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3" r:id="rId1"/>
  </p:sldMasterIdLst>
  <p:notesMasterIdLst>
    <p:notesMasterId r:id="rId7"/>
  </p:notesMasterIdLst>
  <p:handoutMasterIdLst>
    <p:handoutMasterId r:id="rId8"/>
  </p:handoutMasterIdLst>
  <p:sldIdLst>
    <p:sldId id="279" r:id="rId2"/>
    <p:sldId id="257" r:id="rId3"/>
    <p:sldId id="283" r:id="rId4"/>
    <p:sldId id="289" r:id="rId5"/>
    <p:sldId id="280" r:id="rId6"/>
  </p:sldIdLst>
  <p:sldSz cx="12192000" cy="6858000"/>
  <p:notesSz cx="6794500" cy="99314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C90"/>
    <a:srgbClr val="4D96AD"/>
    <a:srgbClr val="4DA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200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0DBA13A3-3C92-4CF4-910D-2974D95CEB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42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D395A1C9-1A15-4DD9-B51F-1ADEF87170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56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644FA1E5-7D5A-4CCC-B480-9A30C9F7480A}" type="slidenum">
              <a:rPr lang="cs-CZ" sz="1200" smtClean="0"/>
              <a:pPr/>
              <a:t>1</a:t>
            </a:fld>
            <a:endParaRPr 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F18335CE-B735-4B10-9055-077A0A976FEC}" type="slidenum">
              <a:rPr lang="cs-CZ" sz="1200" smtClean="0"/>
              <a:pPr/>
              <a:t>2</a:t>
            </a:fld>
            <a:endParaRPr 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82C9A20C-CE2A-48C1-9A65-76B4C0186616}" type="slidenum">
              <a:rPr lang="cs-CZ" sz="1200" smtClean="0"/>
              <a:pPr/>
              <a:t>3</a:t>
            </a:fld>
            <a:endParaRPr 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82C9A20C-CE2A-48C1-9A65-76B4C0186616}" type="slidenum">
              <a:rPr lang="cs-CZ" sz="1200" smtClean="0"/>
              <a:pPr/>
              <a:t>4</a:t>
            </a:fld>
            <a:endParaRPr 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13C428B8-C0DA-4599-A9D2-70ECB4FCFECC}" type="slidenum">
              <a:rPr lang="cs-CZ" sz="1200" smtClean="0"/>
              <a:pPr/>
              <a:t>5</a:t>
            </a:fld>
            <a:endParaRPr 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2287A937-B01A-4481-9307-B553891998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440" y="3425476"/>
            <a:ext cx="2931673" cy="21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4119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1F5F2F3B-A966-4399-8D60-BE0DB33DE6B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61738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6137"/>
            <a:ext cx="691721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B619AFDF-FF06-40E9-B058-0A6D21AB0F2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10251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8D2DCFDC-3886-4135-990E-B90746A06B4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98446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2290203F-F82E-44FC-939D-8CFE649061C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79290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417A9D12-27AE-4FDE-9944-0E23570D5F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807" y="736119"/>
            <a:ext cx="3204000" cy="23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7176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92C5C-C5FE-4DB6-A792-F557A21EF72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67566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79600" y="2228400"/>
            <a:ext cx="5421600" cy="36330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8622" y="2336400"/>
            <a:ext cx="5205600" cy="34164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0203F-F82E-44FC-939D-8CFE649061C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52323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1D539-EB49-4476-B9D9-E34F92107D9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5530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121BE-6539-4EBB-B8B4-8439869E4B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6499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D9C4B-10B3-4A73-8FE5-8FAA8298C3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8432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6" y="5141973"/>
            <a:ext cx="11298200" cy="12747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3350527C-10EC-4310-9CBF-8DC7E8E801E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10" y="71860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2634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2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2290203F-F82E-44FC-939D-8CFE649061C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0A009A8-0ABF-4E72-9996-1E4DC69730D7}"/>
              </a:ext>
            </a:extLst>
          </p:cNvPr>
          <p:cNvGrpSpPr/>
          <p:nvPr/>
        </p:nvGrpSpPr>
        <p:grpSpPr>
          <a:xfrm>
            <a:off x="441853" y="430462"/>
            <a:ext cx="11308294" cy="120549"/>
            <a:chOff x="441853" y="430462"/>
            <a:chExt cx="11308294" cy="120549"/>
          </a:xfrm>
        </p:grpSpPr>
        <p:sp>
          <p:nvSpPr>
            <p:cNvPr id="9" name="Rectangle 8"/>
            <p:cNvSpPr/>
            <p:nvPr/>
          </p:nvSpPr>
          <p:spPr>
            <a:xfrm>
              <a:off x="441853" y="430462"/>
              <a:ext cx="370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8042147" y="443011"/>
              <a:ext cx="3708000" cy="10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242000" y="433664"/>
              <a:ext cx="3708000" cy="10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64920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</p:sldLayoutIdLst>
  <p:transition spd="med">
    <p:cover dir="r"/>
    <p:sndAc>
      <p:stSnd>
        <p:snd r:embed="rId14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j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j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400" kern="1200">
          <a:solidFill>
            <a:schemeClr val="accent3"/>
          </a:solidFill>
          <a:latin typeface="+mj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03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/>
              <a:t>Veřejná ekonomika </a:t>
            </a:r>
            <a:br>
              <a:rPr lang="cs-CZ" b="1" dirty="0"/>
            </a:br>
            <a:r>
              <a:rPr lang="cs-CZ" sz="2000" b="1" dirty="0" err="1"/>
              <a:t>CeLoživotní</a:t>
            </a:r>
            <a:r>
              <a:rPr lang="cs-CZ" sz="2000" b="1" dirty="0"/>
              <a:t> vzdělávání</a:t>
            </a:r>
            <a:endParaRPr lang="en-GB" sz="2000" b="1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cs-CZ" dirty="0"/>
              <a:t>Pavel Tuleja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cs-CZ" dirty="0"/>
              <a:t>Ústav veřejné správy a regionální politiky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200"/>
                            </p:stCondLst>
                            <p:childTnLst>
                              <p:par>
                                <p:cTn id="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200"/>
                            </p:stCondLst>
                            <p:childTnLst>
                              <p:par>
                                <p:cTn id="1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9" name="Rectangle 19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/>
            <a:r>
              <a:rPr lang="cs-CZ" dirty="0"/>
              <a:t>Veřejná ekonomika – základní informace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r>
              <a:rPr lang="cs-CZ" sz="2800" b="1" dirty="0"/>
              <a:t>Vyučující:</a:t>
            </a:r>
            <a:r>
              <a:rPr lang="cs-CZ" sz="2800" dirty="0"/>
              <a:t> 	</a:t>
            </a:r>
            <a:r>
              <a:rPr lang="cs-CZ" sz="2800" i="1" dirty="0"/>
              <a:t>Pavel Tuleja</a:t>
            </a:r>
            <a:endParaRPr lang="cs-CZ" sz="2800" dirty="0"/>
          </a:p>
          <a:p>
            <a:pPr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endParaRPr lang="cs-CZ" sz="2800" dirty="0"/>
          </a:p>
          <a:p>
            <a:pPr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r>
              <a:rPr lang="cs-CZ" sz="2800" b="1" dirty="0"/>
              <a:t>Místnost:</a:t>
            </a:r>
            <a:r>
              <a:rPr lang="cs-CZ" sz="2800" dirty="0"/>
              <a:t> 	</a:t>
            </a:r>
            <a:r>
              <a:rPr lang="cs-CZ" sz="2800" i="1" dirty="0"/>
              <a:t>rektorát</a:t>
            </a:r>
          </a:p>
          <a:p>
            <a:pPr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endParaRPr lang="cs-CZ" sz="2800" i="1" dirty="0"/>
          </a:p>
          <a:p>
            <a:pPr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r>
              <a:rPr lang="cs-CZ" sz="2800" b="1" dirty="0"/>
              <a:t>Konzultační hodiny: </a:t>
            </a:r>
            <a:r>
              <a:rPr lang="cs-CZ" sz="2800" i="1" dirty="0"/>
              <a:t>dle dohody</a:t>
            </a:r>
            <a:endParaRPr lang="cs-CZ" sz="2800" baseline="30000" dirty="0"/>
          </a:p>
          <a:p>
            <a:pPr marL="0" indent="0">
              <a:buNone/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endParaRPr lang="cs-CZ" sz="2800" dirty="0"/>
          </a:p>
          <a:p>
            <a:pPr>
              <a:buNone/>
              <a:tabLst>
                <a:tab pos="625475" algn="l"/>
                <a:tab pos="1082675" algn="l"/>
                <a:tab pos="2332038" algn="l"/>
                <a:tab pos="3581400" algn="l"/>
              </a:tabLst>
              <a:defRPr/>
            </a:pPr>
            <a:r>
              <a:rPr lang="cs-CZ" sz="2800" baseline="30000" dirty="0"/>
              <a:t>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44F5E-2821-4553-B247-9ACC19CFE948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8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  <p:bldP spid="513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Veřejná ekonomika – literatura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/>
              <a:t>Povinná:</a:t>
            </a:r>
          </a:p>
          <a:p>
            <a:r>
              <a:rPr lang="cs-CZ" dirty="0"/>
              <a:t>BAILEY, S. J. </a:t>
            </a:r>
            <a:r>
              <a:rPr lang="cs-CZ" b="1" i="1" dirty="0"/>
              <a:t>Veřejný sektor: teorie, politika a praxe</a:t>
            </a:r>
            <a:r>
              <a:rPr lang="cs-CZ" b="1" dirty="0"/>
              <a:t>.</a:t>
            </a:r>
            <a:r>
              <a:rPr lang="cs-CZ" dirty="0"/>
              <a:t> Praha: </a:t>
            </a:r>
            <a:r>
              <a:rPr lang="cs-CZ" dirty="0" err="1"/>
              <a:t>Eurolex</a:t>
            </a:r>
            <a:r>
              <a:rPr lang="cs-CZ" dirty="0"/>
              <a:t> Bohemia, 2004.</a:t>
            </a:r>
          </a:p>
          <a:p>
            <a:r>
              <a:rPr lang="cs-CZ" dirty="0"/>
              <a:t>HALÁSEK, D., LENERT, D. </a:t>
            </a:r>
            <a:r>
              <a:rPr lang="cs-CZ" b="1" i="1" dirty="0"/>
              <a:t>Ekonomika veřejného sektoru (vybrané kapitoly)</a:t>
            </a:r>
            <a:r>
              <a:rPr lang="cs-CZ" b="1" dirty="0"/>
              <a:t>.</a:t>
            </a:r>
            <a:r>
              <a:rPr lang="cs-CZ" dirty="0"/>
              <a:t> Ostrava: VŠB-TU, 2008. ISBN 978-80-248-1854-2. </a:t>
            </a:r>
          </a:p>
          <a:p>
            <a:r>
              <a:rPr lang="cs-CZ" dirty="0"/>
              <a:t>HALÁSEK, D. </a:t>
            </a:r>
            <a:r>
              <a:rPr lang="cs-CZ" b="1" i="1" dirty="0"/>
              <a:t>Veřejná ekonomika</a:t>
            </a:r>
            <a:r>
              <a:rPr lang="cs-CZ" b="1" dirty="0"/>
              <a:t>.</a:t>
            </a:r>
            <a:r>
              <a:rPr lang="cs-CZ" dirty="0"/>
              <a:t> Opava: </a:t>
            </a:r>
            <a:r>
              <a:rPr lang="cs-CZ" dirty="0" err="1"/>
              <a:t>Optys</a:t>
            </a:r>
            <a:r>
              <a:rPr lang="cs-CZ" dirty="0"/>
              <a:t>, 2007. ISBN 80-85819-60-0.</a:t>
            </a:r>
          </a:p>
          <a:p>
            <a:r>
              <a:rPr lang="cs-CZ" dirty="0"/>
              <a:t>JACKSON, P. M., BROWN, C. V. </a:t>
            </a:r>
            <a:r>
              <a:rPr lang="cs-CZ" b="1" i="1" dirty="0"/>
              <a:t>Ekonomie veřejného sektoru</a:t>
            </a:r>
            <a:r>
              <a:rPr lang="cs-CZ" b="1" dirty="0"/>
              <a:t>.</a:t>
            </a:r>
            <a:r>
              <a:rPr lang="cs-CZ" dirty="0"/>
              <a:t> Praha: </a:t>
            </a:r>
            <a:r>
              <a:rPr lang="cs-CZ" dirty="0" err="1"/>
              <a:t>Eurolex</a:t>
            </a:r>
            <a:r>
              <a:rPr lang="cs-CZ" dirty="0"/>
              <a:t> Bohemia, 2003. ISBN 80-86432-09-2. </a:t>
            </a:r>
          </a:p>
          <a:p>
            <a:r>
              <a:rPr lang="cs-CZ" dirty="0"/>
              <a:t>REKTOŘÍK, J. A KOL. </a:t>
            </a:r>
            <a:r>
              <a:rPr lang="cs-CZ" b="1" i="1" dirty="0"/>
              <a:t>Ekonomika a řízení odvětví veřejného sektoru</a:t>
            </a:r>
            <a:r>
              <a:rPr lang="cs-CZ" b="1" dirty="0"/>
              <a:t>.</a:t>
            </a:r>
            <a:r>
              <a:rPr lang="cs-CZ" dirty="0"/>
              <a:t> Praha: </a:t>
            </a:r>
            <a:r>
              <a:rPr lang="cs-CZ" dirty="0" err="1"/>
              <a:t>Ekopress</a:t>
            </a:r>
            <a:r>
              <a:rPr lang="cs-CZ" dirty="0"/>
              <a:t>, 2007.             ISBN 978-80-86929-29-3. </a:t>
            </a:r>
          </a:p>
          <a:p>
            <a:r>
              <a:rPr lang="cs-CZ" u="sng" dirty="0"/>
              <a:t>TETŘEVOVÁ, L. </a:t>
            </a:r>
            <a:r>
              <a:rPr lang="cs-CZ" b="1" i="1" u="sng" dirty="0"/>
              <a:t>Veřejná ekonomie</a:t>
            </a:r>
            <a:r>
              <a:rPr lang="cs-CZ" b="1" u="sng" dirty="0"/>
              <a:t>.</a:t>
            </a:r>
            <a:r>
              <a:rPr lang="cs-CZ" u="sng" dirty="0"/>
              <a:t> Opava: </a:t>
            </a:r>
            <a:r>
              <a:rPr lang="cs-CZ" u="sng" dirty="0" err="1"/>
              <a:t>Optys</a:t>
            </a:r>
            <a:r>
              <a:rPr lang="cs-CZ" u="sng" dirty="0"/>
              <a:t>, 2008. ISBN 978-80-86946-79-5.</a:t>
            </a:r>
            <a:endParaRPr lang="cs-CZ" dirty="0"/>
          </a:p>
          <a:p>
            <a:pPr marL="274638" indent="-274638">
              <a:lnSpc>
                <a:spcPct val="80000"/>
              </a:lnSpc>
              <a:buFont typeface="Wingdings" pitchFamily="2" charset="2"/>
              <a:buChar char="n"/>
            </a:pP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Veřejná ekonomika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44F5E-2821-4553-B247-9ACC19CFE94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  <p:bldP spid="15155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Veřejná ekonomika – literatura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1200" b="1" dirty="0"/>
              <a:t>Doporučená:</a:t>
            </a:r>
          </a:p>
          <a:p>
            <a:r>
              <a:rPr lang="cs-CZ" sz="1200" dirty="0"/>
              <a:t>DUBEN, R. </a:t>
            </a:r>
            <a:r>
              <a:rPr lang="cs-CZ" sz="1200" b="1" i="1" dirty="0"/>
              <a:t>Ekonomie veřejného sektoru II. (některá teoretická východiska, formy a nástroje realizace činností ve veřejném sektoru)</a:t>
            </a:r>
            <a:r>
              <a:rPr lang="cs-CZ" sz="1200" b="1" dirty="0"/>
              <a:t>.</a:t>
            </a:r>
            <a:r>
              <a:rPr lang="cs-CZ" sz="1200" dirty="0"/>
              <a:t> Praha: VŠE, 2001. ISBN 80-56255-2. </a:t>
            </a:r>
          </a:p>
          <a:p>
            <a:r>
              <a:rPr lang="cs-CZ" sz="1200" dirty="0"/>
              <a:t>HALÁSEK, D. A KOL. </a:t>
            </a:r>
            <a:r>
              <a:rPr lang="cs-CZ" sz="1200" b="1" i="1" dirty="0"/>
              <a:t>Rozhodování ve veřejném sektoru</a:t>
            </a:r>
            <a:r>
              <a:rPr lang="cs-CZ" sz="1200" b="1" dirty="0"/>
              <a:t>.</a:t>
            </a:r>
            <a:r>
              <a:rPr lang="cs-CZ" sz="1200" dirty="0"/>
              <a:t> Ostrava: VŠB-TU, 2004. ISBN 80-248-0570-7. </a:t>
            </a:r>
          </a:p>
          <a:p>
            <a:r>
              <a:rPr lang="cs-CZ" sz="1200" dirty="0"/>
              <a:t>OCHRANA, F., PAVEL, J., VÍTEK, L. A KOL. </a:t>
            </a:r>
            <a:r>
              <a:rPr lang="cs-CZ" sz="1200" b="1" i="1" dirty="0"/>
              <a:t>Veřejný sektor a veřejné finance: Financování nepodnikatelských a podnikatelských aktivit</a:t>
            </a:r>
            <a:r>
              <a:rPr lang="cs-CZ" sz="1200" b="1" dirty="0"/>
              <a:t>.</a:t>
            </a:r>
            <a:r>
              <a:rPr lang="cs-CZ" sz="1200" dirty="0"/>
              <a:t> Praha: </a:t>
            </a:r>
            <a:r>
              <a:rPr lang="cs-CZ" sz="1200" dirty="0" err="1"/>
              <a:t>Grada</a:t>
            </a:r>
            <a:r>
              <a:rPr lang="cs-CZ" sz="1200" dirty="0"/>
              <a:t> </a:t>
            </a:r>
            <a:r>
              <a:rPr lang="cs-CZ" sz="1200" dirty="0" err="1"/>
              <a:t>Publishing</a:t>
            </a:r>
            <a:r>
              <a:rPr lang="cs-CZ" sz="1200" dirty="0"/>
              <a:t>, 2010. ISBN 978-80-247-3228-2.</a:t>
            </a:r>
          </a:p>
          <a:p>
            <a:r>
              <a:rPr lang="cs-CZ" sz="1200" dirty="0"/>
              <a:t>PEKOVÁ, J., PILNÝ, J. </a:t>
            </a:r>
            <a:r>
              <a:rPr lang="cs-CZ" sz="1200" b="1" i="1" dirty="0"/>
              <a:t>Veřejná správa a finance veřejného sektoru</a:t>
            </a:r>
            <a:r>
              <a:rPr lang="cs-CZ" sz="1200" b="1" dirty="0"/>
              <a:t>. </a:t>
            </a:r>
            <a:r>
              <a:rPr lang="cs-CZ" sz="1200" dirty="0"/>
              <a:t>Praha: ASPI, 2002. ISBN 80-86395-21-9. </a:t>
            </a:r>
          </a:p>
          <a:p>
            <a:r>
              <a:rPr lang="cs-CZ" sz="1200" dirty="0"/>
              <a:t>PILNÝ, J., PEŠTA, J. </a:t>
            </a:r>
            <a:r>
              <a:rPr lang="cs-CZ" sz="1200" b="1" i="1" dirty="0"/>
              <a:t>Ekonomika veřejného sektoru</a:t>
            </a:r>
            <a:r>
              <a:rPr lang="cs-CZ" sz="1200" b="1" dirty="0"/>
              <a:t>.</a:t>
            </a:r>
            <a:r>
              <a:rPr lang="cs-CZ" sz="1200" dirty="0"/>
              <a:t> Pardubice: Univerzita Pardubice, 2000. ISBN 80-7194-258-8. </a:t>
            </a:r>
          </a:p>
          <a:p>
            <a:r>
              <a:rPr lang="cs-CZ" sz="1200" dirty="0"/>
              <a:t>PROVAZNÍKOVÁ, R. </a:t>
            </a:r>
            <a:r>
              <a:rPr lang="cs-CZ" sz="1200" b="1" i="1" dirty="0"/>
              <a:t>Financování měst, obcí a regionů: teorie a praxe</a:t>
            </a:r>
            <a:r>
              <a:rPr lang="cs-CZ" sz="1200" b="1" dirty="0"/>
              <a:t>. </a:t>
            </a:r>
            <a:r>
              <a:rPr lang="cs-CZ" sz="1200" dirty="0"/>
              <a:t>Praha: </a:t>
            </a:r>
            <a:r>
              <a:rPr lang="cs-CZ" sz="1200" dirty="0" err="1"/>
              <a:t>Grada</a:t>
            </a:r>
            <a:r>
              <a:rPr lang="cs-CZ" sz="1200" dirty="0"/>
              <a:t> </a:t>
            </a:r>
            <a:r>
              <a:rPr lang="cs-CZ" sz="1200" dirty="0" err="1"/>
              <a:t>Publishing</a:t>
            </a:r>
            <a:r>
              <a:rPr lang="cs-CZ" sz="1200" dirty="0"/>
              <a:t>, 2009. ISBN 978-80-247-2789-9. </a:t>
            </a:r>
          </a:p>
          <a:p>
            <a:r>
              <a:rPr lang="cs-CZ" sz="1200" dirty="0"/>
              <a:t>STRECKOVÁ, Y., MALÝ, I. A KOL. </a:t>
            </a:r>
            <a:r>
              <a:rPr lang="cs-CZ" sz="1200" b="1" i="1" dirty="0"/>
              <a:t>Veřejná ekonomie pro školu i praxi</a:t>
            </a:r>
            <a:r>
              <a:rPr lang="cs-CZ" sz="1200" b="1" dirty="0"/>
              <a:t>.</a:t>
            </a:r>
            <a:r>
              <a:rPr lang="cs-CZ" sz="1200" dirty="0"/>
              <a:t> Praha: </a:t>
            </a:r>
            <a:r>
              <a:rPr lang="cs-CZ" sz="1200" dirty="0" err="1"/>
              <a:t>Computer</a:t>
            </a:r>
            <a:r>
              <a:rPr lang="cs-CZ" sz="1200" dirty="0"/>
              <a:t> </a:t>
            </a:r>
            <a:r>
              <a:rPr lang="cs-CZ" sz="1200" dirty="0" err="1"/>
              <a:t>Press</a:t>
            </a:r>
            <a:r>
              <a:rPr lang="cs-CZ" sz="1200" dirty="0"/>
              <a:t>, 1998. ISBN 80-7226-112-6. </a:t>
            </a:r>
          </a:p>
          <a:p>
            <a:r>
              <a:rPr lang="cs-CZ" sz="1200" dirty="0"/>
              <a:t>ŠPALEK, J. Veřejné statky: </a:t>
            </a:r>
            <a:r>
              <a:rPr lang="cs-CZ" sz="1200" b="1" i="1" dirty="0"/>
              <a:t>Teorie a experiment</a:t>
            </a:r>
            <a:r>
              <a:rPr lang="cs-CZ" sz="1200" b="1" dirty="0"/>
              <a:t>.</a:t>
            </a:r>
            <a:r>
              <a:rPr lang="cs-CZ" sz="1200" dirty="0"/>
              <a:t> Praha: C. H. Beck, 2011. ISBN 978-80-7400-353-0. </a:t>
            </a:r>
          </a:p>
          <a:p>
            <a:r>
              <a:rPr lang="cs-CZ" sz="1200" dirty="0"/>
              <a:t>TETŘEVOVÁ, L. </a:t>
            </a:r>
            <a:r>
              <a:rPr lang="cs-CZ" sz="1200" b="1" i="1" dirty="0"/>
              <a:t>Veřejný a podnikatelský sektor</a:t>
            </a:r>
            <a:r>
              <a:rPr lang="cs-CZ" sz="1200" b="1" dirty="0"/>
              <a:t>.</a:t>
            </a:r>
            <a:r>
              <a:rPr lang="cs-CZ" sz="1200" dirty="0"/>
              <a:t> Praha: Professional </a:t>
            </a:r>
            <a:r>
              <a:rPr lang="cs-CZ" sz="1200" dirty="0" err="1"/>
              <a:t>Publishing</a:t>
            </a:r>
            <a:r>
              <a:rPr lang="cs-CZ" sz="1200" dirty="0"/>
              <a:t>, 2009. ISBN 978-80-86946-90-0.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44F5E-2821-4553-B247-9ACC19CFE948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158758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1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1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15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1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1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15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1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15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1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15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  <p:bldP spid="1515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Veřejná ekonomika - ukončení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kurz je </a:t>
            </a:r>
            <a:r>
              <a:rPr lang="cs-CZ" b="1" i="1" dirty="0"/>
              <a:t>ukončen písemnou zkouškou</a:t>
            </a:r>
            <a:r>
              <a:rPr lang="cs-CZ" dirty="0"/>
              <a:t>,</a:t>
            </a:r>
          </a:p>
          <a:p>
            <a:pPr>
              <a:lnSpc>
                <a:spcPct val="80000"/>
              </a:lnSpc>
            </a:pPr>
            <a:r>
              <a:rPr lang="cs-CZ" dirty="0"/>
              <a:t>obsah zkoušky je dán rozsahem sylabu.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44F5E-2821-4553-B247-9ACC19CFE948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1" grpId="0" uiExpand="1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property id=&quot;20139&quot; value=&quot;%n. %s&quot;/&gt;&lt;property id=&quot;20141&quot; value=&quot;KVE_00&quot;/&gt;&lt;property id=&quot;20144&quot; value=&quot;1&quot;/&gt;&lt;property id=&quot;20146&quot; value=&quot;0&quot;/&gt;&lt;property id=&quot;20147&quot; value=&quot;1&quot;/&gt;&lt;property id=&quot;20148&quot; value=&quot;2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224&quot; value=&quot;C:\Users\Zam\Documents\My Adobe Presentations\KVE_00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Veřejná ekonomika &amp;#x0D;&amp;#x0A;kombinované studium&amp;quot;&quot;/&gt;&lt;property id=&quot;20303&quot; value=&quot;-1&quot;/&gt;&lt;property id=&quot;20307&quot; value=&quot;279&quot;/&gt;&lt;property id=&quot;20309&quot; value=&quot;-1&quot;/&gt;&lt;/object&gt;&lt;object type=&quot;3&quot; unique_id=&quot;10005&quot;&gt;&lt;property id=&quot;20148&quot; value=&quot;5&quot;/&gt;&lt;property id=&quot;20300&quot; value=&quot;Slide 2 - &amp;quot;Veřejná ekonomika – základní informace&amp;quot;&quot;/&gt;&lt;property id=&quot;20303&quot; value=&quot;-1&quot;/&gt;&lt;property id=&quot;20307&quot; value=&quot;257&quot;/&gt;&lt;property id=&quot;20309&quot; value=&quot;-1&quot;/&gt;&lt;/object&gt;&lt;object type=&quot;3&quot; unique_id=&quot;10006&quot;&gt;&lt;property id=&quot;20148&quot; value=&quot;5&quot;/&gt;&lt;property id=&quot;20300&quot; value=&quot;Slide 3 - &amp;quot;Veřejná ekonomika – literatura&amp;quot;&quot;/&gt;&lt;property id=&quot;20303&quot; value=&quot;-1&quot;/&gt;&lt;property id=&quot;20307&quot; value=&quot;283&quot;/&gt;&lt;property id=&quot;20309&quot; value=&quot;-1&quot;/&gt;&lt;/object&gt;&lt;object type=&quot;3&quot; unique_id=&quot;10007&quot;&gt;&lt;property id=&quot;20148&quot; value=&quot;5&quot;/&gt;&lt;property id=&quot;20300&quot; value=&quot;Slide 6 - &amp;quot;Veřejná ekonomika - ukončení&amp;quot;&quot;/&gt;&lt;property id=&quot;20303&quot; value=&quot;-1&quot;/&gt;&lt;property id=&quot;20307&quot; value=&quot;280&quot;/&gt;&lt;property id=&quot;20309&quot; value=&quot;-1&quot;/&gt;&lt;/object&gt;&lt;object type=&quot;3&quot; unique_id=&quot;10185&quot;&gt;&lt;property id=&quot;20148&quot; value=&quot;5&quot;/&gt;&lt;property id=&quot;20300&quot; value=&quot;Slide 4 - &amp;quot;Veřejná ekonomika – literatura&amp;quot;&quot;/&gt;&lt;property id=&quot;20307&quot; value=&quot;289&quot;/&gt;&lt;property id=&quot;20309&quot; value=&quot;-1&quot;/&gt;&lt;/object&gt;&lt;object type=&quot;3&quot; unique_id=&quot;10238&quot;&gt;&lt;property id=&quot;20148&quot; value=&quot;5&quot;/&gt;&lt;property id=&quot;20300&quot; value=&quot;Slide 5 - &amp;quot;Veřejná ekonomika – struktura&amp;quot;&quot;/&gt;&lt;property id=&quot;20307&quot; value=&quot;290&quot;/&gt;&lt;property id=&quot;20309&quot; value=&quot;-1&quot;/&gt;&lt;/object&gt;&lt;/object&gt;&lt;object type=&quot;10&quot; unique_id=&quot;10134&quot;&gt;&lt;object type=&quot;11&quot; unique_id=&quot;10135&quot;&gt;&lt;property id=&quot;20180&quot; value=&quot;0&quot;/&gt;&lt;property id=&quot;20181&quot; value=&quot;0&quot;/&gt;&lt;property id=&quot;20182&quot; value=&quot;0&quot;/&gt;&lt;property id=&quot;20183&quot; value=&quot;1&quot;/&gt;&lt;/object&gt;&lt;object type=&quot;12&quot; unique_id=&quot;10159&quot;&gt;&lt;/object&gt;&lt;/object&gt;&lt;object type=&quot;4&quot; unique_id=&quot;10136&quot;&gt;&lt;/object&gt;&lt;/object&gt;&lt;/database&gt;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heme/theme1.xml><?xml version="1.0" encoding="utf-8"?>
<a:theme xmlns:a="http://schemas.openxmlformats.org/drawingml/2006/main" name="FVP">
  <a:themeElements>
    <a:clrScheme name="Slezská univerzi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81E3A"/>
      </a:accent1>
      <a:accent2>
        <a:srgbClr val="395990"/>
      </a:accent2>
      <a:accent3>
        <a:srgbClr val="655481"/>
      </a:accent3>
      <a:accent4>
        <a:srgbClr val="307871"/>
      </a:accent4>
      <a:accent5>
        <a:srgbClr val="A99829"/>
      </a:accent5>
      <a:accent6>
        <a:srgbClr val="DC6423"/>
      </a:accent6>
      <a:hlink>
        <a:srgbClr val="0563C1"/>
      </a:hlink>
      <a:folHlink>
        <a:srgbClr val="954F72"/>
      </a:folHlink>
    </a:clrScheme>
    <a:fontScheme name="Slezská univerzita">
      <a:majorFont>
        <a:latin typeface="Enriqueta"/>
        <a:ea typeface=""/>
        <a:cs typeface=""/>
      </a:majorFont>
      <a:minorFont>
        <a:latin typeface="Enriqueta"/>
        <a:ea typeface=""/>
        <a:cs typeface="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VP" id="{DA1C3593-046B-486B-8BFD-0119DB5EB019}" vid="{536F9A03-8946-453A-856D-0ABF1C359D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FVP</Template>
  <TotalTime>282</TotalTime>
  <Words>444</Words>
  <Application>Microsoft Office PowerPoint</Application>
  <PresentationFormat>Širokoúhlá obrazovka</PresentationFormat>
  <Paragraphs>46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Enriqueta</vt:lpstr>
      <vt:lpstr>Wingdings</vt:lpstr>
      <vt:lpstr>Wingdings 2</vt:lpstr>
      <vt:lpstr>FVP</vt:lpstr>
      <vt:lpstr>Veřejná ekonomika  CeLoživotní vzdělávání</vt:lpstr>
      <vt:lpstr>Veřejná ekonomika – základní informace</vt:lpstr>
      <vt:lpstr>Veřejná ekonomika – literatura</vt:lpstr>
      <vt:lpstr>Veřejná ekonomika – literatura</vt:lpstr>
      <vt:lpstr>Veřejná ekonomika - ukončení</vt:lpstr>
    </vt:vector>
  </TitlesOfParts>
  <Company>OPF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ekonomika</dc:title>
  <dc:creator>Pavel Tuleja</dc:creator>
  <cp:lastModifiedBy>Pavel Tuleja</cp:lastModifiedBy>
  <cp:revision>60</cp:revision>
  <cp:lastPrinted>2012-10-12T11:29:49Z</cp:lastPrinted>
  <dcterms:created xsi:type="dcterms:W3CDTF">2004-09-23T09:16:06Z</dcterms:created>
  <dcterms:modified xsi:type="dcterms:W3CDTF">2020-03-14T20:21:11Z</dcterms:modified>
</cp:coreProperties>
</file>