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417" r:id="rId2"/>
    <p:sldId id="428" r:id="rId3"/>
    <p:sldId id="418" r:id="rId4"/>
    <p:sldId id="430" r:id="rId5"/>
    <p:sldId id="432" r:id="rId6"/>
    <p:sldId id="421" r:id="rId7"/>
    <p:sldId id="433" r:id="rId8"/>
    <p:sldId id="434" r:id="rId9"/>
    <p:sldId id="435" r:id="rId10"/>
    <p:sldId id="429" r:id="rId11"/>
    <p:sldId id="437" r:id="rId12"/>
  </p:sldIdLst>
  <p:sldSz cx="12192000" cy="6858000"/>
  <p:notesSz cx="6794500" cy="99314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7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F41ADF-8258-4BA4-BAEC-3CB1FCEAC5EA}" type="datetimeFigureOut">
              <a:rPr lang="cs-CZ"/>
              <a:pPr>
                <a:defRPr/>
              </a:pPr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997673-22B9-4098-85B9-2FC1E0752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584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01600" y="-6448425"/>
            <a:ext cx="25603200" cy="144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133" y="4717137"/>
            <a:ext cx="5431475" cy="44677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884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  <a:noFill/>
        </p:spPr>
        <p:txBody>
          <a:bodyPr/>
          <a:lstStyle/>
          <a:p>
            <a:fld id="{5189CCC5-CDD7-4CC5-8DEE-794D8AB9763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AE407378-E774-4C22-9DA5-98EEFF603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440" y="3425476"/>
            <a:ext cx="2931673" cy="21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2175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CFB7D9D5-FAD7-479D-BFF3-7FDEA6711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108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6137"/>
            <a:ext cx="691721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25A367A-C23E-4A75-8B78-F10FEAC8F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70428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6FDC8276-513E-4203-8DBD-FE5FF9056D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964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30727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94B5F34D-804F-4F86-B5DC-D794892491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07" y="736119"/>
            <a:ext cx="3204000" cy="23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1262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D5D88-5056-47E8-9A76-224D078D0F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28379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79600" y="2228400"/>
            <a:ext cx="5421600" cy="36330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622" y="2336400"/>
            <a:ext cx="5205600" cy="34164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232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7BA0-CD08-4F7B-8799-0C29797C33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87631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359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C2ACF-EEB2-47AA-A148-805069BE5A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697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6" y="5141973"/>
            <a:ext cx="11298200" cy="12747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6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ECDB654A-32EE-4FDA-AEAB-1E2F88D8E5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10" y="71860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7972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2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0A009A8-0ABF-4E72-9996-1E4DC69730D7}"/>
              </a:ext>
            </a:extLst>
          </p:cNvPr>
          <p:cNvGrpSpPr/>
          <p:nvPr/>
        </p:nvGrpSpPr>
        <p:grpSpPr>
          <a:xfrm>
            <a:off x="441853" y="430462"/>
            <a:ext cx="11308294" cy="120549"/>
            <a:chOff x="441853" y="430462"/>
            <a:chExt cx="11308294" cy="120549"/>
          </a:xfrm>
        </p:grpSpPr>
        <p:sp>
          <p:nvSpPr>
            <p:cNvPr id="9" name="Rectangle 8"/>
            <p:cNvSpPr/>
            <p:nvPr/>
          </p:nvSpPr>
          <p:spPr>
            <a:xfrm>
              <a:off x="441853" y="430462"/>
              <a:ext cx="370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8042147" y="443011"/>
              <a:ext cx="3708000" cy="10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242000" y="433664"/>
              <a:ext cx="370800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6069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 spd="med">
    <p:cover dir="r"/>
    <p:sndAc>
      <p:stSnd>
        <p:snd r:embed="rId14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j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j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400" kern="1200">
          <a:solidFill>
            <a:schemeClr val="accent3"/>
          </a:solidFill>
          <a:latin typeface="+mj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Veřejná ekonomika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Veřejná ekonomie a její postavení v rámci ekonomicky orientovaných věd</a:t>
            </a:r>
          </a:p>
        </p:txBody>
      </p:sp>
    </p:spTree>
    <p:extLst>
      <p:ext uri="{BB962C8B-B14F-4D97-AF65-F5344CB8AC3E}">
        <p14:creationId xmlns:p14="http://schemas.microsoft.com/office/powerpoint/2010/main" val="111548954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Obrázek 1-1: Hranice produkčních možností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731" y="1964383"/>
            <a:ext cx="4986538" cy="46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7019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ekonomické otázky z pohledu veřejné ekonomie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dirty="0">
                <a:cs typeface="Calibri"/>
              </a:rPr>
              <a:t>jak se má produkovat:</a:t>
            </a:r>
            <a:r>
              <a:rPr lang="cs-CZ" dirty="0">
                <a:cs typeface="Calibri"/>
              </a:rPr>
              <a:t> veřejný sektor x soukromý producent x partnerství veřejného a soukromého sektoru,</a:t>
            </a:r>
          </a:p>
          <a:p>
            <a:pPr lvl="1"/>
            <a:r>
              <a:rPr lang="cs-CZ" dirty="0">
                <a:cs typeface="Calibri"/>
              </a:rPr>
              <a:t>jaké budou využity zdroje a jaké technologické postupy,</a:t>
            </a:r>
          </a:p>
          <a:p>
            <a:pPr lvl="1"/>
            <a:r>
              <a:rPr lang="cs-CZ" b="1" i="1" dirty="0">
                <a:cs typeface="Calibri"/>
              </a:rPr>
              <a:t>vládní politika: </a:t>
            </a:r>
            <a:r>
              <a:rPr lang="cs-CZ" dirty="0">
                <a:cs typeface="Calibri"/>
              </a:rPr>
              <a:t>ovlivňuje podmínky, za kterých soukromé firmy produkují statky </a:t>
            </a:r>
            <a:r>
              <a:rPr lang="cs-CZ" dirty="0">
                <a:cs typeface="Calibri"/>
                <a:sym typeface="Symbol" panose="05050102010706020507" pitchFamily="18" charset="2"/>
              </a:rPr>
              <a:t></a:t>
            </a:r>
            <a:r>
              <a:rPr lang="cs-CZ" dirty="0">
                <a:cs typeface="Calibri"/>
              </a:rPr>
              <a:t> </a:t>
            </a:r>
            <a:r>
              <a:rPr lang="cs-CZ" i="1" dirty="0">
                <a:cs typeface="Calibri"/>
              </a:rPr>
              <a:t>minimální mzda, normy znečištění ovzduší,…</a:t>
            </a:r>
          </a:p>
          <a:p>
            <a:r>
              <a:rPr lang="cs-CZ" b="1" i="1" dirty="0">
                <a:cs typeface="Calibri"/>
              </a:rPr>
              <a:t>pro koho se má produkovat:</a:t>
            </a:r>
            <a:r>
              <a:rPr lang="cs-CZ" dirty="0">
                <a:cs typeface="Calibri"/>
              </a:rPr>
              <a:t> zdanění x sociální dávky a veřejné výdajové programy </a:t>
            </a:r>
            <a:r>
              <a:rPr lang="cs-CZ" dirty="0">
                <a:cs typeface="Calibri"/>
                <a:sym typeface="Symbol" panose="05050102010706020507" pitchFamily="18" charset="2"/>
              </a:rPr>
              <a:t></a:t>
            </a:r>
            <a:r>
              <a:rPr lang="cs-CZ" dirty="0">
                <a:cs typeface="Calibri"/>
              </a:rPr>
              <a:t> </a:t>
            </a:r>
            <a:r>
              <a:rPr lang="cs-CZ" i="1" dirty="0">
                <a:cs typeface="Calibri"/>
              </a:rPr>
              <a:t>vliv na disponibilní zdroje</a:t>
            </a:r>
            <a:r>
              <a:rPr lang="cs-CZ" dirty="0">
                <a:cs typeface="Calibri"/>
              </a:rPr>
              <a:t>,</a:t>
            </a:r>
          </a:p>
          <a:p>
            <a:pPr lvl="1"/>
            <a:r>
              <a:rPr lang="cs-CZ" b="1" i="1" dirty="0">
                <a:cs typeface="Calibri"/>
              </a:rPr>
              <a:t>veřejná produkce: </a:t>
            </a:r>
            <a:r>
              <a:rPr lang="cs-CZ" dirty="0">
                <a:cs typeface="Calibri"/>
              </a:rPr>
              <a:t>přerozdělovací procesy </a:t>
            </a:r>
            <a:r>
              <a:rPr lang="cs-CZ" dirty="0">
                <a:cs typeface="Calibri"/>
                <a:sym typeface="Symbol" panose="05050102010706020507" pitchFamily="18" charset="2"/>
              </a:rPr>
              <a:t></a:t>
            </a:r>
            <a:r>
              <a:rPr lang="cs-CZ" dirty="0">
                <a:cs typeface="Calibri"/>
              </a:rPr>
              <a:t> </a:t>
            </a:r>
            <a:r>
              <a:rPr lang="cs-CZ" i="1" dirty="0">
                <a:cs typeface="Calibri"/>
              </a:rPr>
              <a:t>zvýhodnění jedněch na úkor druhých</a:t>
            </a:r>
            <a:r>
              <a:rPr lang="cs-CZ" dirty="0">
                <a:cs typeface="Calibri"/>
              </a:rPr>
              <a:t>,</a:t>
            </a:r>
          </a:p>
          <a:p>
            <a:r>
              <a:rPr lang="pl-PL" b="1" i="1" dirty="0">
                <a:cs typeface="Calibri"/>
              </a:rPr>
              <a:t>jak se má přijímat rozhodnutí o produkci:</a:t>
            </a:r>
            <a:r>
              <a:rPr lang="pl-PL" dirty="0">
                <a:cs typeface="Calibri"/>
              </a:rPr>
              <a:t> forma veřejné volby (přímá či reprezentativní demokracie) a pravidla veřejné volby (jednomyslný kompromis nebo většina) </a:t>
            </a:r>
            <a:r>
              <a:rPr lang="cs-CZ" dirty="0">
                <a:cs typeface="Calibri"/>
                <a:sym typeface="Symbol" panose="05050102010706020507" pitchFamily="18" charset="2"/>
              </a:rPr>
              <a:t>                              </a:t>
            </a:r>
            <a:r>
              <a:rPr lang="pl-PL" dirty="0">
                <a:cs typeface="Calibri"/>
              </a:rPr>
              <a:t> </a:t>
            </a:r>
            <a:r>
              <a:rPr lang="pl-PL" i="1" dirty="0">
                <a:cs typeface="Calibri"/>
              </a:rPr>
              <a:t>vstup do EU</a:t>
            </a:r>
            <a:r>
              <a:rPr lang="pl-PL" dirty="0">
                <a:cs typeface="Calibri"/>
              </a:rPr>
              <a:t>.</a:t>
            </a: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pPr lvl="1"/>
            <a:endParaRPr lang="cs-CZ" sz="2400" dirty="0">
              <a:cs typeface="Calibri"/>
            </a:endParaRP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06126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Veřejná ekonomie a její postavení v rámci ekonomicky orientovaných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V rámci této přednášky se </a:t>
            </a:r>
            <a:r>
              <a:rPr lang="cs-CZ" b="1" i="1" dirty="0"/>
              <a:t>dozvíte</a:t>
            </a:r>
            <a:r>
              <a:rPr lang="cs-CZ" i="1" dirty="0"/>
              <a:t>:</a:t>
            </a:r>
          </a:p>
          <a:p>
            <a:pPr lvl="1" eaLnBrk="1" hangingPunct="1"/>
            <a:r>
              <a:rPr lang="cs-CZ" dirty="0"/>
              <a:t>co rozumíme pod pojmem </a:t>
            </a:r>
            <a:r>
              <a:rPr lang="cs-CZ" b="1" i="1" dirty="0"/>
              <a:t>veřejná ekonomie</a:t>
            </a:r>
            <a:r>
              <a:rPr lang="cs-CZ" dirty="0"/>
              <a:t>,</a:t>
            </a:r>
          </a:p>
          <a:p>
            <a:pPr lvl="1" eaLnBrk="1" hangingPunct="1"/>
            <a:r>
              <a:rPr lang="cs-CZ" dirty="0"/>
              <a:t>jaká je </a:t>
            </a:r>
            <a:r>
              <a:rPr lang="cs-CZ" b="1" i="1" dirty="0"/>
              <a:t>postavení veřejné ekonomie</a:t>
            </a:r>
            <a:r>
              <a:rPr lang="cs-CZ" dirty="0"/>
              <a:t> v současné obecné ekonomii,</a:t>
            </a:r>
          </a:p>
          <a:p>
            <a:pPr lvl="1" eaLnBrk="1" hangingPunct="1"/>
            <a:r>
              <a:rPr lang="cs-CZ" dirty="0"/>
              <a:t>které </a:t>
            </a:r>
            <a:r>
              <a:rPr lang="cs-CZ" b="1" i="1" dirty="0"/>
              <a:t>aplikované vědní disciplíny vycházejí z veřejné ekonomie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na co se zaměřují disciplíny </a:t>
            </a:r>
            <a:r>
              <a:rPr lang="cs-CZ" b="1" i="1" dirty="0"/>
              <a:t>veřejná ekonomika</a:t>
            </a:r>
            <a:r>
              <a:rPr lang="cs-CZ" b="1" dirty="0"/>
              <a:t>,</a:t>
            </a:r>
            <a:r>
              <a:rPr lang="cs-CZ" b="1" i="1" dirty="0"/>
              <a:t> ekonomika neziskových organizací</a:t>
            </a:r>
            <a:r>
              <a:rPr lang="cs-CZ" dirty="0"/>
              <a:t> a </a:t>
            </a:r>
            <a:r>
              <a:rPr lang="cs-CZ" b="1" i="1" dirty="0"/>
              <a:t>veřejné finance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a jak na </a:t>
            </a:r>
            <a:r>
              <a:rPr lang="cs-CZ" b="1" i="1" dirty="0"/>
              <a:t>základní ekonomické otázky</a:t>
            </a:r>
            <a:r>
              <a:rPr lang="cs-CZ" i="1" dirty="0"/>
              <a:t> </a:t>
            </a:r>
            <a:r>
              <a:rPr lang="cs-CZ" dirty="0"/>
              <a:t>odpovídá veřejná ekonomie. 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Literatura: </a:t>
            </a:r>
          </a:p>
          <a:p>
            <a:pPr lvl="1"/>
            <a:r>
              <a:rPr lang="cs-CZ" dirty="0"/>
              <a:t>TETŘEVOVÁ, L. </a:t>
            </a:r>
            <a:r>
              <a:rPr lang="cs-CZ" b="1" i="1" dirty="0"/>
              <a:t>Veřejná ekonomie</a:t>
            </a:r>
            <a:r>
              <a:rPr lang="cs-CZ" b="1" dirty="0"/>
              <a:t>.</a:t>
            </a:r>
            <a:r>
              <a:rPr lang="cs-CZ" dirty="0"/>
              <a:t> Opava: </a:t>
            </a:r>
            <a:r>
              <a:rPr lang="cs-CZ" dirty="0" err="1"/>
              <a:t>Optys</a:t>
            </a:r>
            <a:r>
              <a:rPr lang="cs-CZ" dirty="0"/>
              <a:t>, 2008. ISBN 978-80-86946-79-5,                                                  </a:t>
            </a:r>
            <a:r>
              <a:rPr lang="cs-CZ" b="1" i="1" dirty="0"/>
              <a:t>kapitola 1 Ekonomie a veřejná ekonomie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6" name="Picture 2" descr="C:\Users\Tuleja\AppData\Local\Microsoft\Windows\Temporary Internet Files\Content.IE5\BAXTK01P\MC900432547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300" y="181329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572312"/>
      </p:ext>
    </p:extLst>
  </p:cSld>
  <p:clrMapOvr>
    <a:masterClrMapping/>
  </p:clrMapOvr>
  <p:transition spd="med">
    <p:cover dir="r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ekonomie jako součást obecné ekonomie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  <a:cs typeface="Calibri"/>
              </a:rPr>
              <a:t>ekonomie</a:t>
            </a:r>
            <a:r>
              <a:rPr lang="cs-CZ" dirty="0">
                <a:latin typeface="+mn-lt"/>
                <a:cs typeface="Calibri"/>
              </a:rPr>
              <a:t>,</a:t>
            </a:r>
          </a:p>
          <a:p>
            <a:r>
              <a:rPr lang="cs-CZ" b="1" i="1" dirty="0">
                <a:latin typeface="+mn-lt"/>
              </a:rPr>
              <a:t>základní členění</a:t>
            </a:r>
            <a:r>
              <a:rPr lang="cs-CZ" i="1" dirty="0">
                <a:latin typeface="+mn-lt"/>
              </a:rPr>
              <a:t>:</a:t>
            </a:r>
            <a:r>
              <a:rPr lang="cs-CZ" dirty="0">
                <a:latin typeface="+mn-lt"/>
              </a:rPr>
              <a:t> mikroekonomie x makroekonomie x mezinárodní ekonomie,</a:t>
            </a:r>
          </a:p>
          <a:p>
            <a:r>
              <a:rPr lang="cs-CZ" b="1" i="1" dirty="0">
                <a:latin typeface="+mn-lt"/>
              </a:rPr>
              <a:t>členění dle předmětu chování</a:t>
            </a:r>
            <a:r>
              <a:rPr lang="cs-CZ" i="1" dirty="0">
                <a:latin typeface="+mn-lt"/>
              </a:rPr>
              <a:t>:</a:t>
            </a:r>
            <a:r>
              <a:rPr lang="cs-CZ" dirty="0">
                <a:latin typeface="+mn-lt"/>
              </a:rPr>
              <a:t> pozitivní x normativní,</a:t>
            </a:r>
          </a:p>
          <a:p>
            <a:r>
              <a:rPr lang="cs-CZ" b="1" i="1" dirty="0">
                <a:latin typeface="+mn-lt"/>
              </a:rPr>
              <a:t>členění dle předmětu studia</a:t>
            </a:r>
            <a:r>
              <a:rPr lang="cs-CZ" i="1" dirty="0">
                <a:latin typeface="+mn-lt"/>
              </a:rPr>
              <a:t>:</a:t>
            </a:r>
            <a:r>
              <a:rPr lang="cs-CZ" dirty="0">
                <a:latin typeface="+mn-lt"/>
              </a:rPr>
              <a:t> dějiny ekonomických teorií, ekonometrie, trh práce, hospodářské dějiny, komparativní ekonomie, právo v ekonomii, teorie hospodářské politiky, účetnictví, urbanistická a regionální ekonomie a </a:t>
            </a:r>
            <a:r>
              <a:rPr lang="cs-CZ" b="1" i="1" dirty="0">
                <a:latin typeface="+mn-lt"/>
              </a:rPr>
              <a:t>veřejná ekonomie</a:t>
            </a:r>
            <a:r>
              <a:rPr lang="cs-CZ" dirty="0">
                <a:latin typeface="+mn-lt"/>
                <a:cs typeface="Calibri"/>
              </a:rPr>
              <a:t>.</a:t>
            </a: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75914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ekonomie jako součást obecné ekonomie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veřejná ekonomie:</a:t>
            </a:r>
            <a:r>
              <a:rPr lang="cs-CZ" dirty="0"/>
              <a:t> zkoumá příčiny existence, strukturu, principy fungování a efektivnost neziskového sektoru</a:t>
            </a:r>
            <a:r>
              <a:rPr lang="cs-CZ" dirty="0">
                <a:cs typeface="Calibri"/>
              </a:rPr>
              <a:t>,</a:t>
            </a:r>
          </a:p>
          <a:p>
            <a:r>
              <a:rPr lang="cs-CZ" b="1" i="1" dirty="0">
                <a:cs typeface="Calibri"/>
              </a:rPr>
              <a:t>alternativní pojetí:</a:t>
            </a:r>
            <a:r>
              <a:rPr lang="cs-CZ" dirty="0">
                <a:cs typeface="Calibri"/>
              </a:rPr>
              <a:t> ta část národního hospodářství, v rámci které se uplatňuje veřejná moc, a to zejména moc donucovací, která je uplatňována při alokačních a redistribučních rozhodnutích.</a:t>
            </a:r>
            <a:endParaRPr lang="cs-CZ" dirty="0"/>
          </a:p>
          <a:p>
            <a:r>
              <a:rPr lang="cs-CZ" b="1" i="1" dirty="0"/>
              <a:t>veřejná ekonomie:</a:t>
            </a:r>
            <a:r>
              <a:rPr lang="cs-CZ" dirty="0"/>
              <a:t> zkoumá netržní alokační procesy a možná alokační pravidla</a:t>
            </a:r>
            <a:r>
              <a:rPr lang="cs-CZ" dirty="0">
                <a:cs typeface="Calibri"/>
              </a:rPr>
              <a:t>,</a:t>
            </a:r>
          </a:p>
          <a:p>
            <a:r>
              <a:rPr lang="cs-CZ" b="1" i="1" dirty="0">
                <a:cs typeface="Calibri"/>
              </a:rPr>
              <a:t>dle předmětu chování: </a:t>
            </a:r>
          </a:p>
          <a:p>
            <a:pPr lvl="1"/>
            <a:r>
              <a:rPr lang="cs-CZ" b="1" i="1" dirty="0">
                <a:cs typeface="Calibri"/>
              </a:rPr>
              <a:t>pozitivní:</a:t>
            </a:r>
            <a:r>
              <a:rPr lang="cs-CZ" dirty="0">
                <a:cs typeface="Calibri"/>
              </a:rPr>
              <a:t> „O kolik se zvýší příjmy zdravotnických zařízení po zavedení regulačních poplatků?“</a:t>
            </a:r>
          </a:p>
          <a:p>
            <a:pPr lvl="1"/>
            <a:r>
              <a:rPr lang="cs-CZ" b="1" i="1" dirty="0">
                <a:cs typeface="Calibri"/>
              </a:rPr>
              <a:t>normativní</a:t>
            </a:r>
            <a:r>
              <a:rPr lang="cs-CZ" i="1" dirty="0">
                <a:cs typeface="Calibri"/>
              </a:rPr>
              <a:t>:</a:t>
            </a:r>
            <a:r>
              <a:rPr lang="cs-CZ" dirty="0">
                <a:cs typeface="Calibri"/>
              </a:rPr>
              <a:t> </a:t>
            </a:r>
            <a:r>
              <a:rPr lang="cs-CZ" dirty="0"/>
              <a:t>„Je spravedlivé zavedení regulačních poplatků ve zdravotnictví i pro děti do tří let věku?“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40258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ekonomie a aplikované vědní disciplíny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cs typeface="Calibri"/>
              </a:rPr>
              <a:t>aplikované vědní disciplíny: </a:t>
            </a:r>
          </a:p>
          <a:p>
            <a:pPr lvl="1"/>
            <a:r>
              <a:rPr lang="cs-CZ" b="1" i="1" dirty="0">
                <a:cs typeface="Calibri"/>
              </a:rPr>
              <a:t>veřejná ekonomika, </a:t>
            </a:r>
            <a:r>
              <a:rPr lang="cs-CZ" dirty="0">
                <a:cs typeface="Calibri"/>
              </a:rPr>
              <a:t>resp. ekonomika veřejného sektoru,</a:t>
            </a:r>
          </a:p>
          <a:p>
            <a:pPr lvl="1"/>
            <a:r>
              <a:rPr lang="cs-CZ" b="1" i="1" dirty="0">
                <a:cs typeface="Calibri"/>
              </a:rPr>
              <a:t>ekonomika neziskových organizací</a:t>
            </a:r>
            <a:endParaRPr lang="cs-CZ" b="1" dirty="0">
              <a:cs typeface="Calibri"/>
            </a:endParaRPr>
          </a:p>
          <a:p>
            <a:pPr lvl="1"/>
            <a:r>
              <a:rPr lang="cs-CZ" dirty="0">
                <a:cs typeface="Calibri"/>
              </a:rPr>
              <a:t>a </a:t>
            </a:r>
            <a:r>
              <a:rPr lang="cs-CZ" b="1" i="1" dirty="0">
                <a:cs typeface="Calibri"/>
              </a:rPr>
              <a:t>veřejné finance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/>
              <a:t>předmětem zkoumaní veřejné ekonomiky a ekonomiky neziskových organizaci má </a:t>
            </a:r>
            <a:r>
              <a:rPr lang="cs-CZ" b="1" i="1" dirty="0"/>
              <a:t>styčné plochy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6995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Schéma 1-1: Vzájemné vazby mezi veřejnou ekonomií a základními disciplínami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50" y="2167126"/>
            <a:ext cx="8105300" cy="378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5704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ekonomie a aplikované vědní disciplíny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dirty="0">
                <a:cs typeface="Calibri"/>
              </a:rPr>
              <a:t>veřejná ekonomika:</a:t>
            </a:r>
            <a:r>
              <a:rPr lang="cs-CZ" dirty="0">
                <a:cs typeface="Calibri"/>
              </a:rPr>
              <a:t> zkoumá struktury a zákonitosti fungovaní jednotlivých odvětví veřejného sektoru (např. školství, zdravotnictví, policie, justice atd.), </a:t>
            </a:r>
          </a:p>
          <a:p>
            <a:r>
              <a:rPr lang="cs-CZ" b="1" i="1" dirty="0">
                <a:cs typeface="Calibri"/>
              </a:rPr>
              <a:t>ekonomika neziskových organizací: </a:t>
            </a:r>
            <a:r>
              <a:rPr lang="cs-CZ" dirty="0">
                <a:cs typeface="Calibri"/>
              </a:rPr>
              <a:t>zkoumá struktury a zákonitostí fungovaní neziskových organizací jakými jsou např. nadace, církve, veřejné vysoké školy, politické strany atd. </a:t>
            </a:r>
          </a:p>
          <a:p>
            <a:r>
              <a:rPr lang="cs-CZ" b="1" i="1" dirty="0">
                <a:cs typeface="Calibri"/>
              </a:rPr>
              <a:t>veřejné finance:</a:t>
            </a:r>
            <a:r>
              <a:rPr lang="cs-CZ" dirty="0">
                <a:cs typeface="Calibri"/>
              </a:rPr>
              <a:t> zkoumá peněžní vztahy, které vznikají v souvislosti s tvorbou, rozdělováním a užitím peněžních fondů, spojených s činností veřejných institucí.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83740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ekonomie a aplikované vědní disciplíny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dirty="0">
                <a:cs typeface="Calibri"/>
              </a:rPr>
              <a:t>další vědní disciplíny:</a:t>
            </a:r>
            <a:r>
              <a:rPr lang="cs-CZ" dirty="0">
                <a:cs typeface="Calibri"/>
              </a:rPr>
              <a:t> teorie veřejného sektoru, teorie veřejné volby, ekonomiky jednotlivých odvětví veřejného sektoru, municipální finance, teorie veřejného dluhu, daňová teorie a politika, řízení ve veřejném sektoru, rozhodovaní ve veřejném sektoru či finance a investice ve veřejném sektoru.</a:t>
            </a:r>
          </a:p>
          <a:p>
            <a:r>
              <a:rPr lang="cs-CZ" b="1" i="1" dirty="0">
                <a:cs typeface="Calibri"/>
              </a:rPr>
              <a:t>úzký vztah:</a:t>
            </a:r>
            <a:r>
              <a:rPr lang="cs-CZ" dirty="0">
                <a:cs typeface="Calibri"/>
              </a:rPr>
              <a:t> hospodářská politika, sociální politika, teorie rozhodování, teorie veřejné správy, prostorová ekonomie, psychologie, sociologie, politologie a filosofie.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8744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ekonomické otázky z pohledu veřejné ekonomie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dirty="0">
                <a:cs typeface="Calibri"/>
              </a:rPr>
              <a:t>čtyři otázky:</a:t>
            </a:r>
          </a:p>
          <a:p>
            <a:pPr lvl="1"/>
            <a:r>
              <a:rPr lang="cs-CZ" dirty="0">
                <a:cs typeface="Calibri"/>
              </a:rPr>
              <a:t>Co se má produkovat? </a:t>
            </a:r>
          </a:p>
          <a:p>
            <a:pPr lvl="1"/>
            <a:r>
              <a:rPr lang="cs-CZ" dirty="0">
                <a:cs typeface="Calibri"/>
              </a:rPr>
              <a:t>Jak se má produkovat? </a:t>
            </a:r>
          </a:p>
          <a:p>
            <a:pPr lvl="1"/>
            <a:r>
              <a:rPr lang="cs-CZ" dirty="0">
                <a:cs typeface="Calibri"/>
              </a:rPr>
              <a:t>Pro koho se má produkovat? </a:t>
            </a:r>
          </a:p>
          <a:p>
            <a:pPr lvl="1"/>
            <a:r>
              <a:rPr lang="cs-CZ" dirty="0">
                <a:cs typeface="Calibri"/>
              </a:rPr>
              <a:t>Jak se mají přijímat rozhodnuti o produkci?</a:t>
            </a:r>
          </a:p>
          <a:p>
            <a:r>
              <a:rPr lang="cs-CZ" b="1" i="1" dirty="0">
                <a:cs typeface="Calibri"/>
              </a:rPr>
              <a:t>co se má produkovat:</a:t>
            </a:r>
            <a:r>
              <a:rPr lang="cs-CZ" dirty="0">
                <a:cs typeface="Calibri"/>
              </a:rPr>
              <a:t> jaká část disponibilních zdrojů má být použita na produkci veřejných statků a jaká část má být použita na produkci soukromých statků.</a:t>
            </a:r>
          </a:p>
          <a:p>
            <a:pPr lvl="1"/>
            <a:r>
              <a:rPr lang="cs-CZ" b="1" i="1" dirty="0">
                <a:cs typeface="Calibri"/>
              </a:rPr>
              <a:t>rozhodnutí:</a:t>
            </a:r>
            <a:r>
              <a:rPr lang="cs-CZ" dirty="0">
                <a:cs typeface="Calibri"/>
              </a:rPr>
              <a:t> jaké veřejné statky budou produkovány, v jakém množství a v jaké kvalitě,</a:t>
            </a:r>
          </a:p>
          <a:p>
            <a:pPr lvl="1"/>
            <a:r>
              <a:rPr lang="cs-CZ" b="1" i="1" dirty="0">
                <a:cs typeface="Calibri"/>
              </a:rPr>
              <a:t>hranice produkčních možností (PPF): </a:t>
            </a:r>
            <a:r>
              <a:rPr lang="cs-CZ" dirty="0">
                <a:cs typeface="Calibri"/>
              </a:rPr>
              <a:t>veřejné a soukromé statky.</a:t>
            </a:r>
          </a:p>
          <a:p>
            <a:endParaRPr lang="cs-CZ" dirty="0">
              <a:cs typeface="Calibri"/>
            </a:endParaRPr>
          </a:p>
          <a:p>
            <a:pPr lvl="1"/>
            <a:endParaRPr lang="cs-CZ" sz="2400" dirty="0">
              <a:cs typeface="Calibri"/>
            </a:endParaRP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16235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PVE_01&quot;/&gt;&lt;property id=&quot;20144&quot; value=&quot;1&quot;/&gt;&lt;property id=&quot;20146&quot; value=&quot;0&quot;/&gt;&lt;property id=&quot;20147&quot; value=&quot;1&quot;/&gt;&lt;property id=&quot;20148&quot; value=&quot;1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224&quot; value=&quot;C:\Users\Zam\Documents\My Adobe Presentations\PVE_01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354&quot;&gt;&lt;property id=&quot;20148&quot; value=&quot;5&quot;/&gt;&lt;property id=&quot;20300&quot; value=&quot;Slide 1 - &amp;quot;Veřejná ekonomika&amp;quot;&quot;/&gt;&lt;property id=&quot;20307&quot; value=&quot;417&quot;/&gt;&lt;property id=&quot;20309&quot; value=&quot;-1&quot;/&gt;&lt;/object&gt;&lt;object type=&quot;3&quot; unique_id=&quot;10355&quot;&gt;&lt;property id=&quot;20148&quot; value=&quot;5&quot;/&gt;&lt;property id=&quot;20300&quot; value=&quot;Slide 3 - &amp;quot;Veřejná ekonomie jako součást obecné ekonomie&amp;quot;&quot;/&gt;&lt;property id=&quot;20307&quot; value=&quot;418&quot;/&gt;&lt;property id=&quot;20309&quot; value=&quot;-1&quot;/&gt;&lt;/object&gt;&lt;object type=&quot;3&quot; unique_id=&quot;10358&quot;&gt;&lt;property id=&quot;20148&quot; value=&quot;5&quot;/&gt;&lt;property id=&quot;20300&quot; value=&quot;Slide 2 - &amp;quot;Veřejná ekonomie a její postavení v rámci ekonomicky orientovaných věd&amp;quot;&quot;/&gt;&lt;property id=&quot;20307&quot; value=&quot;428&quot;/&gt;&lt;property id=&quot;20309&quot; value=&quot;-1&quot;/&gt;&lt;/object&gt;&lt;object type=&quot;3&quot; unique_id=&quot;10359&quot;&gt;&lt;property id=&quot;20148&quot; value=&quot;5&quot;/&gt;&lt;property id=&quot;20300&quot; value=&quot;Slide 12 - &amp;quot;Obrázek 1-1: Hranice produkčních možností&amp;quot;&quot;/&gt;&lt;property id=&quot;20307&quot; value=&quot;429&quot;/&gt;&lt;property id=&quot;20309&quot; value=&quot;-1&quot;/&gt;&lt;/object&gt;&lt;object type=&quot;3&quot; unique_id=&quot;10360&quot;&gt;&lt;property id=&quot;20148&quot; value=&quot;5&quot;/&gt;&lt;property id=&quot;20300&quot; value=&quot;Slide 4 - &amp;quot;Veřejná ekonomie jako součást obecné ekonomie&amp;quot;&quot;/&gt;&lt;property id=&quot;20307&quot; value=&quot;430&quot;/&gt;&lt;property id=&quot;20309&quot; value=&quot;-1&quot;/&gt;&lt;/object&gt;&lt;object type=&quot;3&quot; unique_id=&quot;10361&quot;&gt;&lt;property id=&quot;20148&quot; value=&quot;5&quot;/&gt;&lt;property id=&quot;20300&quot; value=&quot;Slide 5 - &amp;quot;Veřejná ekonomie jako součást obecné ekonomie&amp;quot;&quot;/&gt;&lt;property id=&quot;20307&quot; value=&quot;431&quot;/&gt;&lt;property id=&quot;20309&quot; value=&quot;-1&quot;/&gt;&lt;/object&gt;&lt;object type=&quot;3&quot; unique_id=&quot;10362&quot;&gt;&lt;property id=&quot;20148&quot; value=&quot;5&quot;/&gt;&lt;property id=&quot;20300&quot; value=&quot;Slide 7 - &amp;quot;Schéma 1-1: Vzájemné vazby mezi veřejnou ekonomií a základními disciplínami&amp;quot;&quot;/&gt;&lt;property id=&quot;20307&quot; value=&quot;421&quot;/&gt;&lt;property id=&quot;20309&quot; value=&quot;-1&quot;/&gt;&lt;/object&gt;&lt;object type=&quot;3&quot; unique_id=&quot;10363&quot;&gt;&lt;property id=&quot;20148&quot; value=&quot;5&quot;/&gt;&lt;property id=&quot;20300&quot; value=&quot;Slide 6 - &amp;quot;Veřejná ekonomie a aplikované vědní disciplíny&amp;quot;&quot;/&gt;&lt;property id=&quot;20307&quot; value=&quot;432&quot;/&gt;&lt;property id=&quot;20309&quot; value=&quot;-1&quot;/&gt;&lt;/object&gt;&lt;object type=&quot;3&quot; unique_id=&quot;10364&quot;&gt;&lt;property id=&quot;20148&quot; value=&quot;5&quot;/&gt;&lt;property id=&quot;20300&quot; value=&quot;Slide 8 - &amp;quot;Veřejná ekonomie a aplikované vědní disciplíny&amp;quot;&quot;/&gt;&lt;property id=&quot;20307&quot; value=&quot;433&quot;/&gt;&lt;property id=&quot;20309&quot; value=&quot;-1&quot;/&gt;&lt;/object&gt;&lt;object type=&quot;3&quot; unique_id=&quot;10365&quot;&gt;&lt;property id=&quot;20148&quot; value=&quot;5&quot;/&gt;&lt;property id=&quot;20300&quot; value=&quot;Slide 9 - &amp;quot;Veřejná ekonomie a aplikované vědní disciplíny&amp;quot;&quot;/&gt;&lt;property id=&quot;20307&quot; value=&quot;434&quot;/&gt;&lt;property id=&quot;20309&quot; value=&quot;-1&quot;/&gt;&lt;/object&gt;&lt;object type=&quot;3&quot; unique_id=&quot;10367&quot;&gt;&lt;property id=&quot;20148&quot; value=&quot;5&quot;/&gt;&lt;property id=&quot;20300&quot; value=&quot;Slide 10 - &amp;quot;Základní ekonomické otázky z pohledu veřejné ekonomie&amp;quot;&quot;/&gt;&lt;property id=&quot;20307&quot; value=&quot;435&quot;/&gt;&lt;property id=&quot;20309&quot; value=&quot;-1&quot;/&gt;&lt;/object&gt;&lt;object type=&quot;3&quot; unique_id=&quot;10368&quot;&gt;&lt;property id=&quot;20148&quot; value=&quot;5&quot;/&gt;&lt;property id=&quot;20300&quot; value=&quot;Slide 11 - &amp;quot;Základní ekonomické otázky z pohledu veřejné ekonomie&amp;quot;&quot;/&gt;&lt;property id=&quot;20307&quot; value=&quot;436&quot;/&gt;&lt;property id=&quot;20309&quot; value=&quot;-1&quot;/&gt;&lt;/object&gt;&lt;object type=&quot;3&quot; unique_id=&quot;10370&quot;&gt;&lt;property id=&quot;20148&quot; value=&quot;5&quot;/&gt;&lt;property id=&quot;20300&quot; value=&quot;Slide 13 - &amp;quot;Základní ekonomické otázky z pohledu veřejné ekonomie&amp;quot;&quot;/&gt;&lt;property id=&quot;20307&quot; value=&quot;437&quot;/&gt;&lt;property id=&quot;20309&quot; value=&quot;-1&quot;/&gt;&lt;/object&gt;&lt;object type=&quot;3&quot; unique_id=&quot;10372&quot;&gt;&lt;property id=&quot;20148&quot; value=&quot;5&quot;/&gt;&lt;property id=&quot;20300&quot; value=&quot;Slide 14 - &amp;quot;Základní ekonomické otázky z pohledu veřejné ekonomie&amp;quot;&quot;/&gt;&lt;property id=&quot;20307&quot; value=&quot;438&quot;/&gt;&lt;property id=&quot;20309&quot; value=&quot;-1&quot;/&gt;&lt;/object&gt;&lt;/object&gt;&lt;object type=&quot;10&quot; unique_id=&quot;11688&quot;&gt;&lt;object type=&quot;11&quot; unique_id=&quot;11689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90&quot;&gt;&lt;/object&gt;&lt;/object&gt;&lt;object type=&quot;4&quot; unique_id=&quot;11730&quot;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heme/theme1.xml><?xml version="1.0" encoding="utf-8"?>
<a:theme xmlns:a="http://schemas.openxmlformats.org/drawingml/2006/main" name="FVP">
  <a:themeElements>
    <a:clrScheme name="Slezská univerzi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1E3A"/>
      </a:accent1>
      <a:accent2>
        <a:srgbClr val="395990"/>
      </a:accent2>
      <a:accent3>
        <a:srgbClr val="655481"/>
      </a:accent3>
      <a:accent4>
        <a:srgbClr val="307871"/>
      </a:accent4>
      <a:accent5>
        <a:srgbClr val="A99829"/>
      </a:accent5>
      <a:accent6>
        <a:srgbClr val="DC6423"/>
      </a:accent6>
      <a:hlink>
        <a:srgbClr val="0563C1"/>
      </a:hlink>
      <a:folHlink>
        <a:srgbClr val="954F72"/>
      </a:folHlink>
    </a:clrScheme>
    <a:fontScheme name="Slezská univerzita">
      <a:majorFont>
        <a:latin typeface="Enriqueta"/>
        <a:ea typeface=""/>
        <a:cs typeface=""/>
      </a:majorFont>
      <a:minorFont>
        <a:latin typeface="Enriqueta"/>
        <a:ea typeface=""/>
        <a:cs typeface="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P" id="{DA1C3593-046B-486B-8BFD-0119DB5EB019}" vid="{536F9A03-8946-453A-856D-0ABF1C359D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FVP</Template>
  <TotalTime>1415</TotalTime>
  <Words>726</Words>
  <Application>Microsoft Office PowerPoint</Application>
  <PresentationFormat>Širokoúhlá obrazovka</PresentationFormat>
  <Paragraphs>80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Enriqueta</vt:lpstr>
      <vt:lpstr>Symbol</vt:lpstr>
      <vt:lpstr>Times New Roman</vt:lpstr>
      <vt:lpstr>Wingdings</vt:lpstr>
      <vt:lpstr>Wingdings 2</vt:lpstr>
      <vt:lpstr>FVP</vt:lpstr>
      <vt:lpstr>Veřejná ekonomika</vt:lpstr>
      <vt:lpstr>Veřejná ekonomie a její postavení v rámci ekonomicky orientovaných věd</vt:lpstr>
      <vt:lpstr>Veřejná ekonomie jako součást obecné ekonomie</vt:lpstr>
      <vt:lpstr>Veřejná ekonomie jako součást obecné ekonomie</vt:lpstr>
      <vt:lpstr>Veřejná ekonomie a aplikované vědní disciplíny</vt:lpstr>
      <vt:lpstr>Schéma 1-1: Vzájemné vazby mezi veřejnou ekonomií a základními disciplínami</vt:lpstr>
      <vt:lpstr>Veřejná ekonomie a aplikované vědní disciplíny</vt:lpstr>
      <vt:lpstr>Veřejná ekonomie a aplikované vědní disciplíny</vt:lpstr>
      <vt:lpstr>Základní ekonomické otázky z pohledu veřejné ekonomie</vt:lpstr>
      <vt:lpstr>Obrázek 1-1: Hranice produkčních možností</vt:lpstr>
      <vt:lpstr>Základní ekonomické otázky z pohledu veřejné ekonomie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ekonomika</dc:title>
  <dc:creator>p.tuleja@gmail.com</dc:creator>
  <cp:lastModifiedBy>Pavel Tuleja</cp:lastModifiedBy>
  <cp:revision>109</cp:revision>
  <cp:lastPrinted>2012-09-17T10:59:40Z</cp:lastPrinted>
  <dcterms:modified xsi:type="dcterms:W3CDTF">2020-03-15T07:57:43Z</dcterms:modified>
</cp:coreProperties>
</file>