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68" r:id="rId1"/>
  </p:sldMasterIdLst>
  <p:notesMasterIdLst>
    <p:notesMasterId r:id="rId13"/>
  </p:notesMasterIdLst>
  <p:handoutMasterIdLst>
    <p:handoutMasterId r:id="rId14"/>
  </p:handoutMasterIdLst>
  <p:sldIdLst>
    <p:sldId id="417" r:id="rId2"/>
    <p:sldId id="428" r:id="rId3"/>
    <p:sldId id="418" r:id="rId4"/>
    <p:sldId id="430" r:id="rId5"/>
    <p:sldId id="432" r:id="rId6"/>
    <p:sldId id="421" r:id="rId7"/>
    <p:sldId id="433" r:id="rId8"/>
    <p:sldId id="434" r:id="rId9"/>
    <p:sldId id="435" r:id="rId10"/>
    <p:sldId id="429" r:id="rId11"/>
    <p:sldId id="437" r:id="rId12"/>
  </p:sldIdLst>
  <p:sldSz cx="12192000" cy="6858000"/>
  <p:notesSz cx="6794500" cy="9931400"/>
  <p:custDataLst>
    <p:tags r:id="rId1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9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B7C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14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9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7890" y="0"/>
            <a:ext cx="2945024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2F41ADF-8258-4BA4-BAEC-3CB1FCEAC5EA}" type="datetimeFigureOut">
              <a:rPr lang="cs-CZ"/>
              <a:pPr>
                <a:defRPr/>
              </a:pPr>
              <a:t>15.03.2020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7890" y="9432687"/>
            <a:ext cx="2945024" cy="497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A997673-22B9-4098-85B9-2FC1E07529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36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794500" cy="9931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794500" cy="9931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5844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2801600" y="-6448425"/>
            <a:ext cx="25603200" cy="144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679133" y="4717137"/>
            <a:ext cx="5431475" cy="44677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688496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7313" y="744538"/>
            <a:ext cx="6619875" cy="3724275"/>
          </a:xfrm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xfrm>
            <a:off x="3847890" y="9432687"/>
            <a:ext cx="2945024" cy="497125"/>
          </a:xfrm>
          <a:prstGeom prst="rect">
            <a:avLst/>
          </a:prstGeom>
          <a:noFill/>
        </p:spPr>
        <p:txBody>
          <a:bodyPr/>
          <a:lstStyle/>
          <a:p>
            <a:fld id="{5189CCC5-CDD7-4CC5-8DEE-794D8AB97637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AE407378-E774-4C22-9DA5-98EEFF603B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440" y="3425476"/>
            <a:ext cx="2931673" cy="2111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72175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CFB7D9D5-FAD7-479D-BFF3-7FDEA6711F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201087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6137"/>
            <a:ext cx="6917210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925A367A-C23E-4A75-8B78-F10FEAC8FC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704286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pPr>
              <a:defRPr/>
            </a:pPr>
            <a:fld id="{6FDC8276-513E-4203-8DBD-FE5FF9056D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4964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 anchor="t"/>
          <a:lstStyle>
            <a:lvl1pPr>
              <a:buClr>
                <a:schemeClr val="accent3"/>
              </a:buClr>
              <a:defRPr>
                <a:solidFill>
                  <a:schemeClr val="accent3"/>
                </a:solidFill>
              </a:defRPr>
            </a:lvl1pPr>
            <a:lvl2pPr>
              <a:buClr>
                <a:schemeClr val="accent3"/>
              </a:buClr>
              <a:defRPr>
                <a:solidFill>
                  <a:schemeClr val="accent3"/>
                </a:solidFill>
              </a:defRPr>
            </a:lvl2pPr>
            <a:lvl3pPr>
              <a:buClr>
                <a:schemeClr val="accent3"/>
              </a:buClr>
              <a:defRPr>
                <a:solidFill>
                  <a:schemeClr val="accent3"/>
                </a:solidFill>
              </a:defRPr>
            </a:lvl3pPr>
            <a:lvl4pPr>
              <a:buClr>
                <a:schemeClr val="accent3"/>
              </a:buClr>
              <a:defRPr>
                <a:solidFill>
                  <a:schemeClr val="accent3"/>
                </a:solidFill>
              </a:defRPr>
            </a:lvl4pPr>
            <a:lvl5pPr>
              <a:buClr>
                <a:schemeClr val="accent3"/>
              </a:buClr>
              <a:defRPr>
                <a:solidFill>
                  <a:schemeClr val="accent3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E3B0D084-C716-4625-8865-FB3597D67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307273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3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94B5F34D-804F-4F86-B5DC-D7948924918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807" y="736119"/>
            <a:ext cx="3204000" cy="230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1262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3D5D88-5056-47E8-9A76-224D078D0F0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28379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579600" y="2228400"/>
            <a:ext cx="5421600" cy="363304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8622" y="2336400"/>
            <a:ext cx="5205600" cy="3416400"/>
          </a:xfrm>
        </p:spPr>
        <p:txBody>
          <a:bodyPr>
            <a:normAutofit/>
          </a:bodyPr>
          <a:lstStyle>
            <a:lvl1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/>
            </a:lvl1pPr>
            <a:lvl2pPr>
              <a:buClr>
                <a:schemeClr val="accent3"/>
              </a:buClr>
              <a:defRPr/>
            </a:lvl2pPr>
            <a:lvl3pPr>
              <a:buClr>
                <a:schemeClr val="accent3"/>
              </a:buClr>
              <a:defRPr/>
            </a:lvl3pPr>
            <a:lvl4pPr>
              <a:buClr>
                <a:schemeClr val="accent3"/>
              </a:buClr>
              <a:defRPr/>
            </a:lvl4pPr>
            <a:lvl5pPr>
              <a:buClr>
                <a:schemeClr val="accent3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0D084-C716-4625-8865-FB3597D67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2328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2250892"/>
            <a:ext cx="5393102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707" y="2250892"/>
            <a:ext cx="5393102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C07BA0-CD08-4F7B-8799-0C29797C33B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876310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B6AAA-6540-4637-8154-9BE5006C975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4435952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C2ACF-EEB2-47AA-A148-805069BE5AD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07" y="442192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276974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6" y="5141973"/>
            <a:ext cx="11298200" cy="127470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3"/>
                </a:solidFill>
              </a:defRPr>
            </a:lvl1pPr>
            <a:lvl2pPr>
              <a:defRPr sz="1800">
                <a:solidFill>
                  <a:schemeClr val="accent3"/>
                </a:solidFill>
              </a:defRPr>
            </a:lvl2pPr>
            <a:lvl3pPr>
              <a:defRPr sz="1600">
                <a:solidFill>
                  <a:schemeClr val="accent3"/>
                </a:solidFill>
              </a:defRPr>
            </a:lvl3pPr>
            <a:lvl4pPr>
              <a:defRPr sz="1400">
                <a:solidFill>
                  <a:schemeClr val="accent3"/>
                </a:solidFill>
              </a:defRPr>
            </a:lvl4pPr>
            <a:lvl5pPr>
              <a:defRPr sz="1400">
                <a:solidFill>
                  <a:schemeClr val="accent3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>
              <a:defRPr/>
            </a:pPr>
            <a:fld id="{ECDB654A-32EE-4FDA-AEAB-1E2F88D8E5A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6810" y="718606"/>
            <a:ext cx="2124000" cy="1529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579728"/>
      </p:ext>
    </p:extLst>
  </p:cSld>
  <p:clrMapOvr>
    <a:masterClrMapping/>
  </p:clrMapOvr>
  <p:transition spd="med">
    <p:cover dir="r"/>
    <p:sndAc>
      <p:stSnd>
        <p:snd r:embed="rId1" name="hamm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2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cs-CZ"/>
              <a:t>Veřejná ekonomika</a:t>
            </a:r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E3B0D084-C716-4625-8865-FB3597D674B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2" name="Skupina 11">
            <a:extLst>
              <a:ext uri="{FF2B5EF4-FFF2-40B4-BE49-F238E27FC236}">
                <a16:creationId xmlns:a16="http://schemas.microsoft.com/office/drawing/2014/main" id="{60A009A8-0ABF-4E72-9996-1E4DC69730D7}"/>
              </a:ext>
            </a:extLst>
          </p:cNvPr>
          <p:cNvGrpSpPr/>
          <p:nvPr/>
        </p:nvGrpSpPr>
        <p:grpSpPr>
          <a:xfrm>
            <a:off x="441853" y="430462"/>
            <a:ext cx="11308294" cy="120549"/>
            <a:chOff x="441853" y="430462"/>
            <a:chExt cx="11308294" cy="120549"/>
          </a:xfrm>
        </p:grpSpPr>
        <p:sp>
          <p:nvSpPr>
            <p:cNvPr id="9" name="Rectangle 8"/>
            <p:cNvSpPr/>
            <p:nvPr/>
          </p:nvSpPr>
          <p:spPr>
            <a:xfrm>
              <a:off x="441853" y="430462"/>
              <a:ext cx="3708000" cy="108000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8042147" y="443011"/>
              <a:ext cx="3708000" cy="1080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4242000" y="433664"/>
              <a:ext cx="3708000" cy="10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6069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ransition spd="med">
    <p:cover dir="r"/>
    <p:sndAc>
      <p:stSnd>
        <p:snd r:embed="rId14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5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>
              <a:lumMod val="8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j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600" kern="1200">
          <a:solidFill>
            <a:schemeClr val="accent3"/>
          </a:solidFill>
          <a:latin typeface="+mj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400" kern="1200">
          <a:solidFill>
            <a:schemeClr val="accent3"/>
          </a:solidFill>
          <a:latin typeface="+mj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200" kern="1200">
          <a:solidFill>
            <a:schemeClr val="accent3"/>
          </a:solidFill>
          <a:latin typeface="+mj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3"/>
        </a:buClr>
        <a:buSzPct val="92000"/>
        <a:buFont typeface="Arial" panose="020B0604020202020204" pitchFamily="34" charset="0"/>
        <a:buChar char="•"/>
        <a:defRPr sz="1200" kern="1200">
          <a:solidFill>
            <a:schemeClr val="accent3"/>
          </a:solidFill>
          <a:latin typeface="+mj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Veřejná ekonomika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Veřejná ekonomie a její postavení v rámci ekonomicky orientovaných věd</a:t>
            </a:r>
          </a:p>
        </p:txBody>
      </p:sp>
    </p:spTree>
    <p:extLst>
      <p:ext uri="{BB962C8B-B14F-4D97-AF65-F5344CB8AC3E}">
        <p14:creationId xmlns:p14="http://schemas.microsoft.com/office/powerpoint/2010/main" val="1115489540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/>
              <a:t>Obrázek 1-1: Hranice produkčních možností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B6AAA-6540-4637-8154-9BE5006C975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731" y="1964383"/>
            <a:ext cx="4986538" cy="463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47019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ekonomické otázky z pohledu veřejné ekonomie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i="1" dirty="0">
                <a:cs typeface="Calibri"/>
              </a:rPr>
              <a:t>jak se má produkovat:</a:t>
            </a:r>
            <a:r>
              <a:rPr lang="cs-CZ" dirty="0">
                <a:cs typeface="Calibri"/>
              </a:rPr>
              <a:t> veřejný sektor x soukromý producent x partnerství veřejného a soukromého sektoru,</a:t>
            </a:r>
          </a:p>
          <a:p>
            <a:pPr lvl="1"/>
            <a:r>
              <a:rPr lang="cs-CZ" dirty="0">
                <a:cs typeface="Calibri"/>
              </a:rPr>
              <a:t>jaké budou využity zdroje a jaké technologické postupy,</a:t>
            </a:r>
          </a:p>
          <a:p>
            <a:pPr lvl="1"/>
            <a:r>
              <a:rPr lang="cs-CZ" b="1" i="1" dirty="0">
                <a:cs typeface="Calibri"/>
              </a:rPr>
              <a:t>vládní politika: </a:t>
            </a:r>
            <a:r>
              <a:rPr lang="cs-CZ" dirty="0">
                <a:cs typeface="Calibri"/>
              </a:rPr>
              <a:t>ovlivňuje podmínky, za kterých soukromé firmy produkují statky </a:t>
            </a:r>
            <a:r>
              <a:rPr lang="cs-CZ" dirty="0">
                <a:cs typeface="Calibri"/>
                <a:sym typeface="Symbol" panose="05050102010706020507" pitchFamily="18" charset="2"/>
              </a:rPr>
              <a:t></a:t>
            </a:r>
            <a:r>
              <a:rPr lang="cs-CZ" dirty="0">
                <a:cs typeface="Calibri"/>
              </a:rPr>
              <a:t> </a:t>
            </a:r>
            <a:r>
              <a:rPr lang="cs-CZ" i="1" dirty="0">
                <a:cs typeface="Calibri"/>
              </a:rPr>
              <a:t>minimální mzda, normy znečištění ovzduší,…</a:t>
            </a:r>
          </a:p>
          <a:p>
            <a:r>
              <a:rPr lang="cs-CZ" b="1" i="1" dirty="0">
                <a:cs typeface="Calibri"/>
              </a:rPr>
              <a:t>pro koho se má produkovat:</a:t>
            </a:r>
            <a:r>
              <a:rPr lang="cs-CZ" dirty="0">
                <a:cs typeface="Calibri"/>
              </a:rPr>
              <a:t> zdanění x sociální dávky a veřejné výdajové programy </a:t>
            </a:r>
            <a:r>
              <a:rPr lang="cs-CZ" dirty="0">
                <a:cs typeface="Calibri"/>
                <a:sym typeface="Symbol" panose="05050102010706020507" pitchFamily="18" charset="2"/>
              </a:rPr>
              <a:t></a:t>
            </a:r>
            <a:r>
              <a:rPr lang="cs-CZ" dirty="0">
                <a:cs typeface="Calibri"/>
              </a:rPr>
              <a:t> </a:t>
            </a:r>
            <a:r>
              <a:rPr lang="cs-CZ" i="1" dirty="0">
                <a:cs typeface="Calibri"/>
              </a:rPr>
              <a:t>vliv na disponibilní zdroje</a:t>
            </a:r>
            <a:r>
              <a:rPr lang="cs-CZ" dirty="0">
                <a:cs typeface="Calibri"/>
              </a:rPr>
              <a:t>,</a:t>
            </a:r>
          </a:p>
          <a:p>
            <a:pPr lvl="1"/>
            <a:r>
              <a:rPr lang="cs-CZ" b="1" i="1" dirty="0">
                <a:cs typeface="Calibri"/>
              </a:rPr>
              <a:t>veřejná produkce: </a:t>
            </a:r>
            <a:r>
              <a:rPr lang="cs-CZ" dirty="0">
                <a:cs typeface="Calibri"/>
              </a:rPr>
              <a:t>přerozdělovací procesy </a:t>
            </a:r>
            <a:r>
              <a:rPr lang="cs-CZ" dirty="0">
                <a:cs typeface="Calibri"/>
                <a:sym typeface="Symbol" panose="05050102010706020507" pitchFamily="18" charset="2"/>
              </a:rPr>
              <a:t></a:t>
            </a:r>
            <a:r>
              <a:rPr lang="cs-CZ" dirty="0">
                <a:cs typeface="Calibri"/>
              </a:rPr>
              <a:t> </a:t>
            </a:r>
            <a:r>
              <a:rPr lang="cs-CZ" i="1" dirty="0">
                <a:cs typeface="Calibri"/>
              </a:rPr>
              <a:t>zvýhodnění jedněch na úkor druhých</a:t>
            </a:r>
            <a:r>
              <a:rPr lang="cs-CZ" dirty="0">
                <a:cs typeface="Calibri"/>
              </a:rPr>
              <a:t>,</a:t>
            </a:r>
          </a:p>
          <a:p>
            <a:r>
              <a:rPr lang="pl-PL" b="1" i="1" dirty="0">
                <a:cs typeface="Calibri"/>
              </a:rPr>
              <a:t>jak se má přijímat rozhodnutí o produkci:</a:t>
            </a:r>
            <a:r>
              <a:rPr lang="pl-PL" dirty="0">
                <a:cs typeface="Calibri"/>
              </a:rPr>
              <a:t> forma veřejné volby (přímá či reprezentativní demokracie) a pravidla veřejné volby (jednomyslný kompromis nebo většina) </a:t>
            </a:r>
            <a:r>
              <a:rPr lang="cs-CZ" dirty="0">
                <a:cs typeface="Calibri"/>
                <a:sym typeface="Symbol" panose="05050102010706020507" pitchFamily="18" charset="2"/>
              </a:rPr>
              <a:t>                              </a:t>
            </a:r>
            <a:r>
              <a:rPr lang="pl-PL" dirty="0">
                <a:cs typeface="Calibri"/>
              </a:rPr>
              <a:t> </a:t>
            </a:r>
            <a:r>
              <a:rPr lang="pl-PL" i="1" dirty="0">
                <a:cs typeface="Calibri"/>
              </a:rPr>
              <a:t>vstup do EU</a:t>
            </a:r>
            <a:r>
              <a:rPr lang="pl-PL" dirty="0">
                <a:cs typeface="Calibri"/>
              </a:rPr>
              <a:t>.</a:t>
            </a:r>
            <a:endParaRPr lang="cs-CZ" dirty="0">
              <a:cs typeface="Calibri"/>
            </a:endParaRPr>
          </a:p>
          <a:p>
            <a:endParaRPr lang="cs-CZ" dirty="0">
              <a:cs typeface="Calibri"/>
            </a:endParaRPr>
          </a:p>
          <a:p>
            <a:pPr lvl="1"/>
            <a:endParaRPr lang="cs-CZ" sz="2400" dirty="0">
              <a:cs typeface="Calibri"/>
            </a:endParaRP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061263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Veřejná ekonomie a její postavení v rámci ekonomicky orientovaných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dirty="0"/>
              <a:t>V rámci této přednášky se </a:t>
            </a:r>
            <a:r>
              <a:rPr lang="cs-CZ" b="1" i="1" dirty="0"/>
              <a:t>dozvíte</a:t>
            </a:r>
            <a:r>
              <a:rPr lang="cs-CZ" i="1" dirty="0"/>
              <a:t>:</a:t>
            </a:r>
          </a:p>
          <a:p>
            <a:pPr lvl="1" eaLnBrk="1" hangingPunct="1"/>
            <a:r>
              <a:rPr lang="cs-CZ" dirty="0"/>
              <a:t>co rozumíme pod pojmem </a:t>
            </a:r>
            <a:r>
              <a:rPr lang="cs-CZ" b="1" i="1" dirty="0"/>
              <a:t>veřejná ekonomie</a:t>
            </a:r>
            <a:r>
              <a:rPr lang="cs-CZ" dirty="0"/>
              <a:t>,</a:t>
            </a:r>
          </a:p>
          <a:p>
            <a:pPr lvl="1" eaLnBrk="1" hangingPunct="1"/>
            <a:r>
              <a:rPr lang="cs-CZ" dirty="0"/>
              <a:t>jaká je </a:t>
            </a:r>
            <a:r>
              <a:rPr lang="cs-CZ" b="1" i="1" dirty="0"/>
              <a:t>postavení veřejné ekonomie</a:t>
            </a:r>
            <a:r>
              <a:rPr lang="cs-CZ" dirty="0"/>
              <a:t> v současné obecné ekonomii,</a:t>
            </a:r>
          </a:p>
          <a:p>
            <a:pPr lvl="1" eaLnBrk="1" hangingPunct="1"/>
            <a:r>
              <a:rPr lang="cs-CZ" dirty="0"/>
              <a:t>které </a:t>
            </a:r>
            <a:r>
              <a:rPr lang="cs-CZ" b="1" i="1" dirty="0"/>
              <a:t>aplikované vědní disciplíny vycházejí z veřejné ekonomie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na co se zaměřují disciplíny </a:t>
            </a:r>
            <a:r>
              <a:rPr lang="cs-CZ" b="1" i="1" dirty="0"/>
              <a:t>veřejná ekonomika</a:t>
            </a:r>
            <a:r>
              <a:rPr lang="cs-CZ" b="1" dirty="0"/>
              <a:t>,</a:t>
            </a:r>
            <a:r>
              <a:rPr lang="cs-CZ" b="1" i="1" dirty="0"/>
              <a:t> ekonomika neziskových organizací</a:t>
            </a:r>
            <a:r>
              <a:rPr lang="cs-CZ" dirty="0"/>
              <a:t> a </a:t>
            </a:r>
            <a:r>
              <a:rPr lang="cs-CZ" b="1" i="1" dirty="0"/>
              <a:t>veřejné finance</a:t>
            </a:r>
            <a:r>
              <a:rPr lang="cs-CZ" dirty="0"/>
              <a:t>,</a:t>
            </a:r>
          </a:p>
          <a:p>
            <a:pPr lvl="1"/>
            <a:r>
              <a:rPr lang="cs-CZ" dirty="0"/>
              <a:t>a jak na </a:t>
            </a:r>
            <a:r>
              <a:rPr lang="cs-CZ" b="1" i="1" dirty="0"/>
              <a:t>základní ekonomické otázky</a:t>
            </a:r>
            <a:r>
              <a:rPr lang="cs-CZ" i="1" dirty="0"/>
              <a:t> </a:t>
            </a:r>
            <a:r>
              <a:rPr lang="cs-CZ" dirty="0"/>
              <a:t>odpovídá veřejná ekonomie. 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dirty="0"/>
              <a:t>Literatura: </a:t>
            </a:r>
          </a:p>
          <a:p>
            <a:pPr lvl="1"/>
            <a:r>
              <a:rPr lang="cs-CZ" dirty="0"/>
              <a:t>TETŘEVOVÁ, L. </a:t>
            </a:r>
            <a:r>
              <a:rPr lang="cs-CZ" b="1" i="1" dirty="0"/>
              <a:t>Veřejná ekonomie</a:t>
            </a:r>
            <a:r>
              <a:rPr lang="cs-CZ" b="1" dirty="0"/>
              <a:t>.</a:t>
            </a:r>
            <a:r>
              <a:rPr lang="cs-CZ" dirty="0"/>
              <a:t> Opava: </a:t>
            </a:r>
            <a:r>
              <a:rPr lang="cs-CZ" dirty="0" err="1"/>
              <a:t>Optys</a:t>
            </a:r>
            <a:r>
              <a:rPr lang="cs-CZ" dirty="0"/>
              <a:t>, 2008. ISBN 978-80-86946-79-5,                                                  </a:t>
            </a:r>
            <a:r>
              <a:rPr lang="cs-CZ" b="1" i="1" dirty="0"/>
              <a:t>kapitola 1 Ekonomie a veřejná ekonomie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pic>
        <p:nvPicPr>
          <p:cNvPr id="6" name="Picture 2" descr="C:\Users\Tuleja\AppData\Local\Microsoft\Windows\Temporary Internet Files\Content.IE5\BAXTK01P\MC900432547[1]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300" y="1813294"/>
            <a:ext cx="108000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6572312"/>
      </p:ext>
    </p:extLst>
  </p:cSld>
  <p:clrMapOvr>
    <a:masterClrMapping/>
  </p:clrMapOvr>
  <p:transition spd="med">
    <p:cover dir="r"/>
    <p:sndAc>
      <p:stSnd>
        <p:snd r:embed="rId3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Veřejná ekonomie jako součást obecné ekonomie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>
                <a:latin typeface="+mn-lt"/>
                <a:cs typeface="Calibri"/>
              </a:rPr>
              <a:t>ekonomie</a:t>
            </a:r>
            <a:r>
              <a:rPr lang="cs-CZ" dirty="0">
                <a:latin typeface="+mn-lt"/>
                <a:cs typeface="Calibri"/>
              </a:rPr>
              <a:t>,</a:t>
            </a:r>
          </a:p>
          <a:p>
            <a:r>
              <a:rPr lang="cs-CZ" b="1" i="1" dirty="0">
                <a:latin typeface="+mn-lt"/>
              </a:rPr>
              <a:t>základní členění</a:t>
            </a:r>
            <a:r>
              <a:rPr lang="cs-CZ" i="1" dirty="0">
                <a:latin typeface="+mn-lt"/>
              </a:rPr>
              <a:t>:</a:t>
            </a:r>
            <a:r>
              <a:rPr lang="cs-CZ" dirty="0">
                <a:latin typeface="+mn-lt"/>
              </a:rPr>
              <a:t> mikroekonomie x makroekonomie x mezinárodní ekonomie,</a:t>
            </a:r>
          </a:p>
          <a:p>
            <a:r>
              <a:rPr lang="cs-CZ" b="1" i="1" dirty="0">
                <a:latin typeface="+mn-lt"/>
              </a:rPr>
              <a:t>členění dle předmětu chování</a:t>
            </a:r>
            <a:r>
              <a:rPr lang="cs-CZ" i="1" dirty="0">
                <a:latin typeface="+mn-lt"/>
              </a:rPr>
              <a:t>:</a:t>
            </a:r>
            <a:r>
              <a:rPr lang="cs-CZ" dirty="0">
                <a:latin typeface="+mn-lt"/>
              </a:rPr>
              <a:t> pozitivní x normativní,</a:t>
            </a:r>
          </a:p>
          <a:p>
            <a:r>
              <a:rPr lang="cs-CZ" b="1" i="1" dirty="0">
                <a:latin typeface="+mn-lt"/>
              </a:rPr>
              <a:t>členění dle předmětu studia</a:t>
            </a:r>
            <a:r>
              <a:rPr lang="cs-CZ" i="1" dirty="0">
                <a:latin typeface="+mn-lt"/>
              </a:rPr>
              <a:t>:</a:t>
            </a:r>
            <a:r>
              <a:rPr lang="cs-CZ" dirty="0">
                <a:latin typeface="+mn-lt"/>
              </a:rPr>
              <a:t> dějiny ekonomických teorií, ekonometrie, trh práce, hospodářské dějiny, komparativní ekonomie, právo v ekonomii, teorie hospodářské politiky, účetnictví, urbanistická a regionální ekonomie a </a:t>
            </a:r>
            <a:r>
              <a:rPr lang="cs-CZ" b="1" i="1" dirty="0">
                <a:latin typeface="+mn-lt"/>
              </a:rPr>
              <a:t>veřejná ekonomie</a:t>
            </a:r>
            <a:r>
              <a:rPr lang="cs-CZ" dirty="0">
                <a:latin typeface="+mn-lt"/>
                <a:cs typeface="Calibri"/>
              </a:rPr>
              <a:t>.</a:t>
            </a:r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759144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Veřejná ekonomie jako součást obecné ekonomie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veřejná ekonomie:</a:t>
            </a:r>
            <a:r>
              <a:rPr lang="cs-CZ" dirty="0"/>
              <a:t> zkoumá příčiny existence, strukturu, principy fungování a efektivnost neziskového sektoru</a:t>
            </a:r>
            <a:r>
              <a:rPr lang="cs-CZ" dirty="0">
                <a:cs typeface="Calibri"/>
              </a:rPr>
              <a:t>,</a:t>
            </a:r>
          </a:p>
          <a:p>
            <a:r>
              <a:rPr lang="cs-CZ" b="1" i="1" dirty="0">
                <a:cs typeface="Calibri"/>
              </a:rPr>
              <a:t>alternativní pojetí:</a:t>
            </a:r>
            <a:r>
              <a:rPr lang="cs-CZ" dirty="0">
                <a:cs typeface="Calibri"/>
              </a:rPr>
              <a:t> ta část národního hospodářství, v rámci které se uplatňuje veřejná moc, a to zejména moc donucovací, která je uplatňována při alokačních a redistribučních rozhodnutích.</a:t>
            </a:r>
            <a:endParaRPr lang="cs-CZ" dirty="0"/>
          </a:p>
          <a:p>
            <a:r>
              <a:rPr lang="cs-CZ" b="1" i="1" dirty="0"/>
              <a:t>veřejná ekonomie:</a:t>
            </a:r>
            <a:r>
              <a:rPr lang="cs-CZ" dirty="0"/>
              <a:t> zkoumá netržní alokační procesy a možná alokační pravidla</a:t>
            </a:r>
            <a:r>
              <a:rPr lang="cs-CZ" dirty="0">
                <a:cs typeface="Calibri"/>
              </a:rPr>
              <a:t>,</a:t>
            </a:r>
          </a:p>
          <a:p>
            <a:r>
              <a:rPr lang="cs-CZ" b="1" i="1" dirty="0">
                <a:cs typeface="Calibri"/>
              </a:rPr>
              <a:t>dle předmětu chování: </a:t>
            </a:r>
          </a:p>
          <a:p>
            <a:pPr lvl="1"/>
            <a:r>
              <a:rPr lang="cs-CZ" b="1" i="1" dirty="0">
                <a:cs typeface="Calibri"/>
              </a:rPr>
              <a:t>pozitivní:</a:t>
            </a:r>
            <a:r>
              <a:rPr lang="cs-CZ" dirty="0">
                <a:cs typeface="Calibri"/>
              </a:rPr>
              <a:t> „O kolik se zvýší příjmy zdravotnických zařízení po zavedení regulačních poplatků?“</a:t>
            </a:r>
          </a:p>
          <a:p>
            <a:pPr lvl="1"/>
            <a:r>
              <a:rPr lang="cs-CZ" b="1" i="1" dirty="0">
                <a:cs typeface="Calibri"/>
              </a:rPr>
              <a:t>normativní</a:t>
            </a:r>
            <a:r>
              <a:rPr lang="cs-CZ" i="1" dirty="0">
                <a:cs typeface="Calibri"/>
              </a:rPr>
              <a:t>:</a:t>
            </a:r>
            <a:r>
              <a:rPr lang="cs-CZ" dirty="0">
                <a:cs typeface="Calibri"/>
              </a:rPr>
              <a:t> </a:t>
            </a:r>
            <a:r>
              <a:rPr lang="cs-CZ" dirty="0"/>
              <a:t>„Je spravedlivé zavedení regulačních poplatků ve zdravotnictví i pro děti do tří let věku?“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40258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Veřejná ekonomie a aplikované vědní disciplíny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cs typeface="Calibri"/>
              </a:rPr>
              <a:t>aplikované vědní disciplíny: </a:t>
            </a:r>
          </a:p>
          <a:p>
            <a:pPr lvl="1"/>
            <a:r>
              <a:rPr lang="cs-CZ" b="1" i="1" dirty="0">
                <a:cs typeface="Calibri"/>
              </a:rPr>
              <a:t>veřejná ekonomika, </a:t>
            </a:r>
            <a:r>
              <a:rPr lang="cs-CZ" dirty="0">
                <a:cs typeface="Calibri"/>
              </a:rPr>
              <a:t>resp. ekonomika veřejného sektoru,</a:t>
            </a:r>
          </a:p>
          <a:p>
            <a:pPr lvl="1"/>
            <a:r>
              <a:rPr lang="cs-CZ" b="1" i="1" dirty="0">
                <a:cs typeface="Calibri"/>
              </a:rPr>
              <a:t>ekonomika neziskových organizací</a:t>
            </a:r>
            <a:endParaRPr lang="cs-CZ" b="1" dirty="0">
              <a:cs typeface="Calibri"/>
            </a:endParaRPr>
          </a:p>
          <a:p>
            <a:pPr lvl="1"/>
            <a:r>
              <a:rPr lang="cs-CZ" dirty="0">
                <a:cs typeface="Calibri"/>
              </a:rPr>
              <a:t>a </a:t>
            </a:r>
            <a:r>
              <a:rPr lang="cs-CZ" b="1" i="1" dirty="0">
                <a:cs typeface="Calibri"/>
              </a:rPr>
              <a:t>veřejné finance</a:t>
            </a:r>
            <a:r>
              <a:rPr lang="cs-CZ" dirty="0">
                <a:cs typeface="Calibri"/>
              </a:rPr>
              <a:t>.</a:t>
            </a:r>
          </a:p>
          <a:p>
            <a:r>
              <a:rPr lang="cs-CZ" dirty="0"/>
              <a:t>předmětem zkoumaní veřejné ekonomiky a ekonomiky neziskových organizaci má </a:t>
            </a:r>
            <a:r>
              <a:rPr lang="cs-CZ" b="1" i="1" dirty="0"/>
              <a:t>styčné plochy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769959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/>
              <a:t>Schéma 1-1: Vzájemné vazby mezi veřejnou ekonomií a základními disciplínami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B6AAA-6540-4637-8154-9BE5006C975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350" y="2167126"/>
            <a:ext cx="8105300" cy="378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65704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Veřejná ekonomie a aplikované vědní disciplíny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i="1" dirty="0">
                <a:cs typeface="Calibri"/>
              </a:rPr>
              <a:t>veřejná ekonomika:</a:t>
            </a:r>
            <a:r>
              <a:rPr lang="cs-CZ" dirty="0">
                <a:cs typeface="Calibri"/>
              </a:rPr>
              <a:t> zkoumá struktury a zákonitosti fungovaní jednotlivých odvětví veřejného sektoru (např. školství, zdravotnictví, policie, justice atd.), </a:t>
            </a:r>
          </a:p>
          <a:p>
            <a:r>
              <a:rPr lang="cs-CZ" b="1" i="1" dirty="0">
                <a:cs typeface="Calibri"/>
              </a:rPr>
              <a:t>ekonomika neziskových organizací: </a:t>
            </a:r>
            <a:r>
              <a:rPr lang="cs-CZ" dirty="0">
                <a:cs typeface="Calibri"/>
              </a:rPr>
              <a:t>zkoumá struktury a zákonitostí fungovaní neziskových organizací jakými jsou např. nadace, církve, veřejné vysoké školy, politické strany atd. </a:t>
            </a:r>
          </a:p>
          <a:p>
            <a:r>
              <a:rPr lang="cs-CZ" b="1" i="1" dirty="0">
                <a:cs typeface="Calibri"/>
              </a:rPr>
              <a:t>veřejné finance:</a:t>
            </a:r>
            <a:r>
              <a:rPr lang="cs-CZ" dirty="0">
                <a:cs typeface="Calibri"/>
              </a:rPr>
              <a:t> zkoumá peněžní vztahy, které vznikají v souvislosti s tvorbou, rozdělováním a užitím peněžních fondů, spojených s činností veřejných institucí.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837402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Veřejná ekonomie a aplikované vědní disciplíny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i="1" dirty="0">
                <a:cs typeface="Calibri"/>
              </a:rPr>
              <a:t>další vědní disciplíny:</a:t>
            </a:r>
            <a:r>
              <a:rPr lang="cs-CZ" dirty="0">
                <a:cs typeface="Calibri"/>
              </a:rPr>
              <a:t> teorie veřejného sektoru, teorie veřejné volby, ekonomiky jednotlivých odvětví veřejného sektoru, municipální finance, teorie veřejného dluhu, daňová teorie a politika, řízení ve veřejném sektoru, rozhodovaní ve veřejném sektoru či finance a investice ve veřejném sektoru.</a:t>
            </a:r>
          </a:p>
          <a:p>
            <a:r>
              <a:rPr lang="cs-CZ" b="1" i="1" dirty="0">
                <a:cs typeface="Calibri"/>
              </a:rPr>
              <a:t>úzký vztah:</a:t>
            </a:r>
            <a:r>
              <a:rPr lang="cs-CZ" dirty="0">
                <a:cs typeface="Calibri"/>
              </a:rPr>
              <a:t> hospodářská politika, sociální politika, teorie rozhodování, teorie veřejné správy, prostorová ekonomie, psychologie, sociologie, politologie a filosofie.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6287445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ekonomické otázky z pohledu veřejné ekonomie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b="1" i="1" dirty="0">
                <a:cs typeface="Calibri"/>
              </a:rPr>
              <a:t>čtyři otázky:</a:t>
            </a:r>
          </a:p>
          <a:p>
            <a:pPr lvl="1"/>
            <a:r>
              <a:rPr lang="cs-CZ" dirty="0">
                <a:cs typeface="Calibri"/>
              </a:rPr>
              <a:t>Co se má produkovat? </a:t>
            </a:r>
          </a:p>
          <a:p>
            <a:pPr lvl="1"/>
            <a:r>
              <a:rPr lang="cs-CZ" dirty="0">
                <a:cs typeface="Calibri"/>
              </a:rPr>
              <a:t>Jak se má produkovat? </a:t>
            </a:r>
          </a:p>
          <a:p>
            <a:pPr lvl="1"/>
            <a:r>
              <a:rPr lang="cs-CZ" dirty="0">
                <a:cs typeface="Calibri"/>
              </a:rPr>
              <a:t>Pro koho se má produkovat? </a:t>
            </a:r>
          </a:p>
          <a:p>
            <a:pPr lvl="1"/>
            <a:r>
              <a:rPr lang="cs-CZ" dirty="0">
                <a:cs typeface="Calibri"/>
              </a:rPr>
              <a:t>Jak se mají přijímat rozhodnuti o produkci?</a:t>
            </a:r>
          </a:p>
          <a:p>
            <a:r>
              <a:rPr lang="cs-CZ" b="1" i="1" dirty="0">
                <a:cs typeface="Calibri"/>
              </a:rPr>
              <a:t>co se má produkovat:</a:t>
            </a:r>
            <a:r>
              <a:rPr lang="cs-CZ" dirty="0">
                <a:cs typeface="Calibri"/>
              </a:rPr>
              <a:t> jaká část disponibilních zdrojů má být použita na produkci veřejných statků a jaká část má být použita na produkci soukromých statků.</a:t>
            </a:r>
          </a:p>
          <a:p>
            <a:pPr lvl="1"/>
            <a:r>
              <a:rPr lang="cs-CZ" b="1" i="1" dirty="0">
                <a:cs typeface="Calibri"/>
              </a:rPr>
              <a:t>rozhodnutí:</a:t>
            </a:r>
            <a:r>
              <a:rPr lang="cs-CZ" dirty="0">
                <a:cs typeface="Calibri"/>
              </a:rPr>
              <a:t> jaké veřejné statky budou produkovány, v jakém množství a v jaké kvalitě,</a:t>
            </a:r>
          </a:p>
          <a:p>
            <a:pPr lvl="1"/>
            <a:r>
              <a:rPr lang="cs-CZ" b="1" i="1" dirty="0">
                <a:cs typeface="Calibri"/>
              </a:rPr>
              <a:t>hranice produkčních možností (PPF): </a:t>
            </a:r>
            <a:r>
              <a:rPr lang="cs-CZ" dirty="0">
                <a:cs typeface="Calibri"/>
              </a:rPr>
              <a:t>veřejné a soukromé statky.</a:t>
            </a:r>
          </a:p>
          <a:p>
            <a:endParaRPr lang="cs-CZ" dirty="0">
              <a:cs typeface="Calibri"/>
            </a:endParaRPr>
          </a:p>
          <a:p>
            <a:pPr lvl="1"/>
            <a:endParaRPr lang="cs-CZ" sz="2400" dirty="0">
              <a:cs typeface="Calibri"/>
            </a:endParaRPr>
          </a:p>
          <a:p>
            <a:endParaRPr lang="cs-CZ" sz="2800" dirty="0"/>
          </a:p>
          <a:p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Veřejná ekonomika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E711F6-CEBA-449F-B1A9-BB79C975DF9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7162351"/>
      </p:ext>
    </p:extLst>
  </p:cSld>
  <p:clrMapOvr>
    <a:masterClrMapping/>
  </p:clrMapOvr>
  <p:transition spd="med">
    <p:cover dir="r"/>
    <p:sndAc>
      <p:stSnd>
        <p:snd r:embed="rId2" name="hammer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UIDATA" val="&lt;database version=&quot;7.0&quot;&gt;&lt;object type=&quot;1&quot; unique_id=&quot;10001&quot;&gt;&lt;property id=&quot;20139&quot; value=&quot;%n. %s&quot;/&gt;&lt;property id=&quot;20141&quot; value=&quot;PVE_01&quot;/&gt;&lt;property id=&quot;20144&quot; value=&quot;1&quot;/&gt;&lt;property id=&quot;20146&quot; value=&quot;0&quot;/&gt;&lt;property id=&quot;20147&quot; value=&quot;1&quot;/&gt;&lt;property id=&quot;20148&quot; value=&quot;15&quot;/&gt;&lt;property id=&quot;20180&quot; value=&quot;0&quot;/&gt;&lt;property id=&quot;20181&quot; value=&quot;0&quot;/&gt;&lt;property id=&quot;20182&quot; value=&quot;0&quot;/&gt;&lt;property id=&quot;20183&quot; value=&quot;1&quot;/&gt;&lt;property id=&quot;20184&quot; value=&quot;7&quot;/&gt;&lt;property id=&quot;20224&quot; value=&quot;C:\Users\Zam\Documents\My Adobe Presentations\PVE_01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354&quot;&gt;&lt;property id=&quot;20148&quot; value=&quot;5&quot;/&gt;&lt;property id=&quot;20300&quot; value=&quot;Slide 1 - &amp;quot;Veřejná ekonomika&amp;quot;&quot;/&gt;&lt;property id=&quot;20307&quot; value=&quot;417&quot;/&gt;&lt;property id=&quot;20309&quot; value=&quot;-1&quot;/&gt;&lt;/object&gt;&lt;object type=&quot;3&quot; unique_id=&quot;10355&quot;&gt;&lt;property id=&quot;20148&quot; value=&quot;5&quot;/&gt;&lt;property id=&quot;20300&quot; value=&quot;Slide 3 - &amp;quot;Veřejná ekonomie jako součást obecné ekonomie&amp;quot;&quot;/&gt;&lt;property id=&quot;20307&quot; value=&quot;418&quot;/&gt;&lt;property id=&quot;20309&quot; value=&quot;-1&quot;/&gt;&lt;/object&gt;&lt;object type=&quot;3&quot; unique_id=&quot;10358&quot;&gt;&lt;property id=&quot;20148&quot; value=&quot;5&quot;/&gt;&lt;property id=&quot;20300&quot; value=&quot;Slide 2 - &amp;quot;Veřejná ekonomie a její postavení v rámci ekonomicky orientovaných věd&amp;quot;&quot;/&gt;&lt;property id=&quot;20307&quot; value=&quot;428&quot;/&gt;&lt;property id=&quot;20309&quot; value=&quot;-1&quot;/&gt;&lt;/object&gt;&lt;object type=&quot;3&quot; unique_id=&quot;10359&quot;&gt;&lt;property id=&quot;20148&quot; value=&quot;5&quot;/&gt;&lt;property id=&quot;20300&quot; value=&quot;Slide 12 - &amp;quot;Obrázek 1-1: Hranice produkčních možností&amp;quot;&quot;/&gt;&lt;property id=&quot;20307&quot; value=&quot;429&quot;/&gt;&lt;property id=&quot;20309&quot; value=&quot;-1&quot;/&gt;&lt;/object&gt;&lt;object type=&quot;3&quot; unique_id=&quot;10360&quot;&gt;&lt;property id=&quot;20148&quot; value=&quot;5&quot;/&gt;&lt;property id=&quot;20300&quot; value=&quot;Slide 4 - &amp;quot;Veřejná ekonomie jako součást obecné ekonomie&amp;quot;&quot;/&gt;&lt;property id=&quot;20307&quot; value=&quot;430&quot;/&gt;&lt;property id=&quot;20309&quot; value=&quot;-1&quot;/&gt;&lt;/object&gt;&lt;object type=&quot;3&quot; unique_id=&quot;10361&quot;&gt;&lt;property id=&quot;20148&quot; value=&quot;5&quot;/&gt;&lt;property id=&quot;20300&quot; value=&quot;Slide 5 - &amp;quot;Veřejná ekonomie jako součást obecné ekonomie&amp;quot;&quot;/&gt;&lt;property id=&quot;20307&quot; value=&quot;431&quot;/&gt;&lt;property id=&quot;20309&quot; value=&quot;-1&quot;/&gt;&lt;/object&gt;&lt;object type=&quot;3&quot; unique_id=&quot;10362&quot;&gt;&lt;property id=&quot;20148&quot; value=&quot;5&quot;/&gt;&lt;property id=&quot;20300&quot; value=&quot;Slide 7 - &amp;quot;Schéma 1-1: Vzájemné vazby mezi veřejnou ekonomií a základními disciplínami&amp;quot;&quot;/&gt;&lt;property id=&quot;20307&quot; value=&quot;421&quot;/&gt;&lt;property id=&quot;20309&quot; value=&quot;-1&quot;/&gt;&lt;/object&gt;&lt;object type=&quot;3&quot; unique_id=&quot;10363&quot;&gt;&lt;property id=&quot;20148&quot; value=&quot;5&quot;/&gt;&lt;property id=&quot;20300&quot; value=&quot;Slide 6 - &amp;quot;Veřejná ekonomie a aplikované vědní disciplíny&amp;quot;&quot;/&gt;&lt;property id=&quot;20307&quot; value=&quot;432&quot;/&gt;&lt;property id=&quot;20309&quot; value=&quot;-1&quot;/&gt;&lt;/object&gt;&lt;object type=&quot;3&quot; unique_id=&quot;10364&quot;&gt;&lt;property id=&quot;20148&quot; value=&quot;5&quot;/&gt;&lt;property id=&quot;20300&quot; value=&quot;Slide 8 - &amp;quot;Veřejná ekonomie a aplikované vědní disciplíny&amp;quot;&quot;/&gt;&lt;property id=&quot;20307&quot; value=&quot;433&quot;/&gt;&lt;property id=&quot;20309&quot; value=&quot;-1&quot;/&gt;&lt;/object&gt;&lt;object type=&quot;3&quot; unique_id=&quot;10365&quot;&gt;&lt;property id=&quot;20148&quot; value=&quot;5&quot;/&gt;&lt;property id=&quot;20300&quot; value=&quot;Slide 9 - &amp;quot;Veřejná ekonomie a aplikované vědní disciplíny&amp;quot;&quot;/&gt;&lt;property id=&quot;20307&quot; value=&quot;434&quot;/&gt;&lt;property id=&quot;20309&quot; value=&quot;-1&quot;/&gt;&lt;/object&gt;&lt;object type=&quot;3&quot; unique_id=&quot;10367&quot;&gt;&lt;property id=&quot;20148&quot; value=&quot;5&quot;/&gt;&lt;property id=&quot;20300&quot; value=&quot;Slide 10 - &amp;quot;Základní ekonomické otázky z pohledu veřejné ekonomie&amp;quot;&quot;/&gt;&lt;property id=&quot;20307&quot; value=&quot;435&quot;/&gt;&lt;property id=&quot;20309&quot; value=&quot;-1&quot;/&gt;&lt;/object&gt;&lt;object type=&quot;3&quot; unique_id=&quot;10368&quot;&gt;&lt;property id=&quot;20148&quot; value=&quot;5&quot;/&gt;&lt;property id=&quot;20300&quot; value=&quot;Slide 11 - &amp;quot;Základní ekonomické otázky z pohledu veřejné ekonomie&amp;quot;&quot;/&gt;&lt;property id=&quot;20307&quot; value=&quot;436&quot;/&gt;&lt;property id=&quot;20309&quot; value=&quot;-1&quot;/&gt;&lt;/object&gt;&lt;object type=&quot;3&quot; unique_id=&quot;10370&quot;&gt;&lt;property id=&quot;20148&quot; value=&quot;5&quot;/&gt;&lt;property id=&quot;20300&quot; value=&quot;Slide 13 - &amp;quot;Základní ekonomické otázky z pohledu veřejné ekonomie&amp;quot;&quot;/&gt;&lt;property id=&quot;20307&quot; value=&quot;437&quot;/&gt;&lt;property id=&quot;20309&quot; value=&quot;-1&quot;/&gt;&lt;/object&gt;&lt;object type=&quot;3&quot; unique_id=&quot;10372&quot;&gt;&lt;property id=&quot;20148&quot; value=&quot;5&quot;/&gt;&lt;property id=&quot;20300&quot; value=&quot;Slide 14 - &amp;quot;Základní ekonomické otázky z pohledu veřejné ekonomie&amp;quot;&quot;/&gt;&lt;property id=&quot;20307&quot; value=&quot;438&quot;/&gt;&lt;property id=&quot;20309&quot; value=&quot;-1&quot;/&gt;&lt;/object&gt;&lt;/object&gt;&lt;object type=&quot;10&quot; unique_id=&quot;11688&quot;&gt;&lt;object type=&quot;11&quot; unique_id=&quot;11689&quot;&gt;&lt;property id=&quot;20180&quot; value=&quot;0&quot;/&gt;&lt;property id=&quot;20181&quot; value=&quot;0&quot;/&gt;&lt;property id=&quot;20182&quot; value=&quot;0&quot;/&gt;&lt;property id=&quot;20183&quot; value=&quot;1&quot;/&gt;&lt;/object&gt;&lt;object type=&quot;12&quot; unique_id=&quot;11690&quot;&gt;&lt;/object&gt;&lt;/object&gt;&lt;object type=&quot;4&quot; unique_id=&quot;11730&quot;&gt;&lt;/object&gt;&lt;/object&gt;&lt;/database&gt;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SECTOMILLISECCONVERTED" val="1"/>
</p:tagLst>
</file>

<file path=ppt/theme/theme1.xml><?xml version="1.0" encoding="utf-8"?>
<a:theme xmlns:a="http://schemas.openxmlformats.org/drawingml/2006/main" name="FVP">
  <a:themeElements>
    <a:clrScheme name="Slezská univerzit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81E3A"/>
      </a:accent1>
      <a:accent2>
        <a:srgbClr val="395990"/>
      </a:accent2>
      <a:accent3>
        <a:srgbClr val="655481"/>
      </a:accent3>
      <a:accent4>
        <a:srgbClr val="307871"/>
      </a:accent4>
      <a:accent5>
        <a:srgbClr val="A99829"/>
      </a:accent5>
      <a:accent6>
        <a:srgbClr val="DC6423"/>
      </a:accent6>
      <a:hlink>
        <a:srgbClr val="0563C1"/>
      </a:hlink>
      <a:folHlink>
        <a:srgbClr val="954F72"/>
      </a:folHlink>
    </a:clrScheme>
    <a:fontScheme name="Slezská univerzita">
      <a:majorFont>
        <a:latin typeface="Enriqueta"/>
        <a:ea typeface=""/>
        <a:cs typeface=""/>
      </a:majorFont>
      <a:minorFont>
        <a:latin typeface="Enriqueta"/>
        <a:ea typeface=""/>
        <a:cs typeface=""/>
      </a:minorFont>
    </a:fontScheme>
    <a:fmtScheme name="Kouřové sklo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VP" id="{DA1C3593-046B-486B-8BFD-0119DB5EB019}" vid="{536F9A03-8946-453A-856D-0ABF1C359DFC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FVP</Template>
  <TotalTime>1415</TotalTime>
  <Words>726</Words>
  <Application>Microsoft Office PowerPoint</Application>
  <PresentationFormat>Širokoúhlá obrazovka</PresentationFormat>
  <Paragraphs>80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Enriqueta</vt:lpstr>
      <vt:lpstr>Symbol</vt:lpstr>
      <vt:lpstr>Times New Roman</vt:lpstr>
      <vt:lpstr>Wingdings</vt:lpstr>
      <vt:lpstr>Wingdings 2</vt:lpstr>
      <vt:lpstr>FVP</vt:lpstr>
      <vt:lpstr>Veřejná ekonomika</vt:lpstr>
      <vt:lpstr>Veřejná ekonomie a její postavení v rámci ekonomicky orientovaných věd</vt:lpstr>
      <vt:lpstr>Veřejná ekonomie jako součást obecné ekonomie</vt:lpstr>
      <vt:lpstr>Veřejná ekonomie jako součást obecné ekonomie</vt:lpstr>
      <vt:lpstr>Veřejná ekonomie a aplikované vědní disciplíny</vt:lpstr>
      <vt:lpstr>Schéma 1-1: Vzájemné vazby mezi veřejnou ekonomií a základními disciplínami</vt:lpstr>
      <vt:lpstr>Veřejná ekonomie a aplikované vědní disciplíny</vt:lpstr>
      <vt:lpstr>Veřejná ekonomie a aplikované vědní disciplíny</vt:lpstr>
      <vt:lpstr>Základní ekonomické otázky z pohledu veřejné ekonomie</vt:lpstr>
      <vt:lpstr>Obrázek 1-1: Hranice produkčních možností</vt:lpstr>
      <vt:lpstr>Základní ekonomické otázky z pohledu veřejné ekonomie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ekonomika</dc:title>
  <dc:creator>p.tuleja@gmail.com</dc:creator>
  <cp:lastModifiedBy>Pavel Tuleja</cp:lastModifiedBy>
  <cp:revision>109</cp:revision>
  <cp:lastPrinted>2012-09-17T10:59:40Z</cp:lastPrinted>
  <dcterms:modified xsi:type="dcterms:W3CDTF">2020-03-15T07:57:43Z</dcterms:modified>
</cp:coreProperties>
</file>