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8" r:id="rId1"/>
  </p:sldMasterIdLst>
  <p:notesMasterIdLst>
    <p:notesMasterId r:id="rId33"/>
  </p:notesMasterIdLst>
  <p:handoutMasterIdLst>
    <p:handoutMasterId r:id="rId34"/>
  </p:handoutMasterIdLst>
  <p:sldIdLst>
    <p:sldId id="417" r:id="rId2"/>
    <p:sldId id="428" r:id="rId3"/>
    <p:sldId id="418" r:id="rId4"/>
    <p:sldId id="433" r:id="rId5"/>
    <p:sldId id="434" r:id="rId6"/>
    <p:sldId id="435" r:id="rId7"/>
    <p:sldId id="436" r:id="rId8"/>
    <p:sldId id="445" r:id="rId9"/>
    <p:sldId id="438" r:id="rId10"/>
    <p:sldId id="446" r:id="rId11"/>
    <p:sldId id="440" r:id="rId12"/>
    <p:sldId id="442" r:id="rId13"/>
    <p:sldId id="443" r:id="rId14"/>
    <p:sldId id="444" r:id="rId15"/>
    <p:sldId id="447" r:id="rId16"/>
    <p:sldId id="449" r:id="rId17"/>
    <p:sldId id="448" r:id="rId18"/>
    <p:sldId id="450" r:id="rId19"/>
    <p:sldId id="451" r:id="rId20"/>
    <p:sldId id="453" r:id="rId21"/>
    <p:sldId id="455" r:id="rId22"/>
    <p:sldId id="456" r:id="rId23"/>
    <p:sldId id="458" r:id="rId24"/>
    <p:sldId id="460" r:id="rId25"/>
    <p:sldId id="459" r:id="rId26"/>
    <p:sldId id="461" r:id="rId27"/>
    <p:sldId id="462" r:id="rId28"/>
    <p:sldId id="463" r:id="rId29"/>
    <p:sldId id="465" r:id="rId30"/>
    <p:sldId id="466" r:id="rId31"/>
    <p:sldId id="467" r:id="rId32"/>
  </p:sldIdLst>
  <p:sldSz cx="12192000" cy="6858000"/>
  <p:notesSz cx="6794500" cy="99314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4A7B"/>
    <a:srgbClr val="77933C"/>
    <a:srgbClr val="4F81BD"/>
    <a:srgbClr val="953735"/>
    <a:srgbClr val="E46C0A"/>
    <a:srgbClr val="FAC090"/>
    <a:srgbClr val="3B7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okumenty\V&#253;uka\Fakulta%20ve&#345;ejn&#253;ch%20politik\P&#345;edn&#225;&#353;ky\Ve&#345;ejn&#225;%20ekonomika\Tabulky\PVE_02_tabul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okumenty\V&#253;uka\Fakulta%20ve&#345;ejn&#253;ch%20politik\P&#345;edn&#225;&#353;ky\Ve&#345;ejn&#225;%20ekonomika\Tabulky\PVE_02_tabul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okumenty\V&#253;uka\Fakulta%20ve&#345;ejn&#253;ch%20politik\P&#345;edn&#225;&#353;ky\Ve&#345;ejn&#225;%20ekonomika\Tabulky\PVE_02_tabul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okumenty\V&#253;uka\Fakulta%20ve&#345;ejn&#253;ch%20politik\P&#345;edn&#225;&#353;ky\Ve&#345;ejn&#225;%20ekonomika\Tabulky\PVE_02_tabulk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'T1-1'!$B$3</c:f>
              <c:strCache>
                <c:ptCount val="1"/>
                <c:pt idx="0">
                  <c:v>2000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65000"/>
                      <a:shade val="85000"/>
                    </a:schemeClr>
                  </a:gs>
                  <a:gs pos="100000">
                    <a:schemeClr val="accent3">
                      <a:shade val="65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56-4ACA-B6BB-87516BD6258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5000"/>
                    </a:schemeClr>
                  </a:gs>
                  <a:gs pos="100000">
                    <a:schemeClr val="accent3"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56-4ACA-B6BB-87516BD6258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hade val="85000"/>
                    </a:schemeClr>
                  </a:gs>
                  <a:gs pos="100000">
                    <a:schemeClr val="accent3">
                      <a:tint val="65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56-4ACA-B6BB-87516BD625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'T1-1'!$A$4:$A$6</c:f>
              <c:strCache>
                <c:ptCount val="3"/>
                <c:pt idx="0">
                  <c:v>primární sektor</c:v>
                </c:pt>
                <c:pt idx="1">
                  <c:v>sekundární sektor</c:v>
                </c:pt>
                <c:pt idx="2">
                  <c:v>terciární sektor</c:v>
                </c:pt>
              </c:strCache>
            </c:strRef>
          </c:cat>
          <c:val>
            <c:numRef>
              <c:f>'T1-1'!$B$4:$B$6</c:f>
              <c:numCache>
                <c:formatCode>0.00</c:formatCode>
                <c:ptCount val="3"/>
                <c:pt idx="0">
                  <c:v>4.6713738520467025</c:v>
                </c:pt>
                <c:pt idx="1">
                  <c:v>35.946190410263512</c:v>
                </c:pt>
                <c:pt idx="2">
                  <c:v>59.382435737689789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56-4ACA-B6BB-87516BD62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'T1-1'!$U$3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65000"/>
                      <a:shade val="85000"/>
                    </a:schemeClr>
                  </a:gs>
                  <a:gs pos="100000">
                    <a:schemeClr val="accent3">
                      <a:shade val="65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18-4C48-8324-3D0D36861D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5000"/>
                    </a:schemeClr>
                  </a:gs>
                  <a:gs pos="100000">
                    <a:schemeClr val="accent3"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8-4C48-8324-3D0D36861D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hade val="85000"/>
                    </a:schemeClr>
                  </a:gs>
                  <a:gs pos="100000">
                    <a:schemeClr val="accent3">
                      <a:tint val="65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18-4C48-8324-3D0D36861D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'T1-1'!$A$4:$A$6</c:f>
              <c:strCache>
                <c:ptCount val="3"/>
                <c:pt idx="0">
                  <c:v>primární sektor</c:v>
                </c:pt>
                <c:pt idx="1">
                  <c:v>sekundární sektor</c:v>
                </c:pt>
                <c:pt idx="2">
                  <c:v>terciární sektor</c:v>
                </c:pt>
              </c:strCache>
            </c:strRef>
          </c:cat>
          <c:val>
            <c:numRef>
              <c:f>'T1-1'!$U$4:$U$6</c:f>
              <c:numCache>
                <c:formatCode>0.00</c:formatCode>
                <c:ptCount val="3"/>
                <c:pt idx="0">
                  <c:v>2.720665495512113</c:v>
                </c:pt>
                <c:pt idx="1">
                  <c:v>34.894571535601273</c:v>
                </c:pt>
                <c:pt idx="2">
                  <c:v>62.384762968886619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18-4C48-8324-3D0D36861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'T1-2'!$B$3</c:f>
              <c:strCache>
                <c:ptCount val="1"/>
                <c:pt idx="0">
                  <c:v>2000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8000"/>
                      <a:shade val="85000"/>
                    </a:schemeClr>
                  </a:gs>
                  <a:gs pos="100000">
                    <a:schemeClr val="accent3">
                      <a:shade val="58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EF-494F-8F85-5161847AE7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6000"/>
                      <a:shade val="85000"/>
                    </a:schemeClr>
                  </a:gs>
                  <a:gs pos="100000">
                    <a:schemeClr val="accent3">
                      <a:shade val="86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EF-494F-8F85-5161847AE7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6000"/>
                      <a:shade val="85000"/>
                    </a:schemeClr>
                  </a:gs>
                  <a:gs pos="100000">
                    <a:schemeClr val="accent3">
                      <a:tint val="86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F-494F-8F85-5161847AE78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8000"/>
                      <a:shade val="85000"/>
                    </a:schemeClr>
                  </a:gs>
                  <a:gs pos="100000">
                    <a:schemeClr val="accent3">
                      <a:tint val="58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EF-494F-8F85-5161847AE784}"/>
              </c:ext>
            </c:extLst>
          </c:dPt>
          <c:dLbls>
            <c:dLbl>
              <c:idx val="0"/>
              <c:layout>
                <c:manualLayout>
                  <c:x val="0.15277777777777779"/>
                  <c:y val="-4.1666666666666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F-494F-8F85-5161847AE784}"/>
                </c:ext>
              </c:extLst>
            </c:dLbl>
            <c:dLbl>
              <c:idx val="3"/>
              <c:layout>
                <c:manualLayout>
                  <c:x val="1.3888888888888888E-2"/>
                  <c:y val="5.55555555555555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EF-494F-8F85-5161847AE7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'T1-2'!$A$4:$A$7</c:f>
              <c:strCache>
                <c:ptCount val="4"/>
                <c:pt idx="0">
                  <c:v>primární sektor</c:v>
                </c:pt>
                <c:pt idx="1">
                  <c:v>sekundární sektor</c:v>
                </c:pt>
                <c:pt idx="2">
                  <c:v>terciární sektor</c:v>
                </c:pt>
                <c:pt idx="3">
                  <c:v>kvartérní a kvintetní sektor</c:v>
                </c:pt>
              </c:strCache>
            </c:strRef>
          </c:cat>
          <c:val>
            <c:numRef>
              <c:f>'T1-2'!$B$4:$B$7</c:f>
              <c:numCache>
                <c:formatCode>0.00</c:formatCode>
                <c:ptCount val="4"/>
                <c:pt idx="0">
                  <c:v>4.6713738520467025</c:v>
                </c:pt>
                <c:pt idx="1">
                  <c:v>35.946190410263512</c:v>
                </c:pt>
                <c:pt idx="2">
                  <c:v>45.581891180949746</c:v>
                </c:pt>
                <c:pt idx="3">
                  <c:v>13.800544556740043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EF-494F-8F85-5161847AE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'T1-2'!$U$3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8000"/>
                      <a:shade val="85000"/>
                    </a:schemeClr>
                  </a:gs>
                  <a:gs pos="100000">
                    <a:schemeClr val="accent3">
                      <a:shade val="58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B-45E4-8BB0-C6C5137A25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6000"/>
                      <a:shade val="85000"/>
                    </a:schemeClr>
                  </a:gs>
                  <a:gs pos="100000">
                    <a:schemeClr val="accent3">
                      <a:shade val="86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B-45E4-8BB0-C6C5137A25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6000"/>
                      <a:shade val="85000"/>
                    </a:schemeClr>
                  </a:gs>
                  <a:gs pos="100000">
                    <a:schemeClr val="accent3">
                      <a:tint val="86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DB-45E4-8BB0-C6C5137A258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8000"/>
                      <a:shade val="85000"/>
                    </a:schemeClr>
                  </a:gs>
                  <a:gs pos="100000">
                    <a:schemeClr val="accent3">
                      <a:tint val="58000"/>
                      <a:tint val="90000"/>
                      <a:alpha val="100000"/>
                      <a:satMod val="1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DB-45E4-8BB0-C6C5137A2584}"/>
              </c:ext>
            </c:extLst>
          </c:dPt>
          <c:dLbls>
            <c:dLbl>
              <c:idx val="0"/>
              <c:layout>
                <c:manualLayout>
                  <c:x val="0.13333333333333322"/>
                  <c:y val="-4.1666666666666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B-45E4-8BB0-C6C5137A2584}"/>
                </c:ext>
              </c:extLst>
            </c:dLbl>
            <c:dLbl>
              <c:idx val="3"/>
              <c:layout>
                <c:manualLayout>
                  <c:x val="-8.3333333333333592E-3"/>
                  <c:y val="7.87037037037037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DB-45E4-8BB0-C6C5137A2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'T1-2'!$A$4:$A$7</c:f>
              <c:strCache>
                <c:ptCount val="4"/>
                <c:pt idx="0">
                  <c:v>primární sektor</c:v>
                </c:pt>
                <c:pt idx="1">
                  <c:v>sekundární sektor</c:v>
                </c:pt>
                <c:pt idx="2">
                  <c:v>terciární sektor</c:v>
                </c:pt>
                <c:pt idx="3">
                  <c:v>kvartérní a kvintetní sektor</c:v>
                </c:pt>
              </c:strCache>
            </c:strRef>
          </c:cat>
          <c:val>
            <c:numRef>
              <c:f>'T1-2'!$U$4:$U$7</c:f>
              <c:numCache>
                <c:formatCode>0.00</c:formatCode>
                <c:ptCount val="4"/>
                <c:pt idx="0">
                  <c:v>2.720665495512113</c:v>
                </c:pt>
                <c:pt idx="1">
                  <c:v>34.894571535601273</c:v>
                </c:pt>
                <c:pt idx="2">
                  <c:v>46.596668475847054</c:v>
                </c:pt>
                <c:pt idx="3">
                  <c:v>15.788094493039567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DB-45E4-8BB0-C6C5137A2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F41ADF-8258-4BA4-BAEC-3CB1FCEAC5EA}" type="datetimeFigureOut">
              <a:rPr lang="cs-CZ"/>
              <a:pPr>
                <a:defRPr/>
              </a:pPr>
              <a:t>15.03.2020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997673-22B9-4098-85B9-2FC1E07529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84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801600" y="-6448425"/>
            <a:ext cx="25603200" cy="144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9133" y="4717137"/>
            <a:ext cx="5431475" cy="4467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8849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  <a:noFill/>
        </p:spPr>
        <p:txBody>
          <a:bodyPr/>
          <a:lstStyle/>
          <a:p>
            <a:fld id="{5189CCC5-CDD7-4CC5-8DEE-794D8AB9763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AE407378-E774-4C22-9DA5-98EEFF603B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425476"/>
            <a:ext cx="2931673" cy="21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22670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6" y="5141973"/>
            <a:ext cx="11298200" cy="1274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ECDB654A-32EE-4FDA-AEAB-1E2F88D8E5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10" y="718606"/>
            <a:ext cx="2124000" cy="15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1155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CFB7D9D5-FAD7-479D-BFF3-7FDEA6711F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13038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6137"/>
            <a:ext cx="691721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25A367A-C23E-4A75-8B78-F10FEAC8FC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12203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6FDC8276-513E-4203-8DBD-FE5FF9056D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884341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07" y="4421926"/>
            <a:ext cx="2124000" cy="1529885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3B0D084-C716-4625-8865-FB3597D674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3049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3B0D084-C716-4625-8865-FB3597D674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40064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4B5F34D-804F-4F86-B5DC-D794892491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07" y="736119"/>
            <a:ext cx="3204000" cy="23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6999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D5D88-5056-47E8-9A76-224D078D0F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87535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9600" y="2228400"/>
            <a:ext cx="5421600" cy="3633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622" y="2336400"/>
            <a:ext cx="5205600" cy="3416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D084-C716-4625-8865-FB3597D674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5524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07BA0-CD08-4F7B-8799-0C29797C33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352414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6AAA-6540-4637-8154-9BE5006C97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07" y="4421926"/>
            <a:ext cx="2124000" cy="15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2132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C2ACF-EEB2-47AA-A148-805069BE5A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07" y="4421926"/>
            <a:ext cx="2124000" cy="15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4816"/>
      </p:ext>
    </p:extLst>
  </p:cSld>
  <p:clrMapOvr>
    <a:masterClrMapping/>
  </p:clrMapOvr>
  <p:transition spd="med">
    <p:cover dir="r"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cs-CZ"/>
              <a:t>Veřejná ekonomika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3B0D084-C716-4625-8865-FB3597D674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0A009A8-0ABF-4E72-9996-1E4DC69730D7}"/>
              </a:ext>
            </a:extLst>
          </p:cNvPr>
          <p:cNvGrpSpPr/>
          <p:nvPr/>
        </p:nvGrpSpPr>
        <p:grpSpPr>
          <a:xfrm>
            <a:off x="441853" y="430462"/>
            <a:ext cx="11308294" cy="120549"/>
            <a:chOff x="441853" y="430462"/>
            <a:chExt cx="11308294" cy="120549"/>
          </a:xfrm>
        </p:grpSpPr>
        <p:sp>
          <p:nvSpPr>
            <p:cNvPr id="9" name="Rectangle 8"/>
            <p:cNvSpPr/>
            <p:nvPr/>
          </p:nvSpPr>
          <p:spPr>
            <a:xfrm>
              <a:off x="441853" y="430462"/>
              <a:ext cx="3708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042147" y="443011"/>
              <a:ext cx="3708000" cy="10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242000" y="433664"/>
              <a:ext cx="37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681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1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spd="med">
    <p:cover dir="r"/>
    <p:sndAc>
      <p:stSnd>
        <p:snd r:embed="rId15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j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j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j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j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j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so.cz/csu/klasifik.nsf/i/klasifikace_ekonomickych_cinnosti_(cz_nace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Veřejná ekonomika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Veřejný a neziskový sektor jako klíčové prvky veřejné ekonomie</a:t>
            </a:r>
          </a:p>
        </p:txBody>
      </p:sp>
    </p:spTree>
    <p:extLst>
      <p:ext uri="{BB962C8B-B14F-4D97-AF65-F5344CB8AC3E}">
        <p14:creationId xmlns:p14="http://schemas.microsoft.com/office/powerpoint/2010/main" val="1115489540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/>
          <a:p>
            <a:r>
              <a:rPr lang="cs-CZ" sz="2000" dirty="0"/>
              <a:t>Tabulka 2-2 – Podíl primárního, sekundárního a odhad podílu terciárního, kvartérního a kvintetního sektoru na HDP v České republice (%, v b. c.)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5894" y="4149000"/>
            <a:ext cx="1794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tx1"/>
                </a:solidFill>
                <a:latin typeface="+mj-lt"/>
              </a:rPr>
              <a:t>Pramen: Český statistický úřad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B191028-8E2E-426F-81F2-470EDADC3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41147"/>
              </p:ext>
            </p:extLst>
          </p:nvPr>
        </p:nvGraphicFramePr>
        <p:xfrm>
          <a:off x="581024" y="2709000"/>
          <a:ext cx="11029952" cy="1440000"/>
        </p:xfrm>
        <a:graphic>
          <a:graphicData uri="http://schemas.openxmlformats.org/drawingml/2006/table">
            <a:tbl>
              <a:tblPr/>
              <a:tblGrid>
                <a:gridCol w="1267858">
                  <a:extLst>
                    <a:ext uri="{9D8B030D-6E8A-4147-A177-3AD203B41FA5}">
                      <a16:colId xmlns:a16="http://schemas.microsoft.com/office/drawing/2014/main" val="3247387305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405703447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921827848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597387167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604871140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604203409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458111770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683050935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2003786492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4196337210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435844368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342904535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530883341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549399997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36249927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41488004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3268534511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77139285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133821066"/>
                    </a:ext>
                  </a:extLst>
                </a:gridCol>
                <a:gridCol w="487796">
                  <a:extLst>
                    <a:ext uri="{9D8B030D-6E8A-4147-A177-3AD203B41FA5}">
                      <a16:colId xmlns:a16="http://schemas.microsoft.com/office/drawing/2014/main" val="2989749263"/>
                    </a:ext>
                  </a:extLst>
                </a:gridCol>
                <a:gridCol w="493970">
                  <a:extLst>
                    <a:ext uri="{9D8B030D-6E8A-4147-A177-3AD203B41FA5}">
                      <a16:colId xmlns:a16="http://schemas.microsoft.com/office/drawing/2014/main" val="224028106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rok</a:t>
                      </a:r>
                    </a:p>
                  </a:txBody>
                  <a:tcPr marL="74359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2000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2001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2002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2003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2004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2005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2006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2007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2008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2009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2010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2011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2012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2013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2014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2015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2016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2017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2018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2019</a:t>
                      </a:r>
                    </a:p>
                  </a:txBody>
                  <a:tcPr marL="6197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3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primární sektor</a:t>
                      </a:r>
                    </a:p>
                  </a:txBody>
                  <a:tcPr marL="74359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4,67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4,56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4,00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3,66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3,59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3,46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3,53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3,05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2,94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3,56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3,39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2,99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3,02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2,86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2,72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033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sekund. sektor</a:t>
                      </a:r>
                    </a:p>
                  </a:txBody>
                  <a:tcPr marL="74359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35,95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36,31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35,19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34,63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36,45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36,46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36,87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36,93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36,28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35,54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35,52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35,73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35,83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36,89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36,86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36,64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36,29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35,14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34,89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9808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terciární sektor</a:t>
                      </a:r>
                    </a:p>
                  </a:txBody>
                  <a:tcPr marL="74359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45,58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45,20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46,27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44,97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44,80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44,91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45,43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45,93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46,17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46,37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45,67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45,39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45,37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44,39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45,09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45,58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45,74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46,49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46,60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012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kvar</a:t>
                      </a:r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. a </a:t>
                      </a:r>
                      <a:r>
                        <a:rPr lang="cs-CZ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kvin</a:t>
                      </a:r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. sek.</a:t>
                      </a:r>
                    </a:p>
                  </a:txBody>
                  <a:tcPr marL="74359" marR="6197" marT="6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13,80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13,93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15,10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15,44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14,82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15,04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14,62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14,18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14,26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15,24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15,17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14,93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15,09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15,24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14,98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14,66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14,78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14,95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15,51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15,79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6598"/>
                  </a:ext>
                </a:extLst>
              </a:tr>
            </a:tbl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3C5A6CE-7ED1-45E7-B576-CCCF4A45B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232041"/>
              </p:ext>
            </p:extLst>
          </p:nvPr>
        </p:nvGraphicFramePr>
        <p:xfrm>
          <a:off x="1199456" y="414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0137AE9D-1D24-402A-BE43-32E78CCDA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30330"/>
              </p:ext>
            </p:extLst>
          </p:nvPr>
        </p:nvGraphicFramePr>
        <p:xfrm>
          <a:off x="5015880" y="414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6548597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prostoru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cs typeface="Calibri"/>
              </a:rPr>
              <a:t>kritérium prostoru: </a:t>
            </a:r>
            <a:r>
              <a:rPr lang="cs-CZ" dirty="0"/>
              <a:t>nabývá významu </a:t>
            </a:r>
            <a:r>
              <a:rPr lang="cs-CZ" dirty="0">
                <a:cs typeface="Calibri"/>
              </a:rPr>
              <a:t>→ integrace x prohlubující se ekonomické rozdíly mezi zeměmi,</a:t>
            </a:r>
          </a:p>
          <a:p>
            <a:r>
              <a:rPr lang="cs-CZ" dirty="0">
                <a:cs typeface="Calibri"/>
              </a:rPr>
              <a:t>členění národního hospodářství: </a:t>
            </a:r>
            <a:r>
              <a:rPr lang="cs-CZ" b="1" i="1" dirty="0">
                <a:cs typeface="Calibri"/>
              </a:rPr>
              <a:t>územní celek</a:t>
            </a:r>
            <a:r>
              <a:rPr lang="cs-CZ" i="1" dirty="0">
                <a:cs typeface="Calibri"/>
              </a:rPr>
              <a:t> </a:t>
            </a:r>
            <a:r>
              <a:rPr lang="cs-CZ" dirty="0">
                <a:cs typeface="Calibri"/>
              </a:rPr>
              <a:t>x</a:t>
            </a:r>
            <a:r>
              <a:rPr lang="cs-CZ" i="1" dirty="0">
                <a:cs typeface="Calibri"/>
              </a:rPr>
              <a:t> </a:t>
            </a:r>
            <a:r>
              <a:rPr lang="cs-CZ" b="1" i="1" dirty="0">
                <a:cs typeface="Calibri"/>
              </a:rPr>
              <a:t>přirozený region</a:t>
            </a:r>
            <a:r>
              <a:rPr lang="cs-CZ" dirty="0">
                <a:cs typeface="Calibri"/>
              </a:rPr>
              <a:t>,</a:t>
            </a:r>
          </a:p>
          <a:p>
            <a:r>
              <a:rPr lang="cs-CZ" dirty="0">
                <a:cs typeface="Calibri"/>
              </a:rPr>
              <a:t>nomenklatura územních statistických jednotek (NUTS):</a:t>
            </a:r>
          </a:p>
          <a:p>
            <a:pPr lvl="1"/>
            <a:r>
              <a:rPr lang="cs-CZ" dirty="0" err="1">
                <a:cs typeface="Calibri"/>
              </a:rPr>
              <a:t>Eurostat</a:t>
            </a:r>
            <a:r>
              <a:rPr lang="cs-CZ" dirty="0">
                <a:cs typeface="Calibri"/>
              </a:rPr>
              <a:t> a ostatní orgány EU,</a:t>
            </a:r>
          </a:p>
          <a:p>
            <a:pPr lvl="1"/>
            <a:r>
              <a:rPr lang="cs-CZ" dirty="0">
                <a:cs typeface="Calibri"/>
              </a:rPr>
              <a:t>unifikované územní jednotky,</a:t>
            </a:r>
          </a:p>
          <a:p>
            <a:pPr lvl="1"/>
            <a:r>
              <a:rPr lang="cs-CZ" dirty="0">
                <a:cs typeface="Calibri"/>
              </a:rPr>
              <a:t>využívána legislativou ES, resp. EU od roku 1988,</a:t>
            </a:r>
          </a:p>
          <a:p>
            <a:pPr lvl="1"/>
            <a:r>
              <a:rPr lang="cs-CZ" dirty="0">
                <a:cs typeface="Calibri"/>
              </a:rPr>
              <a:t>úkoly spojené s čerpáním Strukturálních fondů EU,</a:t>
            </a:r>
          </a:p>
          <a:p>
            <a:pPr lvl="1"/>
            <a:r>
              <a:rPr lang="cs-CZ" dirty="0">
                <a:cs typeface="Calibri"/>
              </a:rPr>
              <a:t>6 úrovní,</a:t>
            </a:r>
          </a:p>
          <a:p>
            <a:pPr lvl="1"/>
            <a:r>
              <a:rPr lang="cs-CZ" dirty="0">
                <a:cs typeface="Calibri"/>
              </a:rPr>
              <a:t>alfabetický a číselný kód.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719708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prostoru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cs typeface="Calibri"/>
              </a:rPr>
              <a:t>klasifikace CZ-NUTS:</a:t>
            </a:r>
          </a:p>
          <a:p>
            <a:pPr lvl="1"/>
            <a:r>
              <a:rPr lang="cs-CZ" dirty="0">
                <a:cs typeface="Calibri"/>
              </a:rPr>
              <a:t>metodické principy a standardy </a:t>
            </a:r>
            <a:r>
              <a:rPr lang="cs-CZ" dirty="0" err="1">
                <a:cs typeface="Calibri"/>
              </a:rPr>
              <a:t>Eurostatu</a:t>
            </a:r>
            <a:r>
              <a:rPr lang="cs-CZ" dirty="0">
                <a:cs typeface="Calibri"/>
              </a:rPr>
              <a:t>,</a:t>
            </a:r>
          </a:p>
          <a:p>
            <a:pPr lvl="1"/>
            <a:r>
              <a:rPr lang="cs-CZ" dirty="0">
                <a:cs typeface="Calibri"/>
              </a:rPr>
              <a:t>sdružené kraje (český kraj 2,5 méně obyvatel a 4x menší rozloha),</a:t>
            </a:r>
          </a:p>
          <a:p>
            <a:pPr lvl="1"/>
            <a:r>
              <a:rPr lang="cs-CZ" b="1" i="1" dirty="0">
                <a:cs typeface="Calibri"/>
              </a:rPr>
              <a:t>rozhodující kritérium:</a:t>
            </a:r>
            <a:r>
              <a:rPr lang="cs-CZ" dirty="0">
                <a:cs typeface="Calibri"/>
              </a:rPr>
              <a:t> počet obyvatel (</a:t>
            </a:r>
            <a:r>
              <a:rPr lang="en-US" dirty="0">
                <a:cs typeface="Calibri"/>
              </a:rPr>
              <a:t>&gt;</a:t>
            </a:r>
            <a:r>
              <a:rPr lang="cs-CZ" dirty="0">
                <a:cs typeface="Calibri"/>
              </a:rPr>
              <a:t> 1 mil.).</a:t>
            </a:r>
          </a:p>
          <a:p>
            <a:r>
              <a:rPr lang="cs-CZ" dirty="0">
                <a:cs typeface="Calibri"/>
              </a:rPr>
              <a:t>při členění bráno v úvahu:</a:t>
            </a:r>
          </a:p>
          <a:p>
            <a:pPr lvl="1"/>
            <a:r>
              <a:rPr lang="cs-CZ" dirty="0">
                <a:cs typeface="Calibri"/>
              </a:rPr>
              <a:t>respektování velikosti územních jednotek dle doporučení EU,</a:t>
            </a:r>
          </a:p>
          <a:p>
            <a:pPr lvl="1"/>
            <a:r>
              <a:rPr lang="cs-CZ" dirty="0">
                <a:cs typeface="Calibri"/>
              </a:rPr>
              <a:t>respektování principu skladebnosti a vztahu na administrativně správní dělení státu,</a:t>
            </a:r>
          </a:p>
          <a:p>
            <a:pPr lvl="1"/>
            <a:r>
              <a:rPr lang="cs-CZ" dirty="0">
                <a:cs typeface="Calibri"/>
              </a:rPr>
              <a:t>podobnost jednotek nižšího řádu vytvářejících jednotku řádu vyššího,</a:t>
            </a:r>
          </a:p>
          <a:p>
            <a:pPr lvl="1"/>
            <a:r>
              <a:rPr lang="cs-CZ" dirty="0">
                <a:cs typeface="Calibri"/>
              </a:rPr>
              <a:t>zabezpečení souboru dat a informací požadovaných ze strany EU,</a:t>
            </a:r>
          </a:p>
          <a:p>
            <a:pPr lvl="1"/>
            <a:r>
              <a:rPr lang="cs-CZ" dirty="0">
                <a:cs typeface="Calibri"/>
              </a:rPr>
              <a:t>uplatňování pravomoci zastupitelských sborů a orgánů státní správy na úrovni kraje                                                     (VÚSC).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903610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prostoru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cs typeface="Calibri"/>
              </a:rPr>
              <a:t>členění:</a:t>
            </a:r>
          </a:p>
          <a:p>
            <a:pPr lvl="1"/>
            <a:r>
              <a:rPr lang="cs-CZ" b="1" i="1" dirty="0">
                <a:cs typeface="Calibri"/>
              </a:rPr>
              <a:t>NUTS 0:</a:t>
            </a:r>
            <a:r>
              <a:rPr lang="cs-CZ" dirty="0">
                <a:cs typeface="Calibri"/>
              </a:rPr>
              <a:t> celé území České republiky,</a:t>
            </a:r>
          </a:p>
          <a:p>
            <a:pPr lvl="1"/>
            <a:r>
              <a:rPr lang="cs-CZ" b="1" i="1" dirty="0">
                <a:cs typeface="Calibri"/>
              </a:rPr>
              <a:t>NUTS I:</a:t>
            </a:r>
            <a:r>
              <a:rPr lang="cs-CZ" dirty="0">
                <a:cs typeface="Calibri"/>
              </a:rPr>
              <a:t> celé území ČR (země, makroregiony či státy), </a:t>
            </a:r>
          </a:p>
          <a:p>
            <a:pPr lvl="1"/>
            <a:r>
              <a:rPr lang="cs-CZ" b="1" i="1" dirty="0">
                <a:cs typeface="Calibri"/>
              </a:rPr>
              <a:t>NUTS II: </a:t>
            </a:r>
            <a:r>
              <a:rPr lang="cs-CZ" dirty="0">
                <a:cs typeface="Calibri"/>
              </a:rPr>
              <a:t>region soudržnosti, oblast či sdružené kraje (VÚSC)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osm. Nejvýznamnější z hlediska čerpání strukturálních fondů EU.</a:t>
            </a:r>
          </a:p>
          <a:p>
            <a:pPr lvl="1"/>
            <a:r>
              <a:rPr lang="cs-CZ" b="1" i="1" dirty="0">
                <a:cs typeface="Calibri"/>
              </a:rPr>
              <a:t>NUTS III:</a:t>
            </a:r>
            <a:r>
              <a:rPr lang="cs-CZ" dirty="0">
                <a:cs typeface="Calibri"/>
              </a:rPr>
              <a:t> čtrnáct krajů (VÚSC),</a:t>
            </a:r>
          </a:p>
          <a:p>
            <a:pPr lvl="1"/>
            <a:r>
              <a:rPr lang="cs-CZ" b="1" i="1" dirty="0">
                <a:cs typeface="Calibri"/>
              </a:rPr>
              <a:t>NUTS IV: </a:t>
            </a:r>
            <a:r>
              <a:rPr lang="cs-CZ" dirty="0">
                <a:cs typeface="Calibri"/>
              </a:rPr>
              <a:t>77 okresů (mikroregiony) </a:t>
            </a:r>
          </a:p>
          <a:p>
            <a:pPr lvl="1"/>
            <a:r>
              <a:rPr lang="cs-CZ" dirty="0">
                <a:cs typeface="Calibri"/>
              </a:rPr>
              <a:t>a </a:t>
            </a:r>
            <a:r>
              <a:rPr lang="cs-CZ" b="1" i="1" dirty="0">
                <a:cs typeface="Calibri"/>
              </a:rPr>
              <a:t>NUTS V:</a:t>
            </a:r>
            <a:r>
              <a:rPr lang="cs-CZ" dirty="0">
                <a:cs typeface="Calibri"/>
              </a:rPr>
              <a:t> 6.258 obcí (rok 2018).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15518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Obrázek 2-1: Členění České republiky dle jednotek NUTS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6AAA-6540-4637-8154-9BE5006C9750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7" name="Obrázek 6" descr="http://portal.uur.cz/images/nuts/NUTS-2-2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2" y="1874506"/>
            <a:ext cx="5760000" cy="4071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216000" y="6128342"/>
            <a:ext cx="5616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i="1" dirty="0">
                <a:solidFill>
                  <a:schemeClr val="tx1"/>
                </a:solidFill>
                <a:latin typeface="+mn-lt"/>
              </a:rPr>
              <a:t>Pramen: Státní báňská správa České republiky (http://www.cbusbs.cz/delimitace.aspx)</a:t>
            </a:r>
            <a:endParaRPr lang="cs-CZ" sz="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209919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vlastnictví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cs typeface="Calibri"/>
              </a:rPr>
              <a:t>soukromé vlastnictví:</a:t>
            </a:r>
            <a:r>
              <a:rPr lang="cs-CZ" dirty="0">
                <a:cs typeface="Calibri"/>
              </a:rPr>
              <a:t> vlastníkem je konkrétní fyzická či soukromá právnická osoba,</a:t>
            </a:r>
          </a:p>
          <a:p>
            <a:r>
              <a:rPr lang="cs-CZ" b="1" i="1" dirty="0">
                <a:cs typeface="Calibri"/>
              </a:rPr>
              <a:t>formy soukromého vlastnictví:</a:t>
            </a:r>
            <a:r>
              <a:rPr lang="cs-CZ" dirty="0">
                <a:cs typeface="Calibri"/>
              </a:rPr>
              <a:t> živnost, </a:t>
            </a:r>
            <a:r>
              <a:rPr lang="cs-CZ" dirty="0" err="1">
                <a:cs typeface="Calibri"/>
              </a:rPr>
              <a:t>s.r.o</a:t>
            </a:r>
            <a:r>
              <a:rPr lang="cs-CZ" dirty="0">
                <a:cs typeface="Calibri"/>
              </a:rPr>
              <a:t>, v.o.s. či nadnárodní a. s…</a:t>
            </a:r>
          </a:p>
          <a:p>
            <a:r>
              <a:rPr lang="cs-CZ" b="1" i="1" dirty="0">
                <a:cs typeface="Calibri"/>
              </a:rPr>
              <a:t>veřejné vlastnictví:</a:t>
            </a:r>
            <a:r>
              <a:rPr lang="cs-CZ" dirty="0">
                <a:cs typeface="Calibri"/>
              </a:rPr>
              <a:t> vlastníkem je veřejnost a nikoliv konkrétní osoba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 </a:t>
            </a:r>
            <a:r>
              <a:rPr lang="cs-CZ" dirty="0">
                <a:cs typeface="Calibri"/>
              </a:rPr>
              <a:t>vlastnictví určitého seskupení osob, jež nelze zcela přesně identifikovat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společná vlastnost: </a:t>
            </a:r>
            <a:r>
              <a:rPr lang="cs-CZ" b="1" i="1" dirty="0">
                <a:cs typeface="Calibri"/>
              </a:rPr>
              <a:t>území.</a:t>
            </a:r>
          </a:p>
          <a:p>
            <a:r>
              <a:rPr lang="cs-CZ" dirty="0">
                <a:cs typeface="Calibri"/>
              </a:rPr>
              <a:t>veřejné vlastnictví </a:t>
            </a:r>
            <a:r>
              <a:rPr lang="cs-CZ" b="1" i="1" dirty="0">
                <a:cs typeface="Calibri"/>
              </a:rPr>
              <a:t>členíme</a:t>
            </a:r>
            <a:r>
              <a:rPr lang="cs-CZ" b="1" dirty="0">
                <a:cs typeface="Calibri"/>
              </a:rPr>
              <a:t> </a:t>
            </a:r>
            <a:r>
              <a:rPr lang="cs-CZ" dirty="0">
                <a:cs typeface="Calibri"/>
              </a:rPr>
              <a:t>na:</a:t>
            </a:r>
          </a:p>
          <a:p>
            <a:pPr lvl="1"/>
            <a:r>
              <a:rPr lang="cs-CZ" dirty="0">
                <a:cs typeface="Calibri"/>
              </a:rPr>
              <a:t>vlastnictví státní, </a:t>
            </a:r>
          </a:p>
          <a:p>
            <a:pPr lvl="1"/>
            <a:r>
              <a:rPr lang="cs-CZ" dirty="0">
                <a:cs typeface="Calibri"/>
              </a:rPr>
              <a:t>vlastnictví obecní </a:t>
            </a:r>
          </a:p>
          <a:p>
            <a:pPr lvl="1"/>
            <a:r>
              <a:rPr lang="cs-CZ" dirty="0">
                <a:cs typeface="Calibri"/>
              </a:rPr>
              <a:t>případně vlastnictví územní → územní celek větní než obec a menší než stát.</a:t>
            </a:r>
            <a:endParaRPr lang="cs-CZ" b="1" i="1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450992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vlastnictví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cs typeface="Calibri"/>
              </a:rPr>
              <a:t>členění </a:t>
            </a:r>
            <a:r>
              <a:rPr lang="cs-CZ" b="1" i="1" dirty="0">
                <a:cs typeface="Calibri"/>
              </a:rPr>
              <a:t>národního hospodářství</a:t>
            </a:r>
            <a:r>
              <a:rPr lang="cs-CZ" b="1" dirty="0">
                <a:cs typeface="Calibri"/>
              </a:rPr>
              <a:t> </a:t>
            </a:r>
            <a:r>
              <a:rPr lang="cs-CZ" dirty="0">
                <a:cs typeface="Calibri"/>
              </a:rPr>
              <a:t>dle kritéria vlastnictví:</a:t>
            </a:r>
          </a:p>
          <a:p>
            <a:pPr lvl="1"/>
            <a:r>
              <a:rPr lang="cs-CZ" dirty="0">
                <a:cs typeface="Calibri"/>
              </a:rPr>
              <a:t>sektor soukromý</a:t>
            </a:r>
          </a:p>
          <a:p>
            <a:pPr lvl="1"/>
            <a:r>
              <a:rPr lang="cs-CZ" dirty="0">
                <a:cs typeface="Calibri"/>
              </a:rPr>
              <a:t>a sektor veřejný → sektor státní a samosprávný.</a:t>
            </a:r>
          </a:p>
          <a:p>
            <a:r>
              <a:rPr lang="cs-CZ" dirty="0">
                <a:cs typeface="Calibri"/>
              </a:rPr>
              <a:t>prolínání vlastnictví.</a:t>
            </a:r>
          </a:p>
          <a:p>
            <a:pPr lvl="1"/>
            <a:endParaRPr lang="cs-CZ" i="1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348445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způsobu financování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cs typeface="Calibri"/>
              </a:rPr>
              <a:t>členění </a:t>
            </a:r>
            <a:r>
              <a:rPr lang="cs-CZ" b="1" i="1" dirty="0">
                <a:cs typeface="Calibri"/>
              </a:rPr>
              <a:t>národního hospodářství</a:t>
            </a:r>
            <a:r>
              <a:rPr lang="cs-CZ" dirty="0">
                <a:cs typeface="Calibri"/>
              </a:rPr>
              <a:t> dle způsobu financování:</a:t>
            </a:r>
          </a:p>
          <a:p>
            <a:pPr lvl="1"/>
            <a:r>
              <a:rPr lang="cs-CZ" dirty="0">
                <a:cs typeface="Calibri"/>
              </a:rPr>
              <a:t>sektor ziskový (tržní) </a:t>
            </a:r>
          </a:p>
          <a:p>
            <a:pPr lvl="1"/>
            <a:r>
              <a:rPr lang="cs-CZ" dirty="0">
                <a:cs typeface="Calibri"/>
              </a:rPr>
              <a:t>a sektor neziskový (netržní) → veřejný, soukromý a sektor domácností.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32023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Schéma 2-1: Členění národního hospodářství dle způsobu financování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6AAA-6540-4637-8154-9BE5006C9750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82" y="1989403"/>
            <a:ext cx="7202439" cy="39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04354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způsobu financování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ziskový sektor: </a:t>
            </a:r>
            <a:r>
              <a:rPr lang="cs-CZ" dirty="0"/>
              <a:t>ekonomické subjekty, jejichž cílem v krátkodobém časovém horizontu je dosahovat zisku, </a:t>
            </a:r>
          </a:p>
          <a:p>
            <a:r>
              <a:rPr lang="cs-CZ" b="1" i="1" dirty="0"/>
              <a:t>prostředky na provoz: </a:t>
            </a:r>
            <a:r>
              <a:rPr lang="cs-CZ" dirty="0"/>
              <a:t>tržby za realizované výrobky a poskytnuté služby,</a:t>
            </a:r>
          </a:p>
          <a:p>
            <a:r>
              <a:rPr lang="cs-CZ" dirty="0"/>
              <a:t>mikroekonomie a makroekonomie,</a:t>
            </a:r>
          </a:p>
          <a:p>
            <a:r>
              <a:rPr lang="cs-CZ" b="1" i="1" dirty="0"/>
              <a:t>neziskový sektor:</a:t>
            </a:r>
            <a:r>
              <a:rPr lang="cs-CZ" i="1" dirty="0"/>
              <a:t> </a:t>
            </a:r>
            <a:r>
              <a:rPr lang="cs-CZ" dirty="0"/>
              <a:t>ekonomické subjekty, jejichž cílem není zisk, ale produkce užitku, </a:t>
            </a:r>
          </a:p>
          <a:p>
            <a:r>
              <a:rPr lang="cs-CZ" b="1" i="1" dirty="0"/>
              <a:t>prostředky na provoz:</a:t>
            </a:r>
            <a:r>
              <a:rPr lang="cs-CZ" dirty="0"/>
              <a:t> z veřejných rozpočtů, popř. prostřednictvím jiných přerozdělovacích procesů od konkrétních fyzických či právnických osob,</a:t>
            </a:r>
          </a:p>
          <a:p>
            <a:r>
              <a:rPr lang="cs-CZ" b="1" i="1" dirty="0"/>
              <a:t>poskytují:</a:t>
            </a:r>
            <a:r>
              <a:rPr lang="cs-CZ" dirty="0"/>
              <a:t> statky bezplatně, za modifikovanou cenu (uživatelský poplatek),</a:t>
            </a:r>
          </a:p>
          <a:p>
            <a:r>
              <a:rPr lang="cs-CZ" dirty="0"/>
              <a:t>veřejná ekonomie.</a:t>
            </a:r>
            <a:endParaRPr lang="cs-CZ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349226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Veřejný a neziskový sektor jako klíčové prvky veřejné ekonomie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V rámci této přednášky se </a:t>
            </a:r>
            <a:r>
              <a:rPr lang="cs-CZ" b="1" i="1" dirty="0"/>
              <a:t>dozvíte:</a:t>
            </a:r>
          </a:p>
          <a:p>
            <a:pPr lvl="1" eaLnBrk="1" hangingPunct="1"/>
            <a:r>
              <a:rPr lang="cs-CZ" dirty="0"/>
              <a:t>jaká je role </a:t>
            </a:r>
            <a:r>
              <a:rPr lang="cs-CZ" b="1" i="1" dirty="0"/>
              <a:t>veřejného a neziskového sektoru v národním hospodářství,</a:t>
            </a:r>
          </a:p>
          <a:p>
            <a:pPr lvl="1" eaLnBrk="1" hangingPunct="1"/>
            <a:r>
              <a:rPr lang="cs-CZ" dirty="0"/>
              <a:t>dle jakých </a:t>
            </a:r>
            <a:r>
              <a:rPr lang="cs-CZ" b="1" i="1" dirty="0"/>
              <a:t>kritérií členíme národní hospodářství,</a:t>
            </a:r>
          </a:p>
          <a:p>
            <a:pPr lvl="1" eaLnBrk="1" hangingPunct="1"/>
            <a:r>
              <a:rPr lang="cs-CZ" dirty="0"/>
              <a:t>v čem je rozdíl mezi </a:t>
            </a:r>
            <a:r>
              <a:rPr lang="cs-CZ" b="1" i="1" dirty="0"/>
              <a:t>klasickým a moderním pojetím členění ekonomiky do sektorů,</a:t>
            </a:r>
          </a:p>
          <a:p>
            <a:pPr lvl="1"/>
            <a:r>
              <a:rPr lang="cs-CZ" dirty="0"/>
              <a:t>která </a:t>
            </a:r>
            <a:r>
              <a:rPr lang="cs-CZ" b="1" i="1" dirty="0"/>
              <a:t>další kritéria</a:t>
            </a:r>
            <a:r>
              <a:rPr lang="cs-CZ" dirty="0"/>
              <a:t> využíváme při členění národního hospodářství,</a:t>
            </a:r>
          </a:p>
          <a:p>
            <a:pPr lvl="1"/>
            <a:r>
              <a:rPr lang="cs-CZ" dirty="0"/>
              <a:t>jak se </a:t>
            </a:r>
            <a:r>
              <a:rPr lang="cs-CZ" b="1" i="1" dirty="0"/>
              <a:t>člení veřejný sektor</a:t>
            </a:r>
            <a:endParaRPr lang="cs-CZ" b="1" dirty="0"/>
          </a:p>
          <a:p>
            <a:pPr lvl="1"/>
            <a:r>
              <a:rPr lang="cs-CZ" dirty="0"/>
              <a:t>a co rozumíme pod pojmem </a:t>
            </a:r>
            <a:r>
              <a:rPr lang="cs-CZ" b="1" i="1" dirty="0"/>
              <a:t>trojúhelníkový model národního hospodářství</a:t>
            </a:r>
            <a:r>
              <a:rPr lang="cs-CZ" dirty="0"/>
              <a:t>. 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Literatura: </a:t>
            </a:r>
          </a:p>
          <a:p>
            <a:pPr lvl="1"/>
            <a:r>
              <a:rPr lang="cs-CZ" dirty="0"/>
              <a:t>TETŘEVOVÁ, L. </a:t>
            </a:r>
            <a:r>
              <a:rPr lang="cs-CZ" b="1" i="1" dirty="0"/>
              <a:t>Veřejná ekonomie</a:t>
            </a:r>
            <a:r>
              <a:rPr lang="cs-CZ" b="1" dirty="0"/>
              <a:t>.</a:t>
            </a:r>
            <a:r>
              <a:rPr lang="cs-CZ" dirty="0"/>
              <a:t> Opava: </a:t>
            </a:r>
            <a:r>
              <a:rPr lang="cs-CZ" dirty="0" err="1"/>
              <a:t>Optys</a:t>
            </a:r>
            <a:r>
              <a:rPr lang="cs-CZ" dirty="0"/>
              <a:t>, 2008. ISBN 978-80-86946-79-5,                                                      </a:t>
            </a:r>
            <a:r>
              <a:rPr lang="cs-CZ" b="1" i="1" dirty="0"/>
              <a:t>kapitola 2 Veřejný a neziskový sektor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6" name="Picture 2" descr="C:\Users\Tuleja\AppData\Local\Microsoft\Windows\Temporary Internet Files\Content.IE5\BAXTK01P\MC900432547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07" y="181329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72312"/>
      </p:ext>
    </p:extLst>
  </p:cSld>
  <p:clrMapOvr>
    <a:masterClrMapping/>
  </p:clrMapOvr>
  <p:transition spd="med">
    <p:cover dir="r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způsobu financování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dirty="0"/>
              <a:t>neziskový veřejný sektor: </a:t>
            </a:r>
          </a:p>
          <a:p>
            <a:pPr lvl="1"/>
            <a:r>
              <a:rPr lang="cs-CZ" b="1" i="1" dirty="0"/>
              <a:t>financování:</a:t>
            </a:r>
            <a:r>
              <a:rPr lang="cs-CZ" dirty="0"/>
              <a:t> veřejné finance,</a:t>
            </a:r>
          </a:p>
          <a:p>
            <a:pPr lvl="1"/>
            <a:r>
              <a:rPr lang="cs-CZ" b="1" i="1" dirty="0"/>
              <a:t>řízení a správa:</a:t>
            </a:r>
            <a:r>
              <a:rPr lang="cs-CZ" dirty="0"/>
              <a:t> veřejnou správou, </a:t>
            </a:r>
          </a:p>
          <a:p>
            <a:pPr lvl="1"/>
            <a:r>
              <a:rPr lang="cs-CZ" b="1" i="1" dirty="0"/>
              <a:t>rozhodování:</a:t>
            </a:r>
            <a:r>
              <a:rPr lang="cs-CZ" dirty="0"/>
              <a:t> veřejná volba,</a:t>
            </a:r>
          </a:p>
          <a:p>
            <a:pPr lvl="1"/>
            <a:r>
              <a:rPr lang="cs-CZ" b="1" i="1" dirty="0"/>
              <a:t>podléhá:</a:t>
            </a:r>
            <a:r>
              <a:rPr lang="cs-CZ" dirty="0"/>
              <a:t> veřejné kontrole.</a:t>
            </a:r>
          </a:p>
          <a:p>
            <a:r>
              <a:rPr lang="cs-CZ" b="1" i="1" dirty="0"/>
              <a:t>neziskový soukromý sektor: </a:t>
            </a:r>
          </a:p>
          <a:p>
            <a:pPr lvl="1"/>
            <a:r>
              <a:rPr lang="cs-CZ" b="1" i="1" dirty="0"/>
              <a:t>cíl:</a:t>
            </a:r>
            <a:r>
              <a:rPr lang="cs-CZ" dirty="0"/>
              <a:t> seberealizace či osobní uspokojení,</a:t>
            </a:r>
            <a:endParaRPr lang="cs-CZ" i="1" dirty="0"/>
          </a:p>
          <a:p>
            <a:pPr lvl="1"/>
            <a:r>
              <a:rPr lang="cs-CZ" b="1" i="1" dirty="0"/>
              <a:t>financování: </a:t>
            </a:r>
            <a:r>
              <a:rPr lang="cs-CZ" dirty="0"/>
              <a:t>specifické přerozdělovací procesy </a:t>
            </a:r>
            <a:r>
              <a:rPr lang="cs-CZ" dirty="0">
                <a:latin typeface="Calibri"/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dirty="0"/>
              <a:t>fyzické a soukromé právnické osoby dobrovolně                 rozhodnou vložit své finanční prostředky do konkrétní aktivity,</a:t>
            </a:r>
          </a:p>
          <a:p>
            <a:pPr lvl="1"/>
            <a:r>
              <a:rPr lang="cs-CZ" b="1" i="1" dirty="0"/>
              <a:t>další zdroje:</a:t>
            </a:r>
            <a:r>
              <a:rPr lang="cs-CZ" dirty="0"/>
              <a:t> mohou získat příspěvky z veřejných financí.</a:t>
            </a:r>
          </a:p>
          <a:p>
            <a:r>
              <a:rPr lang="cs-CZ" b="1" i="1" dirty="0"/>
              <a:t>sektor domácností: </a:t>
            </a:r>
            <a:r>
              <a:rPr lang="cs-CZ" dirty="0"/>
              <a:t>rodiny a jednotlivci.</a:t>
            </a:r>
            <a:endParaRPr lang="cs-CZ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10531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způsobu financování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institucionální sektor:</a:t>
            </a:r>
            <a:r>
              <a:rPr lang="cs-CZ" dirty="0"/>
              <a:t> souhrn institucionálních jednotek, jenž se vyznačuje stejným ekonomickým chováním, přičemž platí, že toto chování je dáno jednak hlavní ekonomickou funkcí jednotky a jednak její činností. </a:t>
            </a:r>
          </a:p>
          <a:p>
            <a:r>
              <a:rPr lang="cs-CZ" b="1" i="1" dirty="0"/>
              <a:t>doplňující kritérium:</a:t>
            </a:r>
            <a:r>
              <a:rPr lang="cs-CZ" dirty="0"/>
              <a:t> kategorie výrobců, do niž tato jednotka náleží. </a:t>
            </a:r>
          </a:p>
          <a:p>
            <a:r>
              <a:rPr lang="cs-CZ" b="1" i="1" dirty="0"/>
              <a:t>rezidentské institucionální sektory: </a:t>
            </a:r>
          </a:p>
          <a:p>
            <a:pPr lvl="1"/>
            <a:r>
              <a:rPr lang="cs-CZ" dirty="0"/>
              <a:t>sektor nefinančních podniků (S 11), </a:t>
            </a:r>
          </a:p>
          <a:p>
            <a:pPr lvl="1"/>
            <a:r>
              <a:rPr lang="cs-CZ" dirty="0"/>
              <a:t>sektor finančních institucí (S 12), </a:t>
            </a:r>
          </a:p>
          <a:p>
            <a:pPr lvl="1"/>
            <a:r>
              <a:rPr lang="cs-CZ" dirty="0"/>
              <a:t>sektor vládních institucí (S 13), </a:t>
            </a:r>
          </a:p>
          <a:p>
            <a:pPr lvl="1"/>
            <a:r>
              <a:rPr lang="cs-CZ" dirty="0"/>
              <a:t>sektor domácností (S 14) </a:t>
            </a:r>
          </a:p>
          <a:p>
            <a:pPr lvl="1"/>
            <a:r>
              <a:rPr lang="cs-CZ" dirty="0"/>
              <a:t>a sektor neziskových institucí poskytujících služby domácnostem (S 15).</a:t>
            </a:r>
          </a:p>
          <a:p>
            <a:endParaRPr lang="cs-CZ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066837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způsobu financování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dirty="0"/>
              <a:t>sektor nefinančních podniků (S 11): </a:t>
            </a:r>
            <a:r>
              <a:rPr lang="cs-CZ" dirty="0"/>
              <a:t>veřejné nefinanční podniky, soukromé národní nefinanční podniky a nefinanční podniky pod zahraniční kontrolou, </a:t>
            </a:r>
          </a:p>
          <a:p>
            <a:r>
              <a:rPr lang="cs-CZ" b="1" i="1" dirty="0"/>
              <a:t>sektor finančních institucí (S 12):</a:t>
            </a:r>
            <a:r>
              <a:rPr lang="cs-CZ" dirty="0"/>
              <a:t> centrální banka, měnové finanční instituce, ostatní finanční instituce s výjimkou pojišťoven a penzijních fondů, pomocné finanční instituce a pojišťovny a penzijní fondy, </a:t>
            </a:r>
          </a:p>
          <a:p>
            <a:r>
              <a:rPr lang="cs-CZ" b="1" i="1" dirty="0"/>
              <a:t>sektor vládních institucí (S 13): </a:t>
            </a:r>
            <a:r>
              <a:rPr lang="cs-CZ" dirty="0"/>
              <a:t>centrální vládní instituce, místní vládní instituce a fondy sociálního zabezpečení, </a:t>
            </a:r>
          </a:p>
          <a:p>
            <a:r>
              <a:rPr lang="cs-CZ" b="1" i="1" dirty="0"/>
              <a:t>sektor domácností (S 14):</a:t>
            </a:r>
            <a:r>
              <a:rPr lang="cs-CZ" dirty="0"/>
              <a:t> domácnosti, výrobci pro vlastní konečné užití a drobní podnikatelé </a:t>
            </a:r>
          </a:p>
          <a:p>
            <a:r>
              <a:rPr lang="cs-CZ" dirty="0"/>
              <a:t>a </a:t>
            </a:r>
            <a:r>
              <a:rPr lang="cs-CZ" b="1" i="1" dirty="0"/>
              <a:t>sektor neziskových institucí poskytujících služby domácnostem (S 15):</a:t>
            </a:r>
            <a:r>
              <a:rPr lang="cs-CZ" dirty="0"/>
              <a:t> kultovní a náboženská sdružení, politické strany, organizace podporující umělecké a kulturní činnosti, organizace reprezentující a bránící zájmy určitých kategorií domácností (např. odbory či organizace na ochranu zájmu nájemníků), ostatní organizace pro volný čas, organizace v oblasti zdravotnictví (např. Červený kříž či Liga boje proti rakovině), obecně prospěšné společnosti, nadace a zařízení poskytující služby domácnostem na neziskovém základě.</a:t>
            </a:r>
          </a:p>
          <a:p>
            <a:endParaRPr lang="cs-CZ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019697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Vzájemný vztah mezi kritériem vlastnictví a způsobem financování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dvojí chápání</a:t>
            </a:r>
            <a:r>
              <a:rPr lang="cs-CZ" i="1" dirty="0"/>
              <a:t> </a:t>
            </a:r>
            <a:r>
              <a:rPr lang="cs-CZ" dirty="0"/>
              <a:t>veřejného sektoru:</a:t>
            </a:r>
          </a:p>
          <a:p>
            <a:pPr lvl="1"/>
            <a:r>
              <a:rPr lang="cs-CZ" dirty="0"/>
              <a:t>podle typu vlastnictví,</a:t>
            </a:r>
          </a:p>
          <a:p>
            <a:pPr lvl="1"/>
            <a:r>
              <a:rPr lang="cs-CZ" dirty="0"/>
              <a:t>podle způsobu financování.</a:t>
            </a:r>
          </a:p>
          <a:p>
            <a:r>
              <a:rPr lang="cs-CZ" dirty="0"/>
              <a:t>způsob financování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>
                <a:cs typeface="Calibri"/>
              </a:rPr>
              <a:t>primární kritérium</a:t>
            </a:r>
          </a:p>
          <a:p>
            <a:r>
              <a:rPr lang="cs-CZ" b="1" i="1" dirty="0">
                <a:cs typeface="Calibri"/>
              </a:rPr>
              <a:t>veřejný sektor:</a:t>
            </a:r>
            <a:r>
              <a:rPr lang="cs-CZ" dirty="0">
                <a:cs typeface="Calibri"/>
              </a:rPr>
              <a:t> sektor, který je financován na základě </a:t>
            </a:r>
            <a:r>
              <a:rPr lang="cs-CZ" b="1" i="1" dirty="0">
                <a:cs typeface="Calibri"/>
              </a:rPr>
              <a:t>přerozdělovacích procesů.</a:t>
            </a:r>
          </a:p>
          <a:p>
            <a:r>
              <a:rPr lang="cs-CZ" b="1" i="1" dirty="0">
                <a:cs typeface="Calibri"/>
              </a:rPr>
              <a:t>veřejný sektor:</a:t>
            </a:r>
            <a:r>
              <a:rPr lang="cs-CZ" dirty="0">
                <a:cs typeface="Calibri"/>
              </a:rPr>
              <a:t> inklinuje k formě veřejného vlastnictví,</a:t>
            </a:r>
          </a:p>
          <a:p>
            <a:r>
              <a:rPr lang="cs-CZ" b="1" i="1" dirty="0">
                <a:cs typeface="Calibri"/>
              </a:rPr>
              <a:t>veřejný sektor: </a:t>
            </a:r>
            <a:r>
              <a:rPr lang="cs-CZ" dirty="0">
                <a:cs typeface="Calibri"/>
              </a:rPr>
              <a:t>charakter poskytovaných statků, uplatňované metody a principy řízení a rozhodování, zaměření na uspokojování veřejného zájmu.</a:t>
            </a:r>
            <a:endParaRPr lang="cs-CZ" i="1" dirty="0"/>
          </a:p>
          <a:p>
            <a:endParaRPr lang="cs-CZ" dirty="0">
              <a:cs typeface="Calibri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665068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Schéma 2-2: Způsob financování a vlastnictví v ziskovém a neziskovém sektoru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6AAA-6540-4637-8154-9BE5006C975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" y="2240711"/>
            <a:ext cx="11440943" cy="34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4601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Členění veřejného sektoru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kritéria členění</a:t>
            </a:r>
            <a:r>
              <a:rPr lang="cs-CZ" i="1" dirty="0"/>
              <a:t> </a:t>
            </a:r>
            <a:r>
              <a:rPr lang="cs-CZ" dirty="0"/>
              <a:t>veřejného sektoru:</a:t>
            </a:r>
          </a:p>
          <a:p>
            <a:pPr lvl="1"/>
            <a:r>
              <a:rPr lang="cs-CZ" b="1" i="1" dirty="0"/>
              <a:t>kritéria zakladatele</a:t>
            </a:r>
            <a:r>
              <a:rPr lang="cs-CZ" b="1" dirty="0"/>
              <a:t> </a:t>
            </a:r>
            <a:r>
              <a:rPr lang="cs-CZ" dirty="0"/>
              <a:t>(obec, subjekt statní správy, ze zákona), </a:t>
            </a:r>
          </a:p>
          <a:p>
            <a:pPr lvl="1"/>
            <a:r>
              <a:rPr lang="cs-CZ" b="1" i="1" dirty="0"/>
              <a:t>kritéria finančních toků</a:t>
            </a:r>
            <a:r>
              <a:rPr lang="cs-CZ" i="1" dirty="0"/>
              <a:t> </a:t>
            </a:r>
            <a:r>
              <a:rPr lang="cs-CZ" dirty="0"/>
              <a:t>(k institucím, k obyvatelstvu), </a:t>
            </a:r>
          </a:p>
          <a:p>
            <a:pPr lvl="1"/>
            <a:r>
              <a:rPr lang="cs-CZ" b="1" i="1" dirty="0"/>
              <a:t>kritéria charakteru statku</a:t>
            </a:r>
            <a:r>
              <a:rPr lang="cs-CZ" i="1" dirty="0"/>
              <a:t> </a:t>
            </a:r>
            <a:r>
              <a:rPr lang="cs-CZ" dirty="0"/>
              <a:t>(např. čisté veřejné, smíšené veřejné a soukromé statky), </a:t>
            </a:r>
          </a:p>
          <a:p>
            <a:pPr lvl="1"/>
            <a:r>
              <a:rPr lang="cs-CZ" b="1" i="1" dirty="0"/>
              <a:t>kritéria funkcí </a:t>
            </a:r>
            <a:r>
              <a:rPr lang="cs-CZ" dirty="0"/>
              <a:t>(ekonomická, sociální, polická, etická) </a:t>
            </a:r>
          </a:p>
          <a:p>
            <a:pPr lvl="1"/>
            <a:r>
              <a:rPr lang="cs-CZ" dirty="0"/>
              <a:t>a </a:t>
            </a:r>
            <a:r>
              <a:rPr lang="cs-CZ" b="1" i="1" dirty="0"/>
              <a:t>kritéria potřeb</a:t>
            </a:r>
            <a:r>
              <a:rPr lang="cs-CZ" i="1" dirty="0"/>
              <a:t> </a:t>
            </a:r>
            <a:r>
              <a:rPr lang="cs-CZ" dirty="0"/>
              <a:t>(produkce užitku, jež uspokojuje potřeby).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303402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Veřejný sektor a kategorie potřeb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nejvýznamnější:</a:t>
            </a:r>
            <a:r>
              <a:rPr lang="cs-CZ" dirty="0"/>
              <a:t> kritérium potřeb,</a:t>
            </a:r>
          </a:p>
          <a:p>
            <a:r>
              <a:rPr lang="cs-CZ" b="1" i="1" dirty="0"/>
              <a:t>potřeba:</a:t>
            </a:r>
            <a:r>
              <a:rPr lang="cs-CZ" dirty="0"/>
              <a:t> pociťovaný nedostatek</a:t>
            </a:r>
          </a:p>
          <a:p>
            <a:r>
              <a:rPr lang="cs-CZ" dirty="0"/>
              <a:t>výrobní x finální potřeba,</a:t>
            </a:r>
          </a:p>
          <a:p>
            <a:r>
              <a:rPr lang="cs-CZ" b="1" i="1" dirty="0"/>
              <a:t>výrobní potřeba:</a:t>
            </a:r>
            <a:r>
              <a:rPr lang="cs-CZ" dirty="0"/>
              <a:t> pociťují ji výrobci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/>
              <a:t> ziskový sektor,</a:t>
            </a:r>
          </a:p>
          <a:p>
            <a:r>
              <a:rPr lang="cs-CZ" b="1" i="1" dirty="0"/>
              <a:t>výjimka:</a:t>
            </a:r>
            <a:r>
              <a:rPr lang="cs-CZ" dirty="0"/>
              <a:t> statky technické infrastruktury,</a:t>
            </a:r>
          </a:p>
          <a:p>
            <a:r>
              <a:rPr lang="cs-CZ" b="1" i="1" dirty="0"/>
              <a:t>finální potřeba: </a:t>
            </a:r>
            <a:r>
              <a:rPr lang="cs-CZ" dirty="0"/>
              <a:t>spotřebitelé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individuální x společenské,</a:t>
            </a:r>
          </a:p>
          <a:p>
            <a:r>
              <a:rPr lang="cs-CZ" b="1" i="1" dirty="0"/>
              <a:t>společenské potřeby:</a:t>
            </a:r>
            <a:r>
              <a:rPr lang="cs-CZ" dirty="0"/>
              <a:t> člověk v důsledku toho, že žije ve společnosti.</a:t>
            </a:r>
            <a:endParaRPr lang="cs-CZ" i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15490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Veřejný sektor a kategorie potřeb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součástí společenských potřeb:</a:t>
            </a:r>
          </a:p>
          <a:p>
            <a:pPr lvl="1"/>
            <a:r>
              <a:rPr lang="cs-CZ" b="1" i="1" dirty="0"/>
              <a:t>organizované uspořádání společnosti</a:t>
            </a:r>
            <a:r>
              <a:rPr lang="cs-CZ" b="1" dirty="0"/>
              <a:t>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</a:t>
            </a:r>
            <a:r>
              <a:rPr lang="cs-CZ" dirty="0"/>
              <a:t>veřejná správa, </a:t>
            </a:r>
          </a:p>
          <a:p>
            <a:pPr lvl="1"/>
            <a:r>
              <a:rPr lang="cs-CZ" b="1" i="1" dirty="0"/>
              <a:t>ochrana osob a majetku</a:t>
            </a:r>
            <a:r>
              <a:rPr lang="cs-CZ" dirty="0"/>
              <a:t>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/>
              <a:t> policie, ale i armáda, </a:t>
            </a:r>
          </a:p>
          <a:p>
            <a:pPr lvl="1"/>
            <a:r>
              <a:rPr lang="cs-CZ" b="1" i="1" dirty="0"/>
              <a:t>zajištění spravedlnosti</a:t>
            </a:r>
            <a:r>
              <a:rPr lang="cs-CZ" dirty="0"/>
              <a:t>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/>
              <a:t> justice </a:t>
            </a:r>
          </a:p>
          <a:p>
            <a:pPr lvl="1"/>
            <a:r>
              <a:rPr lang="cs-CZ" dirty="0"/>
              <a:t>a </a:t>
            </a:r>
            <a:r>
              <a:rPr lang="cs-CZ" b="1" i="1" dirty="0"/>
              <a:t>ochrana území</a:t>
            </a:r>
            <a:r>
              <a:rPr lang="cs-CZ" dirty="0"/>
              <a:t>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/>
              <a:t> armáda. </a:t>
            </a:r>
          </a:p>
          <a:p>
            <a:r>
              <a:rPr lang="cs-CZ" b="1" i="1" dirty="0"/>
              <a:t>zásadní úloha:</a:t>
            </a:r>
            <a:r>
              <a:rPr lang="cs-CZ" dirty="0"/>
              <a:t> neziskový veřejný sektor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snížení spotřeby a životní úrovně</a:t>
            </a:r>
            <a:r>
              <a:rPr lang="cs-CZ" dirty="0"/>
              <a:t>,</a:t>
            </a:r>
          </a:p>
          <a:p>
            <a:r>
              <a:rPr lang="cs-CZ" b="1" i="1" dirty="0"/>
              <a:t>individuální potřeby:</a:t>
            </a:r>
            <a:r>
              <a:rPr lang="cs-CZ" dirty="0"/>
              <a:t> pociťuje člověk</a:t>
            </a:r>
          </a:p>
          <a:p>
            <a:r>
              <a:rPr lang="cs-CZ" b="1" i="1" dirty="0"/>
              <a:t>součást individuálních potřeb:</a:t>
            </a:r>
            <a:r>
              <a:rPr lang="cs-CZ" dirty="0"/>
              <a:t> potřeba výživy, odívání, bydlení, ochrany zdraví, dopravy, vzdělání, poznání, informací a spojů či estetických zážitků,</a:t>
            </a:r>
          </a:p>
          <a:p>
            <a:r>
              <a:rPr lang="cs-CZ" dirty="0"/>
              <a:t>prolínání působení ziskového a neziskového sektoru.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626901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Schéma 2-3: Znázornění vzájemného vztahu mezi potřebami a dominantní oblastí vlivu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6AAA-6540-4637-8154-9BE5006C9750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04" y="1916832"/>
            <a:ext cx="6482993" cy="47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68900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Členění neziskového sektoru podle kritéria potřeb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l. blok odvětví společenských potřeb:</a:t>
            </a:r>
            <a:r>
              <a:rPr lang="cs-CZ" dirty="0"/>
              <a:t> veřejná správa, policie, justice a armáda, </a:t>
            </a:r>
          </a:p>
          <a:p>
            <a:r>
              <a:rPr lang="cs-CZ" b="1" i="1" dirty="0"/>
              <a:t>II. blok odvětví rozvoje člověka:</a:t>
            </a:r>
            <a:r>
              <a:rPr lang="cs-CZ" dirty="0"/>
              <a:t> školství, kultura, tělesná kultura a sport, zdravotnictví a sociální služby,</a:t>
            </a:r>
            <a:r>
              <a:rPr lang="cs-CZ" i="1" dirty="0"/>
              <a:t> </a:t>
            </a:r>
          </a:p>
          <a:p>
            <a:r>
              <a:rPr lang="cs-CZ" b="1" i="1" dirty="0"/>
              <a:t>III. blok odvětví poznání a informací:</a:t>
            </a:r>
            <a:r>
              <a:rPr lang="cs-CZ" dirty="0"/>
              <a:t> věda a výzkum, informační systémy a masmédia,</a:t>
            </a:r>
            <a:r>
              <a:rPr lang="cs-CZ" i="1" dirty="0"/>
              <a:t> </a:t>
            </a:r>
          </a:p>
          <a:p>
            <a:r>
              <a:rPr lang="cs-CZ" b="1" i="1" dirty="0"/>
              <a:t>IV. blok odvětví technické infrastruktury:</a:t>
            </a:r>
            <a:r>
              <a:rPr lang="cs-CZ" dirty="0"/>
              <a:t> doprava, spoje, energetika a vodní hospodářství,</a:t>
            </a:r>
            <a:r>
              <a:rPr lang="cs-CZ" i="1" dirty="0"/>
              <a:t> </a:t>
            </a:r>
          </a:p>
          <a:p>
            <a:r>
              <a:rPr lang="cs-CZ" b="1" i="1" dirty="0"/>
              <a:t>V. blok odvětví privátních statků podporovaných z veřejných rozpočtů: </a:t>
            </a:r>
            <a:r>
              <a:rPr lang="cs-CZ" dirty="0"/>
              <a:t>bydlení, zemědělství, lesnictví, rybolov,</a:t>
            </a:r>
            <a:r>
              <a:rPr lang="cs-CZ" i="1" dirty="0"/>
              <a:t> </a:t>
            </a:r>
          </a:p>
          <a:p>
            <a:r>
              <a:rPr lang="cs-CZ" b="1" i="1" dirty="0"/>
              <a:t>VI. blok odvětví existenčních jistot:</a:t>
            </a:r>
            <a:r>
              <a:rPr lang="cs-CZ" dirty="0"/>
              <a:t> zaměstnanost, sociální zabezpečení a životní prostředí.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34634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Veřejný a neziskový sektor a národní hospodářství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veřejné a neziskového sektoru v národním hospodářství: </a:t>
            </a:r>
            <a:r>
              <a:rPr lang="cs-CZ" b="1" i="1" dirty="0">
                <a:solidFill>
                  <a:srgbClr val="3B7C90"/>
                </a:solidFill>
              </a:rPr>
              <a:t>nezanedbatelná</a:t>
            </a:r>
            <a:r>
              <a:rPr lang="cs-CZ" b="1" i="1" dirty="0"/>
              <a:t> 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i="1" dirty="0"/>
              <a:t> </a:t>
            </a:r>
            <a:r>
              <a:rPr lang="cs-CZ" dirty="0"/>
              <a:t>realizuje ekonomickou činnost</a:t>
            </a:r>
            <a:r>
              <a:rPr lang="cs-CZ" dirty="0">
                <a:latin typeface="Calibri"/>
                <a:cs typeface="Calibri"/>
              </a:rPr>
              <a:t>,</a:t>
            </a:r>
          </a:p>
          <a:p>
            <a:r>
              <a:rPr lang="cs-CZ" dirty="0"/>
              <a:t>kritéria třídění národního hospodářství:</a:t>
            </a:r>
          </a:p>
          <a:p>
            <a:pPr lvl="1"/>
            <a:r>
              <a:rPr lang="cs-CZ" dirty="0"/>
              <a:t>kritérium odvětví, </a:t>
            </a:r>
          </a:p>
          <a:p>
            <a:pPr lvl="1"/>
            <a:r>
              <a:rPr lang="cs-CZ" dirty="0"/>
              <a:t>kritérium sektoru, </a:t>
            </a:r>
          </a:p>
          <a:p>
            <a:pPr lvl="1"/>
            <a:r>
              <a:rPr lang="cs-CZ" dirty="0"/>
              <a:t>kritérium prostoru,</a:t>
            </a:r>
          </a:p>
          <a:p>
            <a:pPr lvl="1"/>
            <a:r>
              <a:rPr lang="cs-CZ" dirty="0"/>
              <a:t>kritérium vlastnictví</a:t>
            </a:r>
          </a:p>
          <a:p>
            <a:pPr lvl="1"/>
            <a:r>
              <a:rPr lang="cs-CZ" dirty="0"/>
              <a:t>a kritérium způsobu financování.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59144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Trojúhelníkový model národního hospodářství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>
                <a:latin typeface="+mn-lt"/>
              </a:rPr>
              <a:t>vzájemná interakce mezi sektory,</a:t>
            </a:r>
          </a:p>
          <a:p>
            <a:r>
              <a:rPr lang="cs-CZ" sz="1600" b="1" i="1" dirty="0">
                <a:latin typeface="+mn-lt"/>
              </a:rPr>
              <a:t>autor modelu: </a:t>
            </a:r>
            <a:r>
              <a:rPr lang="cs-CZ" sz="1600" dirty="0">
                <a:latin typeface="+mn-lt"/>
              </a:rPr>
              <a:t>Victor Alexis </a:t>
            </a:r>
            <a:r>
              <a:rPr lang="cs-CZ" sz="1600" dirty="0" err="1">
                <a:latin typeface="+mn-lt"/>
              </a:rPr>
              <a:t>Pestoff</a:t>
            </a:r>
            <a:r>
              <a:rPr lang="cs-CZ" sz="1600" dirty="0">
                <a:latin typeface="+mn-lt"/>
              </a:rPr>
              <a:t> (1941-),</a:t>
            </a:r>
          </a:p>
          <a:p>
            <a:r>
              <a:rPr lang="cs-CZ" sz="1600" b="1" i="1" dirty="0">
                <a:latin typeface="+mn-lt"/>
              </a:rPr>
              <a:t>základ modelu:</a:t>
            </a:r>
            <a:r>
              <a:rPr lang="cs-CZ" sz="1600" dirty="0">
                <a:latin typeface="+mn-lt"/>
              </a:rPr>
              <a:t> plocha trojúhelníku, která představuje národní hospodářství,</a:t>
            </a:r>
          </a:p>
          <a:p>
            <a:r>
              <a:rPr lang="cs-CZ" sz="1600" b="1" i="1" dirty="0">
                <a:latin typeface="+mn-lt"/>
              </a:rPr>
              <a:t>postupné kroky:</a:t>
            </a:r>
          </a:p>
          <a:p>
            <a:pPr lvl="1"/>
            <a:r>
              <a:rPr lang="cs-CZ" sz="1400" dirty="0">
                <a:latin typeface="+mn-lt"/>
              </a:rPr>
              <a:t>1. krok: </a:t>
            </a:r>
            <a:r>
              <a:rPr lang="cs-CZ" sz="1400" b="1" i="1" dirty="0">
                <a:latin typeface="+mn-lt"/>
              </a:rPr>
              <a:t>protnut horizontálně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dirty="0">
                <a:latin typeface="+mn-lt"/>
                <a:cs typeface="Calibri"/>
                <a:sym typeface="Symbol" panose="05050102010706020507" pitchFamily="18" charset="2"/>
              </a:rPr>
              <a:t></a:t>
            </a:r>
            <a:r>
              <a:rPr lang="cs-CZ" sz="1400" dirty="0">
                <a:latin typeface="+mn-lt"/>
              </a:rPr>
              <a:t> sektor veřejný (nahoře) x privátní (dole), </a:t>
            </a:r>
          </a:p>
          <a:p>
            <a:pPr lvl="1"/>
            <a:r>
              <a:rPr lang="cs-CZ" sz="1400" dirty="0">
                <a:latin typeface="+mn-lt"/>
              </a:rPr>
              <a:t>2. krok: </a:t>
            </a:r>
            <a:r>
              <a:rPr lang="cs-CZ" sz="1400" b="1" i="1" dirty="0">
                <a:latin typeface="+mn-lt"/>
              </a:rPr>
              <a:t>protnut v pravé části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sz="1400" dirty="0">
                <a:latin typeface="+mn-lt"/>
              </a:rPr>
              <a:t> sektor ziskový (napravo) x neziskový (nalevo) </a:t>
            </a:r>
            <a:r>
              <a:rPr lang="cs-CZ" sz="1400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sz="1400" dirty="0">
                <a:latin typeface="+mn-lt"/>
              </a:rPr>
              <a:t> ziskový soukromý sektor (dole vpravo) x levá část (neziskový sektor),</a:t>
            </a:r>
          </a:p>
          <a:p>
            <a:pPr lvl="1"/>
            <a:r>
              <a:rPr lang="cs-CZ" sz="1400" dirty="0">
                <a:latin typeface="+mn-lt"/>
              </a:rPr>
              <a:t>3. krok: </a:t>
            </a:r>
            <a:r>
              <a:rPr lang="cs-CZ" sz="1400" b="1" i="1" dirty="0">
                <a:latin typeface="+mn-lt"/>
              </a:rPr>
              <a:t>protnut v levé části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sz="1400" dirty="0">
                <a:latin typeface="+mn-lt"/>
              </a:rPr>
              <a:t> sektor formální (napravo) x neformální (nalevo) </a:t>
            </a:r>
            <a:r>
              <a:rPr lang="cs-CZ" sz="1400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sz="1400" dirty="0">
                <a:latin typeface="+mn-lt"/>
              </a:rPr>
              <a:t> sektor domácností (dole vlevo) </a:t>
            </a:r>
            <a:r>
              <a:rPr lang="cs-CZ" sz="1400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sz="1400" dirty="0">
                <a:latin typeface="+mn-lt"/>
              </a:rPr>
              <a:t> současně se jedná o sektor soukromý, neziskový, </a:t>
            </a:r>
          </a:p>
          <a:p>
            <a:pPr lvl="1"/>
            <a:r>
              <a:rPr lang="cs-CZ" sz="1400" dirty="0">
                <a:latin typeface="+mn-lt"/>
              </a:rPr>
              <a:t>4. krok: neziskový soukromý sektor (uprostřed),</a:t>
            </a:r>
          </a:p>
          <a:p>
            <a:r>
              <a:rPr lang="cs-CZ" sz="1600" dirty="0">
                <a:latin typeface="+mn-lt"/>
              </a:rPr>
              <a:t>hraniční (smíšené) organizace: soukromá nemocnice.</a:t>
            </a:r>
          </a:p>
          <a:p>
            <a:endParaRPr lang="cs-CZ" sz="1600" dirty="0">
              <a:latin typeface="+mn-lt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72906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0" y="1978501"/>
            <a:ext cx="6372000" cy="48514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Obrázek 2-2: Trojúhelníkový model národního hospodářství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6AAA-6540-4637-8154-9BE5006C975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3791744" y="4144195"/>
            <a:ext cx="478536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vnoramenný trojúhelník 30"/>
          <p:cNvSpPr/>
          <p:nvPr/>
        </p:nvSpPr>
        <p:spPr>
          <a:xfrm>
            <a:off x="4983623" y="2082667"/>
            <a:ext cx="2370041" cy="2061528"/>
          </a:xfrm>
          <a:prstGeom prst="triangle">
            <a:avLst/>
          </a:prstGeom>
          <a:solidFill>
            <a:schemeClr val="accent1">
              <a:lumMod val="75000"/>
              <a:alpha val="3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Lichoběžník 31"/>
          <p:cNvSpPr/>
          <p:nvPr/>
        </p:nvSpPr>
        <p:spPr>
          <a:xfrm>
            <a:off x="3763888" y="4162005"/>
            <a:ext cx="4785360" cy="2061528"/>
          </a:xfrm>
          <a:prstGeom prst="trapezoid">
            <a:avLst>
              <a:gd name="adj" fmla="val 57959"/>
            </a:avLst>
          </a:prstGeom>
          <a:solidFill>
            <a:schemeClr val="accent4">
              <a:lumMod val="75000"/>
              <a:alpha val="30196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nice 33"/>
          <p:cNvCxnSpPr/>
          <p:nvPr/>
        </p:nvCxnSpPr>
        <p:spPr>
          <a:xfrm flipV="1">
            <a:off x="5001257" y="2082666"/>
            <a:ext cx="3575775" cy="4574629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Volný tvar 56"/>
          <p:cNvSpPr/>
          <p:nvPr/>
        </p:nvSpPr>
        <p:spPr>
          <a:xfrm>
            <a:off x="5320685" y="4152899"/>
            <a:ext cx="3228975" cy="2061931"/>
          </a:xfrm>
          <a:custGeom>
            <a:avLst/>
            <a:gdLst>
              <a:gd name="connsiteX0" fmla="*/ 1612900 w 3228975"/>
              <a:gd name="connsiteY0" fmla="*/ 3175 h 2070100"/>
              <a:gd name="connsiteX1" fmla="*/ 2032000 w 3228975"/>
              <a:gd name="connsiteY1" fmla="*/ 0 h 2070100"/>
              <a:gd name="connsiteX2" fmla="*/ 2032000 w 3228975"/>
              <a:gd name="connsiteY2" fmla="*/ 0 h 2070100"/>
              <a:gd name="connsiteX3" fmla="*/ 3228975 w 3228975"/>
              <a:gd name="connsiteY3" fmla="*/ 2070100 h 2070100"/>
              <a:gd name="connsiteX4" fmla="*/ 3228975 w 3228975"/>
              <a:gd name="connsiteY4" fmla="*/ 2070100 h 2070100"/>
              <a:gd name="connsiteX5" fmla="*/ 0 w 3228975"/>
              <a:gd name="connsiteY5" fmla="*/ 2070100 h 2070100"/>
              <a:gd name="connsiteX6" fmla="*/ 0 w 3228975"/>
              <a:gd name="connsiteY6" fmla="*/ 2070100 h 2070100"/>
              <a:gd name="connsiteX7" fmla="*/ 1612900 w 3228975"/>
              <a:gd name="connsiteY7" fmla="*/ 3175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8975" h="2070100">
                <a:moveTo>
                  <a:pt x="1612900" y="3175"/>
                </a:moveTo>
                <a:lnTo>
                  <a:pt x="2032000" y="0"/>
                </a:lnTo>
                <a:lnTo>
                  <a:pt x="2032000" y="0"/>
                </a:lnTo>
                <a:lnTo>
                  <a:pt x="3228975" y="2070100"/>
                </a:lnTo>
                <a:lnTo>
                  <a:pt x="3228975" y="2070100"/>
                </a:lnTo>
                <a:lnTo>
                  <a:pt x="0" y="2070100"/>
                </a:lnTo>
                <a:lnTo>
                  <a:pt x="0" y="2070100"/>
                </a:lnTo>
                <a:lnTo>
                  <a:pt x="1612900" y="3175"/>
                </a:lnTo>
                <a:close/>
              </a:path>
            </a:pathLst>
          </a:custGeom>
          <a:solidFill>
            <a:schemeClr val="accent2">
              <a:lumMod val="75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Přímá spojnice 58"/>
          <p:cNvCxnSpPr/>
          <p:nvPr/>
        </p:nvCxnSpPr>
        <p:spPr>
          <a:xfrm>
            <a:off x="3770835" y="2100941"/>
            <a:ext cx="3582829" cy="460216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Volný tvar 61"/>
          <p:cNvSpPr/>
          <p:nvPr/>
        </p:nvSpPr>
        <p:spPr>
          <a:xfrm>
            <a:off x="3787626" y="4144194"/>
            <a:ext cx="2381519" cy="2076450"/>
          </a:xfrm>
          <a:custGeom>
            <a:avLst/>
            <a:gdLst>
              <a:gd name="connsiteX0" fmla="*/ 1200150 w 2387600"/>
              <a:gd name="connsiteY0" fmla="*/ 0 h 2076450"/>
              <a:gd name="connsiteX1" fmla="*/ 1597025 w 2387600"/>
              <a:gd name="connsiteY1" fmla="*/ 3175 h 2076450"/>
              <a:gd name="connsiteX2" fmla="*/ 1597025 w 2387600"/>
              <a:gd name="connsiteY2" fmla="*/ 3175 h 2076450"/>
              <a:gd name="connsiteX3" fmla="*/ 2387600 w 2387600"/>
              <a:gd name="connsiteY3" fmla="*/ 1016000 h 2076450"/>
              <a:gd name="connsiteX4" fmla="*/ 2387600 w 2387600"/>
              <a:gd name="connsiteY4" fmla="*/ 1016000 h 2076450"/>
              <a:gd name="connsiteX5" fmla="*/ 1549400 w 2387600"/>
              <a:gd name="connsiteY5" fmla="*/ 2076450 h 2076450"/>
              <a:gd name="connsiteX6" fmla="*/ 1549400 w 2387600"/>
              <a:gd name="connsiteY6" fmla="*/ 2076450 h 2076450"/>
              <a:gd name="connsiteX7" fmla="*/ 0 w 2387600"/>
              <a:gd name="connsiteY7" fmla="*/ 2066925 h 2076450"/>
              <a:gd name="connsiteX8" fmla="*/ 0 w 2387600"/>
              <a:gd name="connsiteY8" fmla="*/ 2066925 h 2076450"/>
              <a:gd name="connsiteX9" fmla="*/ 1200150 w 2387600"/>
              <a:gd name="connsiteY9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7600" h="2076450">
                <a:moveTo>
                  <a:pt x="1200150" y="0"/>
                </a:moveTo>
                <a:lnTo>
                  <a:pt x="1597025" y="3175"/>
                </a:lnTo>
                <a:lnTo>
                  <a:pt x="1597025" y="3175"/>
                </a:lnTo>
                <a:lnTo>
                  <a:pt x="2387600" y="1016000"/>
                </a:lnTo>
                <a:lnTo>
                  <a:pt x="2387600" y="1016000"/>
                </a:lnTo>
                <a:lnTo>
                  <a:pt x="1549400" y="2076450"/>
                </a:lnTo>
                <a:lnTo>
                  <a:pt x="1549400" y="2076450"/>
                </a:lnTo>
                <a:lnTo>
                  <a:pt x="0" y="2066925"/>
                </a:lnTo>
                <a:lnTo>
                  <a:pt x="0" y="2066925"/>
                </a:lnTo>
                <a:lnTo>
                  <a:pt x="1200150" y="0"/>
                </a:lnTo>
                <a:close/>
              </a:path>
            </a:pathLst>
          </a:custGeom>
          <a:solidFill>
            <a:schemeClr val="accent5">
              <a:lumMod val="75000"/>
              <a:alpha val="3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5385913" y="3436938"/>
            <a:ext cx="1582091" cy="1745481"/>
          </a:xfrm>
          <a:prstGeom prst="ellipse">
            <a:avLst/>
          </a:prstGeom>
          <a:solidFill>
            <a:schemeClr val="accent3">
              <a:lumMod val="75000"/>
              <a:alpha val="30196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35428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57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odvětví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odvětví:</a:t>
            </a:r>
            <a:r>
              <a:rPr lang="cs-CZ" dirty="0"/>
              <a:t> určitá část národního hospodářství, která sdružuje ekonomické subjekty, které si vzájemně konkurují při produkci homogenních statků, </a:t>
            </a:r>
          </a:p>
          <a:p>
            <a:r>
              <a:rPr lang="cs-CZ" b="1" i="1" dirty="0"/>
              <a:t>dvě základní skupiny:</a:t>
            </a:r>
            <a:r>
              <a:rPr lang="cs-CZ" dirty="0"/>
              <a:t> </a:t>
            </a:r>
          </a:p>
          <a:p>
            <a:pPr lvl="1"/>
            <a:r>
              <a:rPr lang="cs-CZ" b="1" i="1" dirty="0"/>
              <a:t>odvětví hmotné výroby:</a:t>
            </a:r>
            <a:r>
              <a:rPr lang="cs-CZ" b="1" dirty="0"/>
              <a:t> </a:t>
            </a:r>
            <a:r>
              <a:rPr lang="cs-CZ" dirty="0"/>
              <a:t>zemědělství, průmysl a stavebnictví </a:t>
            </a:r>
          </a:p>
          <a:p>
            <a:pPr lvl="1"/>
            <a:r>
              <a:rPr lang="cs-CZ" dirty="0"/>
              <a:t>a </a:t>
            </a:r>
            <a:r>
              <a:rPr lang="cs-CZ" b="1" i="1" dirty="0"/>
              <a:t>odvětví služeb:</a:t>
            </a:r>
            <a:r>
              <a:rPr lang="cs-CZ" dirty="0"/>
              <a:t> veškeré materiální i nemateriální služby.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714157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odvětví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Klasifikace ekonomických činností (CZ-NACE)</a:t>
            </a:r>
            <a:r>
              <a:rPr lang="cs-CZ" i="1" dirty="0"/>
              <a:t>:</a:t>
            </a:r>
            <a:r>
              <a:rPr lang="cs-CZ" dirty="0"/>
              <a:t> </a:t>
            </a:r>
          </a:p>
          <a:p>
            <a:pPr lvl="1"/>
            <a:r>
              <a:rPr lang="cs-CZ" b="1" i="1" dirty="0"/>
              <a:t>první úroveň,</a:t>
            </a:r>
            <a:r>
              <a:rPr lang="cs-CZ" dirty="0"/>
              <a:t> jejíž položky jsou označeny jednomístným písmenným kódem </a:t>
            </a:r>
            <a:r>
              <a:rPr lang="cs-CZ" b="1" i="1" dirty="0"/>
              <a:t>(sekce)</a:t>
            </a:r>
            <a:r>
              <a:rPr lang="cs-CZ" i="1" dirty="0"/>
              <a:t>,</a:t>
            </a:r>
          </a:p>
          <a:p>
            <a:pPr lvl="1"/>
            <a:r>
              <a:rPr lang="cs-CZ" b="1" i="1" dirty="0"/>
              <a:t>druhá úroveň,</a:t>
            </a:r>
            <a:r>
              <a:rPr lang="cs-CZ" dirty="0"/>
              <a:t> jejíž položky jsou označeny dvoumístným číselným kódem </a:t>
            </a:r>
            <a:r>
              <a:rPr lang="cs-CZ" b="1" i="1" dirty="0"/>
              <a:t>(oddíly),</a:t>
            </a:r>
          </a:p>
          <a:p>
            <a:pPr lvl="1"/>
            <a:r>
              <a:rPr lang="cs-CZ" b="1" i="1" dirty="0"/>
              <a:t>třetí úroveň,</a:t>
            </a:r>
            <a:r>
              <a:rPr lang="cs-CZ" dirty="0"/>
              <a:t> jejíž položky jsou označeny trojmístným číselným kódem </a:t>
            </a:r>
            <a:r>
              <a:rPr lang="cs-CZ" b="1" i="1" dirty="0"/>
              <a:t>(skupiny),</a:t>
            </a:r>
          </a:p>
          <a:p>
            <a:pPr lvl="1"/>
            <a:r>
              <a:rPr lang="cs-CZ" b="1" i="1" dirty="0"/>
              <a:t>čtvrtá úroveň</a:t>
            </a:r>
            <a:r>
              <a:rPr lang="cs-CZ" b="1" dirty="0"/>
              <a:t>,</a:t>
            </a:r>
            <a:r>
              <a:rPr lang="cs-CZ" dirty="0"/>
              <a:t> jejíž položky jsou označeny čtyřmístným číselným kódem</a:t>
            </a:r>
            <a:r>
              <a:rPr lang="cs-CZ" i="1" dirty="0"/>
              <a:t> </a:t>
            </a:r>
            <a:r>
              <a:rPr lang="cs-CZ" b="1" i="1" dirty="0"/>
              <a:t>(třídy),</a:t>
            </a:r>
          </a:p>
          <a:p>
            <a:pPr lvl="1"/>
            <a:r>
              <a:rPr lang="cs-CZ" b="1" i="1" dirty="0"/>
              <a:t>pátá úroveň</a:t>
            </a:r>
            <a:r>
              <a:rPr lang="cs-CZ" dirty="0"/>
              <a:t>, jejíž položky jsou označeny pětimístným číselným kódem </a:t>
            </a:r>
            <a:r>
              <a:rPr lang="cs-CZ" b="1" i="1" dirty="0"/>
              <a:t>(podtřídy)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118462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odvětví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b="1" i="1" dirty="0"/>
              <a:t>21 sekcí: </a:t>
            </a:r>
          </a:p>
          <a:p>
            <a:pPr lvl="1"/>
            <a:r>
              <a:rPr lang="cs-CZ" dirty="0"/>
              <a:t>A - Zemědělství, lesnictví, rybářství</a:t>
            </a:r>
          </a:p>
          <a:p>
            <a:pPr lvl="1"/>
            <a:r>
              <a:rPr lang="cs-CZ" dirty="0"/>
              <a:t>B - Těžba a dobývání</a:t>
            </a:r>
          </a:p>
          <a:p>
            <a:pPr lvl="1"/>
            <a:r>
              <a:rPr lang="cs-CZ" dirty="0"/>
              <a:t>C - Zpracovatelský průmysl</a:t>
            </a:r>
          </a:p>
          <a:p>
            <a:pPr lvl="1"/>
            <a:r>
              <a:rPr lang="cs-CZ" dirty="0"/>
              <a:t>D - Výroba a rozvod elektřiny, plynu, tepla a klimatizovaného vzduchu</a:t>
            </a:r>
          </a:p>
          <a:p>
            <a:pPr lvl="1"/>
            <a:r>
              <a:rPr lang="cs-CZ" dirty="0"/>
              <a:t>E - Zásobování vodou; činnosti související s odpadními vodami, odpady a sanacemi</a:t>
            </a:r>
          </a:p>
          <a:p>
            <a:pPr lvl="1"/>
            <a:r>
              <a:rPr lang="cs-CZ" dirty="0"/>
              <a:t>F - Stavebnictví</a:t>
            </a:r>
          </a:p>
          <a:p>
            <a:pPr lvl="1"/>
            <a:r>
              <a:rPr lang="cs-CZ" dirty="0"/>
              <a:t>G - Velkoobchod a maloobchod; opravy a údržba motorových vozidel</a:t>
            </a:r>
          </a:p>
          <a:p>
            <a:pPr lvl="1"/>
            <a:r>
              <a:rPr lang="cs-CZ" dirty="0"/>
              <a:t>H - Doprava a skladování</a:t>
            </a:r>
          </a:p>
          <a:p>
            <a:pPr lvl="1"/>
            <a:r>
              <a:rPr lang="cs-CZ" dirty="0"/>
              <a:t>I - Ubytování, stravování a pohostinství</a:t>
            </a:r>
          </a:p>
          <a:p>
            <a:pPr lvl="1"/>
            <a:r>
              <a:rPr lang="cs-CZ" dirty="0"/>
              <a:t>J - Informační a komunikační činnosti</a:t>
            </a:r>
          </a:p>
          <a:p>
            <a:pPr lvl="1"/>
            <a:r>
              <a:rPr lang="cs-CZ" dirty="0"/>
              <a:t>K - Peněžnictví a pojišťovnictví</a:t>
            </a:r>
          </a:p>
          <a:p>
            <a:pPr lvl="1"/>
            <a:r>
              <a:rPr lang="cs-CZ" dirty="0"/>
              <a:t>L - Činnosti v oblasti nemovitostí</a:t>
            </a:r>
          </a:p>
          <a:p>
            <a:pPr lvl="1"/>
            <a:r>
              <a:rPr lang="cs-CZ" dirty="0"/>
              <a:t>M - Profesní, vědecké a technické činnosti</a:t>
            </a:r>
          </a:p>
          <a:p>
            <a:pPr lvl="1"/>
            <a:r>
              <a:rPr lang="cs-CZ" dirty="0"/>
              <a:t>N - Administrativní a podpůrné činnosti</a:t>
            </a:r>
          </a:p>
          <a:p>
            <a:pPr lvl="1"/>
            <a:r>
              <a:rPr lang="cs-CZ" dirty="0"/>
              <a:t>O - Veřejná správa a obrana; povinné sociální zabezpečení</a:t>
            </a:r>
          </a:p>
          <a:p>
            <a:pPr lvl="1"/>
            <a:r>
              <a:rPr lang="cs-CZ" dirty="0"/>
              <a:t>P - Vzdělávání</a:t>
            </a:r>
          </a:p>
          <a:p>
            <a:pPr lvl="1"/>
            <a:r>
              <a:rPr lang="cs-CZ" dirty="0"/>
              <a:t>Q - Zdravotní a sociální péče</a:t>
            </a:r>
          </a:p>
          <a:p>
            <a:pPr lvl="1"/>
            <a:r>
              <a:rPr lang="cs-CZ" dirty="0"/>
              <a:t>R - Kulturní, zábavní a rekreační činnosti</a:t>
            </a:r>
          </a:p>
          <a:p>
            <a:pPr lvl="1"/>
            <a:r>
              <a:rPr lang="cs-CZ" dirty="0"/>
              <a:t>S - Ostatní činnosti</a:t>
            </a:r>
          </a:p>
          <a:p>
            <a:pPr lvl="1"/>
            <a:r>
              <a:rPr lang="cs-CZ" dirty="0"/>
              <a:t>T - Činnosti domácností jako zaměstnavatelů; činnosti domácností produkujících blíže neurčené výrobky a služby pro vlastní potřebu</a:t>
            </a:r>
          </a:p>
          <a:p>
            <a:pPr lvl="1"/>
            <a:r>
              <a:rPr lang="cs-CZ" dirty="0"/>
              <a:t>U - Činnosti exteritoriálních organizací a orgánů </a:t>
            </a:r>
          </a:p>
          <a:p>
            <a:r>
              <a:rPr lang="cs-CZ" dirty="0"/>
              <a:t>veřejný a neziskový sektor: </a:t>
            </a:r>
            <a:r>
              <a:rPr lang="cs-CZ" b="1" i="1" dirty="0"/>
              <a:t>zejména služby nemateriální povahy (justice, školství, zdravotnictví)</a:t>
            </a:r>
            <a:r>
              <a:rPr lang="cs-CZ" b="1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41661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sektorů dle klasického pojetí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sektor:</a:t>
            </a:r>
            <a:r>
              <a:rPr lang="cs-CZ" dirty="0"/>
              <a:t> soubor odvětví, která jsou charakteristická shodnými podmínkami růstu produktivity práce a současně shodnou mírou vlivu na produktivitu práce národního hospodářství,</a:t>
            </a:r>
          </a:p>
          <a:p>
            <a:r>
              <a:rPr lang="cs-CZ" b="1" i="1" dirty="0"/>
              <a:t>primární sektor:</a:t>
            </a:r>
            <a:r>
              <a:rPr lang="cs-CZ" dirty="0"/>
              <a:t> zemědělství, lesnictví, rybářství a těžba a dobývání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poměrně </a:t>
            </a:r>
            <a:r>
              <a:rPr lang="cs-CZ" b="1" i="1" dirty="0">
                <a:cs typeface="Calibri"/>
              </a:rPr>
              <a:t>omezené podmínky pro růst produktivity práce</a:t>
            </a:r>
            <a:r>
              <a:rPr lang="cs-CZ" dirty="0"/>
              <a:t>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prvovýroba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mimořádný strategický význam,</a:t>
            </a:r>
          </a:p>
          <a:p>
            <a:r>
              <a:rPr lang="cs-CZ" b="1" i="1" dirty="0"/>
              <a:t>sekundární sektor:</a:t>
            </a:r>
            <a:r>
              <a:rPr lang="cs-CZ" dirty="0"/>
              <a:t> zpracovatelský průmysl, výroba a rozvod elektřiny, plynu, tepla a klimatizovaného vzduchu, zásobování vodou, činnosti související s odpadními vodami, odpady a sanacemi a stavebnictví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 </a:t>
            </a:r>
            <a:r>
              <a:rPr lang="cs-CZ" b="1" i="1" dirty="0">
                <a:cs typeface="Calibri"/>
              </a:rPr>
              <a:t>vysoké tempo růstu produktivity práce</a:t>
            </a:r>
            <a:r>
              <a:rPr lang="cs-CZ" dirty="0"/>
              <a:t>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věda a výzkum.</a:t>
            </a:r>
          </a:p>
          <a:p>
            <a:r>
              <a:rPr lang="cs-CZ" b="1" i="1" dirty="0">
                <a:cs typeface="Calibri"/>
              </a:rPr>
              <a:t>terciární sektor: </a:t>
            </a:r>
            <a:r>
              <a:rPr lang="cs-CZ" dirty="0">
                <a:cs typeface="Calibri"/>
              </a:rPr>
              <a:t>veškeré služby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</a:t>
            </a:r>
            <a:r>
              <a:rPr lang="cs-CZ" b="1" i="1" dirty="0">
                <a:cs typeface="Calibri"/>
              </a:rPr>
              <a:t>nejméně vhodné podmínky pro růst vnitřní produktivity               práce</a:t>
            </a:r>
            <a:r>
              <a:rPr lang="cs-CZ" dirty="0"/>
              <a:t> </a:t>
            </a:r>
            <a:r>
              <a:rPr lang="cs-CZ" dirty="0">
                <a:cs typeface="Calibri"/>
              </a:rPr>
              <a:t>→ vysoký podíl živé práce.</a:t>
            </a:r>
            <a:endParaRPr lang="cs-CZ" i="1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868379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Tabulka 2-1 – Podíl primárního, sekundárního a terciárního sektoru na HDP v České republice (%, v b. c.)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1EDC1CA-6A05-45F5-AEA7-CC6668B3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9076"/>
              </p:ext>
            </p:extLst>
          </p:nvPr>
        </p:nvGraphicFramePr>
        <p:xfrm>
          <a:off x="581026" y="2889000"/>
          <a:ext cx="11029949" cy="1185285"/>
        </p:xfrm>
        <a:graphic>
          <a:graphicData uri="http://schemas.openxmlformats.org/drawingml/2006/table">
            <a:tbl>
              <a:tblPr/>
              <a:tblGrid>
                <a:gridCol w="1262909">
                  <a:extLst>
                    <a:ext uri="{9D8B030D-6E8A-4147-A177-3AD203B41FA5}">
                      <a16:colId xmlns:a16="http://schemas.microsoft.com/office/drawing/2014/main" val="1390826026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2168627020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2640275519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3557980805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3561600226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986191215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809968369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2850036775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814374991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4224932593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3813648678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1012315080"/>
                    </a:ext>
                  </a:extLst>
                </a:gridCol>
                <a:gridCol w="485892">
                  <a:extLst>
                    <a:ext uri="{9D8B030D-6E8A-4147-A177-3AD203B41FA5}">
                      <a16:colId xmlns:a16="http://schemas.microsoft.com/office/drawing/2014/main" val="363739161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2285392671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1103611630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1436683921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2828329486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1618689940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2188027369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334241603"/>
                    </a:ext>
                  </a:extLst>
                </a:gridCol>
                <a:gridCol w="492042">
                  <a:extLst>
                    <a:ext uri="{9D8B030D-6E8A-4147-A177-3AD203B41FA5}">
                      <a16:colId xmlns:a16="http://schemas.microsoft.com/office/drawing/2014/main" val="338751817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rok</a:t>
                      </a:r>
                    </a:p>
                  </a:txBody>
                  <a:tcPr marL="73971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2000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2001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2002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2003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2004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2005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2006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2007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2008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2009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2010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2011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2012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2013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2014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2015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2016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2017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2018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2019</a:t>
                      </a:r>
                    </a:p>
                  </a:txBody>
                  <a:tcPr marL="6164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37066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primární sektor</a:t>
                      </a:r>
                    </a:p>
                  </a:txBody>
                  <a:tcPr marL="73971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4,67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4,56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4,00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3,66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3,59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3,46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3,53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3,05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2,94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3,56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3,74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3,39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2,99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3,02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2,86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2,72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7784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sekund. sektor</a:t>
                      </a:r>
                    </a:p>
                  </a:txBody>
                  <a:tcPr marL="73971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35,95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36,31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35,19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34,63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36,45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36,46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36,87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36,93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36,28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35,54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35,52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35,70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35,73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35,83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36,89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36,86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36,64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36,29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35,14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34,89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3050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Enriqueta" panose="02000000000000000000" pitchFamily="50" charset="0"/>
                        </a:rPr>
                        <a:t>terciární sektor</a:t>
                      </a:r>
                    </a:p>
                  </a:txBody>
                  <a:tcPr marL="73971" marR="6164" marT="616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54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59,38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59,13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60,81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61,71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59,79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59,84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59,53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59,61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60,19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61,42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61,54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60,60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60,48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60,62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59,37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59,75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60,36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60,69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62,00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nriqueta" panose="02000000000000000000" pitchFamily="50" charset="0"/>
                        </a:rPr>
                        <a:t>62,38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6187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4470CEB7-9FEA-438D-BD35-3D63B3B58065}"/>
              </a:ext>
            </a:extLst>
          </p:cNvPr>
          <p:cNvSpPr txBox="1"/>
          <p:nvPr/>
        </p:nvSpPr>
        <p:spPr>
          <a:xfrm>
            <a:off x="575894" y="4119909"/>
            <a:ext cx="1794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tx1"/>
                </a:solidFill>
                <a:latin typeface="+mj-lt"/>
              </a:rPr>
              <a:t>Pramen: Český statistický úřad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EB21D3F-188C-49E8-A485-C1D71A765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715631"/>
              </p:ext>
            </p:extLst>
          </p:nvPr>
        </p:nvGraphicFramePr>
        <p:xfrm>
          <a:off x="1199456" y="40742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EF8CF12-30A8-46A2-A1BA-C03612D92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67667"/>
              </p:ext>
            </p:extLst>
          </p:nvPr>
        </p:nvGraphicFramePr>
        <p:xfrm>
          <a:off x="5015880" y="40742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7223136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Kritérium sektorů dle moderního pojetí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/>
              <a:t>primární a sekundární sektor:</a:t>
            </a:r>
            <a:r>
              <a:rPr lang="cs-CZ" dirty="0"/>
              <a:t> beze změny</a:t>
            </a:r>
            <a:r>
              <a:rPr lang="cs-CZ" dirty="0">
                <a:cs typeface="Calibri"/>
              </a:rPr>
              <a:t>,</a:t>
            </a:r>
          </a:p>
          <a:p>
            <a:r>
              <a:rPr lang="cs-CZ" b="1" i="1" dirty="0">
                <a:cs typeface="Calibri"/>
              </a:rPr>
              <a:t>terciární sektor: </a:t>
            </a:r>
            <a:r>
              <a:rPr lang="cs-CZ" dirty="0">
                <a:cs typeface="Calibri"/>
              </a:rPr>
              <a:t>služby související s materiálními statky a statky charakteru služeb (velkoobchod a maloobchod, opravy a údržbu motorových vozidel, doprava, skladování…)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 </a:t>
            </a:r>
            <a:r>
              <a:rPr lang="cs-CZ" b="1" i="1" dirty="0"/>
              <a:t>nejvýhodnější podmínky pro růst produktivity práce</a:t>
            </a:r>
            <a:r>
              <a:rPr lang="cs-CZ" b="1" i="1" dirty="0">
                <a:cs typeface="Calibri"/>
              </a:rPr>
              <a:t>,</a:t>
            </a:r>
          </a:p>
          <a:p>
            <a:r>
              <a:rPr lang="cs-CZ" b="1" i="1" dirty="0">
                <a:cs typeface="Calibri"/>
              </a:rPr>
              <a:t>kvartérní sektor: </a:t>
            </a:r>
            <a:r>
              <a:rPr lang="cs-CZ" dirty="0"/>
              <a:t>služby uspokojující společenské potřeby člověka (veřejná správa, obrana, povinné sociální zabezpečení) 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b="1" i="1" dirty="0">
                <a:cs typeface="Calibri"/>
              </a:rPr>
              <a:t>nejméně výhodné podmínky pro růst produktivity práce</a:t>
            </a:r>
            <a:r>
              <a:rPr lang="cs-CZ" dirty="0">
                <a:cs typeface="Calibri"/>
              </a:rPr>
              <a:t>,</a:t>
            </a:r>
          </a:p>
          <a:p>
            <a:r>
              <a:rPr lang="cs-CZ" b="1" i="1" dirty="0">
                <a:cs typeface="Calibri"/>
              </a:rPr>
              <a:t>kvintetní sektor:</a:t>
            </a:r>
            <a:r>
              <a:rPr lang="cs-CZ" dirty="0">
                <a:cs typeface="Calibri"/>
              </a:rPr>
              <a:t> </a:t>
            </a:r>
            <a:r>
              <a:rPr lang="cs-CZ" dirty="0"/>
              <a:t>služby působící na rozvoj člověka, jeho poznaní a množství i kvalitu informaci, kterými disponuje (vzdělání, zdravotní a sociální péče, kultura…) </a:t>
            </a:r>
            <a:r>
              <a:rPr lang="cs-CZ" dirty="0">
                <a:cs typeface="Calibri"/>
                <a:sym typeface="Symbol" panose="05050102010706020507" pitchFamily="18" charset="2"/>
              </a:rPr>
              <a:t></a:t>
            </a:r>
            <a:r>
              <a:rPr lang="cs-CZ" dirty="0">
                <a:cs typeface="Calibri"/>
              </a:rPr>
              <a:t> </a:t>
            </a:r>
            <a:r>
              <a:rPr lang="cs-CZ" b="1" i="1" dirty="0">
                <a:cs typeface="Calibri"/>
              </a:rPr>
              <a:t>významně působí růst produktivity práce,</a:t>
            </a:r>
          </a:p>
          <a:p>
            <a:r>
              <a:rPr lang="cs-CZ" dirty="0">
                <a:cs typeface="Calibri"/>
              </a:rPr>
              <a:t>veřejný a neziskový sektor: </a:t>
            </a:r>
            <a:r>
              <a:rPr lang="cs-CZ" b="1" i="1" dirty="0">
                <a:cs typeface="Calibri"/>
              </a:rPr>
              <a:t>intenzivně zasahují do sektoru kvartérního a                                      kvintetního.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Veřejná ekonomika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11F6-CEBA-449F-B1A9-BB79C975DF9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622052"/>
      </p:ext>
    </p:extLst>
  </p:cSld>
  <p:clrMapOvr>
    <a:masterClrMapping/>
  </p:clrMapOvr>
  <p:transition spd="med">
    <p:cover dir="r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39&quot; value=&quot;%n. %s&quot;/&gt;&lt;property id=&quot;20141&quot; value=&quot;PVE_02&quot;/&gt;&lt;property id=&quot;20144&quot; value=&quot;1&quot;/&gt;&lt;property id=&quot;20146&quot; value=&quot;0&quot;/&gt;&lt;property id=&quot;20147&quot; value=&quot;1&quot;/&gt;&lt;property id=&quot;20148&quot; value=&quot;1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224&quot; value=&quot;C:\Users\Zam\Documents\My Adobe Presentations\PVE_02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354&quot;&gt;&lt;property id=&quot;20148&quot; value=&quot;5&quot;/&gt;&lt;property id=&quot;20300&quot; value=&quot;Slide 1 - &amp;quot;Veřejná ekonomika&amp;quot;&quot;/&gt;&lt;property id=&quot;20307&quot; value=&quot;417&quot;/&gt;&lt;property id=&quot;20309&quot; value=&quot;-1&quot;/&gt;&lt;/object&gt;&lt;object type=&quot;3&quot; unique_id=&quot;10355&quot;&gt;&lt;property id=&quot;20148&quot; value=&quot;5&quot;/&gt;&lt;property id=&quot;20300&quot; value=&quot;Slide 3 - &amp;quot;Veřejný a neziskový sektor a národní hospodářství&amp;quot;&quot;/&gt;&lt;property id=&quot;20307&quot; value=&quot;418&quot;/&gt;&lt;property id=&quot;20309&quot; value=&quot;-1&quot;/&gt;&lt;/object&gt;&lt;object type=&quot;3&quot; unique_id=&quot;10358&quot;&gt;&lt;property id=&quot;20148&quot; value=&quot;5&quot;/&gt;&lt;property id=&quot;20300&quot; value=&quot;Slide 2 - &amp;quot;Veřejný a neziskový sektor jako klíčové prvky veřejné ekonomie&amp;quot;&quot;/&gt;&lt;property id=&quot;20307&quot; value=&quot;428&quot;/&gt;&lt;property id=&quot;20309&quot; value=&quot;-1&quot;/&gt;&lt;/object&gt;&lt;object type=&quot;3&quot; unique_id=&quot;10364&quot;&gt;&lt;property id=&quot;20148&quot; value=&quot;5&quot;/&gt;&lt;property id=&quot;20300&quot; value=&quot;Slide 4 - &amp;quot;Kritérium odvětví&amp;quot;&quot;/&gt;&lt;property id=&quot;20307&quot; value=&quot;433&quot;/&gt;&lt;property id=&quot;20309&quot; value=&quot;-1&quot;/&gt;&lt;/object&gt;&lt;object type=&quot;3&quot; unique_id=&quot;10365&quot;&gt;&lt;property id=&quot;20148&quot; value=&quot;5&quot;/&gt;&lt;property id=&quot;20300&quot; value=&quot;Slide 5 - &amp;quot;Kritérium odvětví&amp;quot;&quot;/&gt;&lt;property id=&quot;20307&quot; value=&quot;434&quot;/&gt;&lt;property id=&quot;20309&quot; value=&quot;-1&quot;/&gt;&lt;/object&gt;&lt;object type=&quot;3&quot; unique_id=&quot;10367&quot;&gt;&lt;property id=&quot;20148&quot; value=&quot;5&quot;/&gt;&lt;property id=&quot;20300&quot; value=&quot;Slide 6 - &amp;quot;Kritérium odvětví&amp;quot;&quot;/&gt;&lt;property id=&quot;20307&quot; value=&quot;435&quot;/&gt;&lt;property id=&quot;20309&quot; value=&quot;-1&quot;/&gt;&lt;/object&gt;&lt;object type=&quot;3&quot; unique_id=&quot;10368&quot;&gt;&lt;property id=&quot;20148&quot; value=&quot;5&quot;/&gt;&lt;property id=&quot;20300&quot; value=&quot;Slide 7 - &amp;quot;Kritérium sektorů dle klasického pojetí&amp;quot;&quot;/&gt;&lt;property id=&quot;20307&quot; value=&quot;436&quot;/&gt;&lt;property id=&quot;20309&quot; value=&quot;-1&quot;/&gt;&lt;/object&gt;&lt;object type=&quot;3&quot; unique_id=&quot;10370&quot;&gt;&lt;property id=&quot;20148&quot; value=&quot;5&quot;/&gt;&lt;property id=&quot;20300&quot; value=&quot;Slide 8 - &amp;quot;Kritérium sektorů dle klasického pojetí&amp;quot;&quot;/&gt;&lt;property id=&quot;20307&quot; value=&quot;437&quot;/&gt;&lt;property id=&quot;20309&quot; value=&quot;-1&quot;/&gt;&lt;/object&gt;&lt;object type=&quot;3&quot; unique_id=&quot;10372&quot;&gt;&lt;property id=&quot;20148&quot; value=&quot;5&quot;/&gt;&lt;property id=&quot;20300&quot; value=&quot;Slide 10 - &amp;quot;Kritérium sektorů dle moderního pojetí&amp;quot;&quot;/&gt;&lt;property id=&quot;20307&quot; value=&quot;438&quot;/&gt;&lt;property id=&quot;20309&quot; value=&quot;-1&quot;/&gt;&lt;/object&gt;&lt;object type=&quot;3&quot; unique_id=&quot;10373&quot;&gt;&lt;property id=&quot;20148&quot; value=&quot;5&quot;/&gt;&lt;property id=&quot;20300&quot; value=&quot;Slide 11 - &amp;quot;Kritérium sektorů dle moderního pojetí&amp;quot;&quot;/&gt;&lt;property id=&quot;20307&quot; value=&quot;439&quot;/&gt;&lt;property id=&quot;20309&quot; value=&quot;-1&quot;/&gt;&lt;/object&gt;&lt;object type=&quot;3&quot; unique_id=&quot;10552&quot;&gt;&lt;property id=&quot;20148&quot; value=&quot;5&quot;/&gt;&lt;property id=&quot;20300&quot; value=&quot;Slide 13 - &amp;quot;Kritérium prostoru&amp;quot;&quot;/&gt;&lt;property id=&quot;20307&quot; value=&quot;440&quot;/&gt;&lt;property id=&quot;20309&quot; value=&quot;-1&quot;/&gt;&lt;/object&gt;&lt;object type=&quot;3&quot; unique_id=&quot;10553&quot;&gt;&lt;property id=&quot;20148&quot; value=&quot;5&quot;/&gt;&lt;property id=&quot;20300&quot; value=&quot;Slide 14 - &amp;quot;Regionální správa&amp;quot;&quot;/&gt;&lt;property id=&quot;20307&quot; value=&quot;441&quot;/&gt;&lt;property id=&quot;20309&quot; value=&quot;-1&quot;/&gt;&lt;/object&gt;&lt;object type=&quot;3&quot; unique_id=&quot;10679&quot;&gt;&lt;property id=&quot;20148&quot; value=&quot;5&quot;/&gt;&lt;property id=&quot;20300&quot; value=&quot;Slide 15 - &amp;quot;Regionální správa&amp;quot;&quot;/&gt;&lt;property id=&quot;20307&quot; value=&quot;442&quot;/&gt;&lt;property id=&quot;20309&quot; value=&quot;-1&quot;/&gt;&lt;/object&gt;&lt;object type=&quot;3&quot; unique_id=&quot;10784&quot;&gt;&lt;property id=&quot;20148&quot; value=&quot;5&quot;/&gt;&lt;property id=&quot;20300&quot; value=&quot;Slide 16 - &amp;quot;Regionální správa&amp;quot;&quot;/&gt;&lt;property id=&quot;20307&quot; value=&quot;443&quot;/&gt;&lt;property id=&quot;20309&quot; value=&quot;-1&quot;/&gt;&lt;/object&gt;&lt;object type=&quot;3&quot; unique_id=&quot;10893&quot;&gt;&lt;property id=&quot;20148&quot; value=&quot;5&quot;/&gt;&lt;property id=&quot;20300&quot; value=&quot;Slide 17 - &amp;quot;Obrázek 2-1: Členění České republiky dle jednotek NUTS&amp;quot;&quot;/&gt;&lt;property id=&quot;20307&quot; value=&quot;444&quot;/&gt;&lt;property id=&quot;20309&quot; value=&quot;-1&quot;/&gt;&lt;/object&gt;&lt;object type=&quot;3&quot; unique_id=&quot;10894&quot;&gt;&lt;property id=&quot;20148&quot; value=&quot;5&quot;/&gt;&lt;property id=&quot;20300&quot; value=&quot;Slide 9 - &amp;quot;Tabulka 2-1 – Podíl primárního, sekundárního a terciárního sektoru na HDP v České republice (%, v b. c.)&amp;quot;&quot;/&gt;&lt;property id=&quot;20307&quot; value=&quot;445&quot;/&gt;&lt;property id=&quot;20309&quot; value=&quot;-1&quot;/&gt;&lt;/object&gt;&lt;object type=&quot;3&quot; unique_id=&quot;10982&quot;&gt;&lt;property id=&quot;20148&quot; value=&quot;5&quot;/&gt;&lt;property id=&quot;20300&quot; value=&quot;Slide 12 - &amp;quot;Tabulka 2-2 – Podíl primárního, sekundárního a odhad podílu terciárního, kvartérního a kvintetního sektoru na HDP &quot;/&gt;&lt;property id=&quot;20307&quot; value=&quot;446&quot;/&gt;&lt;property id=&quot;20309&quot; value=&quot;-1&quot;/&gt;&lt;/object&gt;&lt;object type=&quot;3&quot; unique_id=&quot;11073&quot;&gt;&lt;property id=&quot;20148&quot; value=&quot;5&quot;/&gt;&lt;property id=&quot;20300&quot; value=&quot;Slide 18 - &amp;quot;Kritérium vlastnictví&amp;quot;&quot;/&gt;&lt;property id=&quot;20307&quot; value=&quot;447&quot;/&gt;&lt;property id=&quot;20309&quot; value=&quot;-1&quot;/&gt;&lt;/object&gt;&lt;object type=&quot;3&quot; unique_id=&quot;11198&quot;&gt;&lt;property id=&quot;20148&quot; value=&quot;5&quot;/&gt;&lt;property id=&quot;20300&quot; value=&quot;Slide 20 - &amp;quot;Kritérium způsobu financování&amp;quot;&quot;/&gt;&lt;property id=&quot;20307&quot; value=&quot;448&quot;/&gt;&lt;property id=&quot;20309&quot; value=&quot;-1&quot;/&gt;&lt;/object&gt;&lt;object type=&quot;3&quot; unique_id=&quot;11199&quot;&gt;&lt;property id=&quot;20148&quot; value=&quot;5&quot;/&gt;&lt;property id=&quot;20300&quot; value=&quot;Slide 19 - &amp;quot;Kritérium vlastnictví&amp;quot;&quot;/&gt;&lt;property id=&quot;20307&quot; value=&quot;449&quot;/&gt;&lt;property id=&quot;20309&quot; value=&quot;-1&quot;/&gt;&lt;/object&gt;&lt;object type=&quot;3&quot; unique_id=&quot;11299&quot;&gt;&lt;property id=&quot;20148&quot; value=&quot;5&quot;/&gt;&lt;property id=&quot;20300&quot; value=&quot;Slide 21 - &amp;quot;Schéma 2-1: Členění národního hospodářství dle způsobu financování&amp;quot;&quot;/&gt;&lt;property id=&quot;20307&quot; value=&quot;450&quot;/&gt;&lt;property id=&quot;20309&quot; value=&quot;-1&quot;/&gt;&lt;/object&gt;&lt;object type=&quot;3&quot; unique_id=&quot;11470&quot;&gt;&lt;property id=&quot;20148&quot; value=&quot;5&quot;/&gt;&lt;property id=&quot;20300&quot; value=&quot;Slide 22 - &amp;quot;Kritérium způsobu financování&amp;quot;&quot;/&gt;&lt;property id=&quot;20307&quot; value=&quot;451&quot;/&gt;&lt;property id=&quot;20309&quot; value=&quot;-1&quot;/&gt;&lt;/object&gt;&lt;object type=&quot;3&quot; unique_id=&quot;11471&quot;&gt;&lt;property id=&quot;20148&quot; value=&quot;5&quot;/&gt;&lt;property id=&quot;20300&quot; value=&quot;Slide 23 - &amp;quot;Kritérium způsobu financování&amp;quot;&quot;/&gt;&lt;property id=&quot;20307&quot; value=&quot;452&quot;/&gt;&lt;property id=&quot;20309&quot; value=&quot;-1&quot;/&gt;&lt;/object&gt;&lt;object type=&quot;3&quot; unique_id=&quot;16605&quot;&gt;&lt;property id=&quot;20148&quot; value=&quot;5&quot;/&gt;&lt;property id=&quot;20300&quot; value=&quot;Slide 24 - &amp;quot;Kritérium způsobu financování&amp;quot;&quot;/&gt;&lt;property id=&quot;20307&quot; value=&quot;453&quot;/&gt;&lt;property id=&quot;20309&quot; value=&quot;-1&quot;/&gt;&lt;/object&gt;&lt;object type=&quot;3&quot; unique_id=&quot;16606&quot;&gt;&lt;property id=&quot;20148&quot; value=&quot;5&quot;/&gt;&lt;property id=&quot;20300&quot; value=&quot;Slide 25 - &amp;quot;Kritérium způsobu financování&amp;quot;&quot;/&gt;&lt;property id=&quot;20307&quot; value=&quot;454&quot;/&gt;&lt;property id=&quot;20309&quot; value=&quot;-1&quot;/&gt;&lt;/object&gt;&lt;object type=&quot;3&quot; unique_id=&quot;16607&quot;&gt;&lt;property id=&quot;20148&quot; value=&quot;5&quot;/&gt;&lt;property id=&quot;20300&quot; value=&quot;Slide 26 - &amp;quot;Kritérium způsobu financování&amp;quot;&quot;/&gt;&lt;property id=&quot;20307&quot; value=&quot;455&quot;/&gt;&lt;property id=&quot;20309&quot; value=&quot;-1&quot;/&gt;&lt;/object&gt;&lt;object type=&quot;3&quot; unique_id=&quot;16608&quot;&gt;&lt;property id=&quot;20148&quot; value=&quot;5&quot;/&gt;&lt;property id=&quot;20300&quot; value=&quot;Slide 27 - &amp;quot;Kritérium způsobu financování&amp;quot;&quot;/&gt;&lt;property id=&quot;20307&quot; value=&quot;456&quot;/&gt;&lt;property id=&quot;20309&quot; value=&quot;-1&quot;/&gt;&lt;/object&gt;&lt;object type=&quot;3&quot; unique_id=&quot;16609&quot;&gt;&lt;property id=&quot;20148&quot; value=&quot;5&quot;/&gt;&lt;property id=&quot;20300&quot; value=&quot;Slide 28 - &amp;quot;Kritérium způsobu financování&amp;quot;&quot;/&gt;&lt;property id=&quot;20307&quot; value=&quot;457&quot;/&gt;&lt;property id=&quot;20309&quot; value=&quot;-1&quot;/&gt;&lt;/object&gt;&lt;object type=&quot;3&quot; unique_id=&quot;16610&quot;&gt;&lt;property id=&quot;20148&quot; value=&quot;5&quot;/&gt;&lt;property id=&quot;20300&quot; value=&quot;Slide 29 - &amp;quot;Vzájemný vztah mezi kritériem vlastnictví a způsobem financování&amp;quot;&quot;/&gt;&lt;property id=&quot;20307&quot; value=&quot;458&quot;/&gt;&lt;property id=&quot;20309&quot; value=&quot;-1&quot;/&gt;&lt;/object&gt;&lt;object type=&quot;3&quot; unique_id=&quot;16611&quot;&gt;&lt;property id=&quot;20148&quot; value=&quot;5&quot;/&gt;&lt;property id=&quot;20300&quot; value=&quot;Slide 30 - &amp;quot;Schéma 2-2: Způsob financování a vlastnictví v ziskovém a neziskovém sektoru&amp;quot;&quot;/&gt;&lt;property id=&quot;20307&quot; value=&quot;460&quot;/&gt;&lt;property id=&quot;20309&quot; value=&quot;-1&quot;/&gt;&lt;/object&gt;&lt;object type=&quot;3&quot; unique_id=&quot;16612&quot;&gt;&lt;property id=&quot;20148&quot; value=&quot;5&quot;/&gt;&lt;property id=&quot;20300&quot; value=&quot;Slide 31 - &amp;quot;Členění veřejného sektoru&amp;quot;&quot;/&gt;&lt;property id=&quot;20307&quot; value=&quot;459&quot;/&gt;&lt;property id=&quot;20309&quot; value=&quot;-1&quot;/&gt;&lt;/object&gt;&lt;object type=&quot;3&quot; unique_id=&quot;16613&quot;&gt;&lt;property id=&quot;20148&quot; value=&quot;5&quot;/&gt;&lt;property id=&quot;20300&quot; value=&quot;Slide 32 - &amp;quot;Veřejný sektor a kategorie potřeb&amp;quot;&quot;/&gt;&lt;property id=&quot;20307&quot; value=&quot;461&quot;/&gt;&lt;property id=&quot;20309&quot; value=&quot;-1&quot;/&gt;&lt;/object&gt;&lt;object type=&quot;3&quot; unique_id=&quot;16614&quot;&gt;&lt;property id=&quot;20148&quot; value=&quot;5&quot;/&gt;&lt;property id=&quot;20300&quot; value=&quot;Slide 33 - &amp;quot;Veřejný sektor a kategorie potřeb&amp;quot;&quot;/&gt;&lt;property id=&quot;20307&quot; value=&quot;462&quot;/&gt;&lt;property id=&quot;20309&quot; value=&quot;-1&quot;/&gt;&lt;/object&gt;&lt;object type=&quot;3&quot; unique_id=&quot;16615&quot;&gt;&lt;property id=&quot;20148&quot; value=&quot;5&quot;/&gt;&lt;property id=&quot;20300&quot; value=&quot;Slide 34 - &amp;quot;Veřejný sektor a kategorie potřeb&amp;quot;&quot;/&gt;&lt;property id=&quot;20307&quot; value=&quot;464&quot;/&gt;&lt;property id=&quot;20309&quot; value=&quot;-1&quot;/&gt;&lt;/object&gt;&lt;object type=&quot;3&quot; unique_id=&quot;16616&quot;&gt;&lt;property id=&quot;20148&quot; value=&quot;5&quot;/&gt;&lt;property id=&quot;20300&quot; value=&quot;Slide 35 - &amp;quot;Schéma 2-3: Znázornění vzájemného vztahu mezi potřebami a dominantní oblastí vlivu&amp;quot;&quot;/&gt;&lt;property id=&quot;20307&quot; value=&quot;463&quot;/&gt;&lt;property id=&quot;20309&quot; value=&quot;-1&quot;/&gt;&lt;/object&gt;&lt;object type=&quot;3&quot; unique_id=&quot;16617&quot;&gt;&lt;property id=&quot;20148&quot; value=&quot;5&quot;/&gt;&lt;property id=&quot;20300&quot; value=&quot;Slide 36 - &amp;quot;Členění neziskového sektoru podle kritéria potřeb&amp;quot;&quot;/&gt;&lt;property id=&quot;20307&quot; value=&quot;465&quot;/&gt;&lt;property id=&quot;20309&quot; value=&quot;-1&quot;/&gt;&lt;/object&gt;&lt;object type=&quot;3&quot; unique_id=&quot;16618&quot;&gt;&lt;property id=&quot;20148&quot; value=&quot;5&quot;/&gt;&lt;property id=&quot;20300&quot; value=&quot;Slide 37 - &amp;quot;Trojúhelníkový model národního hospodářství&amp;quot;&quot;/&gt;&lt;property id=&quot;20307&quot; value=&quot;466&quot;/&gt;&lt;property id=&quot;20309&quot; value=&quot;-1&quot;/&gt;&lt;/object&gt;&lt;object type=&quot;3&quot; unique_id=&quot;16619&quot;&gt;&lt;property id=&quot;20148&quot; value=&quot;5&quot;/&gt;&lt;property id=&quot;20300&quot; value=&quot;Slide 38 - &amp;quot;Obrázek 2-2: Trojúhelníkový model národního hospodářství&amp;quot;&quot;/&gt;&lt;property id=&quot;20307&quot; value=&quot;467&quot;/&gt;&lt;property id=&quot;20309&quot; value=&quot;-1&quot;/&gt;&lt;/object&gt;&lt;/object&gt;&lt;object type=&quot;10&quot; unique_id=&quot;11688&quot;&gt;&lt;object type=&quot;11&quot; unique_id=&quot;11689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90&quot;&gt;&lt;/object&gt;&lt;/object&gt;&lt;object type=&quot;4&quot; unique_id=&quot;11730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FVP">
  <a:themeElements>
    <a:clrScheme name="Slezská univerz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1E3A"/>
      </a:accent1>
      <a:accent2>
        <a:srgbClr val="395990"/>
      </a:accent2>
      <a:accent3>
        <a:srgbClr val="655481"/>
      </a:accent3>
      <a:accent4>
        <a:srgbClr val="307871"/>
      </a:accent4>
      <a:accent5>
        <a:srgbClr val="A99829"/>
      </a:accent5>
      <a:accent6>
        <a:srgbClr val="DC6423"/>
      </a:accent6>
      <a:hlink>
        <a:srgbClr val="0563C1"/>
      </a:hlink>
      <a:folHlink>
        <a:srgbClr val="954F72"/>
      </a:folHlink>
    </a:clrScheme>
    <a:fontScheme name="Slezská univerzita">
      <a:majorFont>
        <a:latin typeface="Enriqueta"/>
        <a:ea typeface=""/>
        <a:cs typeface=""/>
      </a:majorFont>
      <a:minorFont>
        <a:latin typeface="Enriqueta"/>
        <a:ea typeface=""/>
        <a:cs typeface="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P" id="{DA1C3593-046B-486B-8BFD-0119DB5EB019}" vid="{536F9A03-8946-453A-856D-0ABF1C359DFC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FVP</Template>
  <TotalTime>2202</TotalTime>
  <Words>2462</Words>
  <Application>Microsoft Office PowerPoint</Application>
  <PresentationFormat>Širokoúhlá obrazovka</PresentationFormat>
  <Paragraphs>466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Enriqueta</vt:lpstr>
      <vt:lpstr>Symbol</vt:lpstr>
      <vt:lpstr>Times New Roman</vt:lpstr>
      <vt:lpstr>Wingdings</vt:lpstr>
      <vt:lpstr>Wingdings 2</vt:lpstr>
      <vt:lpstr>FVP</vt:lpstr>
      <vt:lpstr>Veřejná ekonomika</vt:lpstr>
      <vt:lpstr>Veřejný a neziskový sektor jako klíčové prvky veřejné ekonomie</vt:lpstr>
      <vt:lpstr>Veřejný a neziskový sektor a národní hospodářství</vt:lpstr>
      <vt:lpstr>Kritérium odvětví</vt:lpstr>
      <vt:lpstr>Kritérium odvětví</vt:lpstr>
      <vt:lpstr>Kritérium odvětví</vt:lpstr>
      <vt:lpstr>Kritérium sektorů dle klasického pojetí</vt:lpstr>
      <vt:lpstr>Tabulka 2-1 – Podíl primárního, sekundárního a terciárního sektoru na HDP v České republice (%, v b. c.)</vt:lpstr>
      <vt:lpstr>Kritérium sektorů dle moderního pojetí</vt:lpstr>
      <vt:lpstr>Tabulka 2-2 – Podíl primárního, sekundárního a odhad podílu terciárního, kvartérního a kvintetního sektoru na HDP v České republice (%, v b. c.)</vt:lpstr>
      <vt:lpstr>Kritérium prostoru</vt:lpstr>
      <vt:lpstr>Kritérium prostoru</vt:lpstr>
      <vt:lpstr>Kritérium prostoru</vt:lpstr>
      <vt:lpstr>Obrázek 2-1: Členění České republiky dle jednotek NUTS</vt:lpstr>
      <vt:lpstr>Kritérium vlastnictví</vt:lpstr>
      <vt:lpstr>Kritérium vlastnictví</vt:lpstr>
      <vt:lpstr>Kritérium způsobu financování</vt:lpstr>
      <vt:lpstr>Schéma 2-1: Členění národního hospodářství dle způsobu financování</vt:lpstr>
      <vt:lpstr>Kritérium způsobu financování</vt:lpstr>
      <vt:lpstr>Kritérium způsobu financování</vt:lpstr>
      <vt:lpstr>Kritérium způsobu financování</vt:lpstr>
      <vt:lpstr>Kritérium způsobu financování</vt:lpstr>
      <vt:lpstr>Vzájemný vztah mezi kritériem vlastnictví a způsobem financování</vt:lpstr>
      <vt:lpstr>Schéma 2-2: Způsob financování a vlastnictví v ziskovém a neziskovém sektoru</vt:lpstr>
      <vt:lpstr>Členění veřejného sektoru</vt:lpstr>
      <vt:lpstr>Veřejný sektor a kategorie potřeb</vt:lpstr>
      <vt:lpstr>Veřejný sektor a kategorie potřeb</vt:lpstr>
      <vt:lpstr>Schéma 2-3: Znázornění vzájemného vztahu mezi potřebami a dominantní oblastí vlivu</vt:lpstr>
      <vt:lpstr>Členění neziskového sektoru podle kritéria potřeb</vt:lpstr>
      <vt:lpstr>Trojúhelníkový model národního hospodářství</vt:lpstr>
      <vt:lpstr>Obrázek 2-2: Trojúhelníkový model národního hospodářství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ekonomika</dc:title>
  <dc:creator>p.tuleja@gmail.com</dc:creator>
  <cp:lastModifiedBy>Pavel Tuleja</cp:lastModifiedBy>
  <cp:revision>155</cp:revision>
  <cp:lastPrinted>2012-10-12T11:31:19Z</cp:lastPrinted>
  <dcterms:modified xsi:type="dcterms:W3CDTF">2020-03-15T15:53:30Z</dcterms:modified>
</cp:coreProperties>
</file>