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8" r:id="rId1"/>
  </p:sldMasterIdLst>
  <p:notesMasterIdLst>
    <p:notesMasterId r:id="rId36"/>
  </p:notesMasterIdLst>
  <p:handoutMasterIdLst>
    <p:handoutMasterId r:id="rId37"/>
  </p:handoutMasterIdLst>
  <p:sldIdLst>
    <p:sldId id="417" r:id="rId2"/>
    <p:sldId id="428" r:id="rId3"/>
    <p:sldId id="446" r:id="rId4"/>
    <p:sldId id="448" r:id="rId5"/>
    <p:sldId id="449" r:id="rId6"/>
    <p:sldId id="450" r:id="rId7"/>
    <p:sldId id="445" r:id="rId8"/>
    <p:sldId id="451" r:id="rId9"/>
    <p:sldId id="452" r:id="rId10"/>
    <p:sldId id="453" r:id="rId11"/>
    <p:sldId id="454" r:id="rId12"/>
    <p:sldId id="455" r:id="rId13"/>
    <p:sldId id="456" r:id="rId14"/>
    <p:sldId id="457" r:id="rId15"/>
    <p:sldId id="458" r:id="rId16"/>
    <p:sldId id="459" r:id="rId17"/>
    <p:sldId id="444" r:id="rId18"/>
    <p:sldId id="460" r:id="rId19"/>
    <p:sldId id="461" r:id="rId20"/>
    <p:sldId id="462" r:id="rId21"/>
    <p:sldId id="463" r:id="rId22"/>
    <p:sldId id="464" r:id="rId23"/>
    <p:sldId id="465" r:id="rId24"/>
    <p:sldId id="467" r:id="rId25"/>
    <p:sldId id="469" r:id="rId26"/>
    <p:sldId id="470" r:id="rId27"/>
    <p:sldId id="471" r:id="rId28"/>
    <p:sldId id="472" r:id="rId29"/>
    <p:sldId id="474" r:id="rId30"/>
    <p:sldId id="473" r:id="rId31"/>
    <p:sldId id="475" r:id="rId32"/>
    <p:sldId id="476" r:id="rId33"/>
    <p:sldId id="477" r:id="rId34"/>
    <p:sldId id="478" r:id="rId35"/>
  </p:sldIdLst>
  <p:sldSz cx="12192000" cy="6858000"/>
  <p:notesSz cx="6794500" cy="9931400"/>
  <p:custDataLst>
    <p:tags r:id="rId3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7C90"/>
    <a:srgbClr val="4F81BD"/>
    <a:srgbClr val="604A7B"/>
    <a:srgbClr val="77933C"/>
    <a:srgbClr val="953735"/>
    <a:srgbClr val="E46C0A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2F41ADF-8258-4BA4-BAEC-3CB1FCEAC5EA}" type="datetimeFigureOut">
              <a:rPr lang="cs-CZ"/>
              <a:pPr>
                <a:defRPr/>
              </a:pPr>
              <a:t>15.03.2020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A997673-22B9-4098-85B9-2FC1E0752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584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01600" y="-6448425"/>
            <a:ext cx="25603200" cy="144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79133" y="4717137"/>
            <a:ext cx="5431475" cy="44677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88496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  <a:noFill/>
        </p:spPr>
        <p:txBody>
          <a:bodyPr/>
          <a:lstStyle/>
          <a:p>
            <a:fld id="{5189CCC5-CDD7-4CC5-8DEE-794D8AB9763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AE407378-E774-4C22-9DA5-98EEFF603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440" y="3425476"/>
            <a:ext cx="2931673" cy="21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10389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6" y="5141973"/>
            <a:ext cx="11298200" cy="12747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ECDB654A-32EE-4FDA-AEAB-1E2F88D8E5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10" y="71860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41882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CFB7D9D5-FAD7-479D-BFF3-7FDEA6711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53343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6137"/>
            <a:ext cx="691721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925A367A-C23E-4A75-8B78-F10FEAC8F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84374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6FDC8276-513E-4203-8DBD-FE5FF9056D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4485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81039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42399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94B5F34D-804F-4F86-B5DC-D794892491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807" y="736119"/>
            <a:ext cx="3204000" cy="23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6815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D5D88-5056-47E8-9A76-224D078D0F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69722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79600" y="2228400"/>
            <a:ext cx="5421600" cy="36330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8622" y="2336400"/>
            <a:ext cx="5205600" cy="34164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46651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7BA0-CD08-4F7B-8799-0C29797C33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5975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0150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C2ACF-EEB2-47AA-A148-805069BE5A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3338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0A009A8-0ABF-4E72-9996-1E4DC69730D7}"/>
              </a:ext>
            </a:extLst>
          </p:cNvPr>
          <p:cNvGrpSpPr/>
          <p:nvPr/>
        </p:nvGrpSpPr>
        <p:grpSpPr>
          <a:xfrm>
            <a:off x="441853" y="430462"/>
            <a:ext cx="11308294" cy="120549"/>
            <a:chOff x="441853" y="430462"/>
            <a:chExt cx="11308294" cy="120549"/>
          </a:xfrm>
        </p:grpSpPr>
        <p:sp>
          <p:nvSpPr>
            <p:cNvPr id="9" name="Rectangle 8"/>
            <p:cNvSpPr/>
            <p:nvPr/>
          </p:nvSpPr>
          <p:spPr>
            <a:xfrm>
              <a:off x="441853" y="430462"/>
              <a:ext cx="370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8042147" y="443011"/>
              <a:ext cx="3708000" cy="10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242000" y="433664"/>
              <a:ext cx="3708000" cy="10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89583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81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spd="med">
    <p:cover dir="r"/>
    <p:sndAc>
      <p:stSnd>
        <p:snd r:embed="rId15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j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j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400" kern="1200">
          <a:solidFill>
            <a:schemeClr val="accent3"/>
          </a:solidFill>
          <a:latin typeface="+mj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Veřejná ekonomika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Veřejné statky a externality</a:t>
            </a:r>
          </a:p>
        </p:txBody>
      </p:sp>
    </p:spTree>
    <p:extLst>
      <p:ext uri="{BB962C8B-B14F-4D97-AF65-F5344CB8AC3E}">
        <p14:creationId xmlns:p14="http://schemas.microsoft.com/office/powerpoint/2010/main" val="111548954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kritérium členění statku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solidFill>
                  <a:srgbClr val="3B7C90"/>
                </a:solidFill>
              </a:rPr>
              <a:t>čisté soukromé statky</a:t>
            </a:r>
            <a:r>
              <a:rPr lang="pl-PL" b="1" i="1" dirty="0"/>
              <a:t>:</a:t>
            </a:r>
          </a:p>
          <a:p>
            <a:pPr lvl="1"/>
            <a:r>
              <a:rPr lang="pl-PL" dirty="0"/>
              <a:t>statky, o </a:t>
            </a:r>
            <a:r>
              <a:rPr lang="pl-PL" b="1" i="1" dirty="0">
                <a:solidFill>
                  <a:srgbClr val="3B7C90"/>
                </a:solidFill>
              </a:rPr>
              <a:t>jejichž produkci a spotřebě rozhodují jednotlivci, </a:t>
            </a:r>
          </a:p>
          <a:p>
            <a:pPr lvl="1"/>
            <a:r>
              <a:rPr lang="pl-PL" b="1" i="1" dirty="0">
                <a:solidFill>
                  <a:srgbClr val="3B7C90"/>
                </a:solidFill>
              </a:rPr>
              <a:t>spotřeba je dělitelná </a:t>
            </a:r>
            <a:r>
              <a:rPr lang="pl-PL" dirty="0"/>
              <a:t>mezi jednotlivce,</a:t>
            </a:r>
          </a:p>
          <a:p>
            <a:pPr lvl="1"/>
            <a:r>
              <a:rPr lang="pl-PL" dirty="0"/>
              <a:t>spotřeba je </a:t>
            </a:r>
            <a:r>
              <a:rPr lang="pl-PL" b="1" i="1" dirty="0">
                <a:solidFill>
                  <a:srgbClr val="3B7C90"/>
                </a:solidFill>
              </a:rPr>
              <a:t>rivalitní, </a:t>
            </a:r>
          </a:p>
          <a:p>
            <a:pPr lvl="1"/>
            <a:r>
              <a:rPr lang="pl-PL" dirty="0"/>
              <a:t>jsou charakteristické </a:t>
            </a:r>
            <a:r>
              <a:rPr lang="pl-PL" b="1" i="1" dirty="0">
                <a:solidFill>
                  <a:srgbClr val="3B7C90"/>
                </a:solidFill>
              </a:rPr>
              <a:t>vyloučitelností ze spotřeby cenovým mechanismem,</a:t>
            </a:r>
          </a:p>
          <a:p>
            <a:pPr lvl="1"/>
            <a:r>
              <a:rPr lang="pl-PL" dirty="0"/>
              <a:t>příklad:</a:t>
            </a:r>
            <a:r>
              <a:rPr lang="pl-PL" i="1" dirty="0">
                <a:solidFill>
                  <a:srgbClr val="3B7C90"/>
                </a:solidFill>
              </a:rPr>
              <a:t> </a:t>
            </a:r>
            <a:r>
              <a:rPr lang="pl-PL" b="1" i="1" dirty="0">
                <a:solidFill>
                  <a:srgbClr val="3B7C90"/>
                </a:solidFill>
              </a:rPr>
              <a:t>potraviny, obuv, oblečení, osobní automobil, lednička či služby cestovní kanceláře</a:t>
            </a:r>
            <a:r>
              <a:rPr lang="pl-PL" b="1" dirty="0"/>
              <a:t>.</a:t>
            </a:r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4250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kritérium členění statku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i="1" dirty="0"/>
              <a:t>čisté veřejné (kolektivní) statky:</a:t>
            </a:r>
          </a:p>
          <a:p>
            <a:pPr lvl="1"/>
            <a:r>
              <a:rPr lang="pl-PL" dirty="0"/>
              <a:t>statky, které přinášejí </a:t>
            </a:r>
            <a:r>
              <a:rPr lang="pl-PL" b="1" i="1" dirty="0"/>
              <a:t>společný užitek všem spotřebitelům,</a:t>
            </a:r>
          </a:p>
          <a:p>
            <a:pPr lvl="1"/>
            <a:r>
              <a:rPr lang="pl-PL" dirty="0"/>
              <a:t>spotřeba je </a:t>
            </a:r>
            <a:r>
              <a:rPr lang="pl-PL" b="1" i="1" dirty="0"/>
              <a:t>nedělitelná,</a:t>
            </a:r>
            <a:r>
              <a:rPr lang="pl-PL" dirty="0"/>
              <a:t> </a:t>
            </a:r>
          </a:p>
          <a:p>
            <a:pPr lvl="1"/>
            <a:r>
              <a:rPr lang="pl-PL" b="1" i="1" dirty="0"/>
              <a:t>mezní náklady spotřeby</a:t>
            </a:r>
            <a:r>
              <a:rPr lang="pl-PL" dirty="0"/>
              <a:t> těchto statků jsou </a:t>
            </a:r>
            <a:r>
              <a:rPr lang="pl-PL" b="1" i="1" dirty="0"/>
              <a:t>pro každého dalšího uživatele nulové</a:t>
            </a:r>
            <a:r>
              <a:rPr lang="pl-PL" dirty="0"/>
              <a:t>, nejsou zde však nulové mezní náklady produkce, </a:t>
            </a:r>
          </a:p>
          <a:p>
            <a:pPr lvl="1"/>
            <a:r>
              <a:rPr lang="pl-PL" b="1" i="1" dirty="0"/>
              <a:t>nedělitelná je rovněž kvalita statku, </a:t>
            </a:r>
          </a:p>
          <a:p>
            <a:pPr lvl="1"/>
            <a:r>
              <a:rPr lang="pl-PL" dirty="0"/>
              <a:t>jsou charakteristické </a:t>
            </a:r>
            <a:r>
              <a:rPr lang="pl-PL" b="1" i="1" dirty="0"/>
              <a:t>nevyloučitelností ze spotřeby, </a:t>
            </a:r>
          </a:p>
          <a:p>
            <a:pPr lvl="1"/>
            <a:r>
              <a:rPr lang="pl-PL" dirty="0"/>
              <a:t>současně se jedná o </a:t>
            </a:r>
            <a:r>
              <a:rPr lang="pl-PL" b="1" i="1" dirty="0"/>
              <a:t>statky neodmítnutelné, </a:t>
            </a:r>
          </a:p>
          <a:p>
            <a:pPr lvl="1"/>
            <a:r>
              <a:rPr lang="pl-PL" dirty="0"/>
              <a:t>spotřeba je </a:t>
            </a:r>
            <a:r>
              <a:rPr lang="pl-PL" b="1" i="1" dirty="0"/>
              <a:t>nerivalitní,</a:t>
            </a:r>
            <a:r>
              <a:rPr lang="pl-PL" dirty="0"/>
              <a:t> </a:t>
            </a:r>
          </a:p>
          <a:p>
            <a:pPr lvl="1"/>
            <a:r>
              <a:rPr lang="pl-PL" dirty="0"/>
              <a:t>je pro ně charakteristická </a:t>
            </a:r>
            <a:r>
              <a:rPr lang="pl-PL" b="1" i="1" dirty="0"/>
              <a:t>automatická spotřeba, </a:t>
            </a:r>
          </a:p>
          <a:p>
            <a:pPr lvl="1"/>
            <a:r>
              <a:rPr lang="pl-PL" b="1" i="1" dirty="0"/>
              <a:t>příklad: </a:t>
            </a:r>
            <a:r>
              <a:rPr lang="pl-PL" dirty="0"/>
              <a:t>národní obrana, služby policie, hasiči, veřejné správy, ale i veřejné osvětlení či využívání světelně řízené křižovatky.</a:t>
            </a:r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58512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kritérium členění statku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smíšené veřejné (kolektivní) statky:</a:t>
            </a:r>
          </a:p>
          <a:p>
            <a:pPr lvl="1"/>
            <a:r>
              <a:rPr lang="pl-PL" dirty="0"/>
              <a:t>spotřeba je </a:t>
            </a:r>
            <a:r>
              <a:rPr lang="pl-PL" b="1" i="1" dirty="0"/>
              <a:t>dělitelná mezi jednotlivce,</a:t>
            </a:r>
          </a:p>
          <a:p>
            <a:pPr lvl="1"/>
            <a:r>
              <a:rPr lang="pl-PL" b="1" i="1" dirty="0"/>
              <a:t>kvalita</a:t>
            </a:r>
            <a:r>
              <a:rPr lang="pl-PL" dirty="0"/>
              <a:t> těchto statku je </a:t>
            </a:r>
            <a:r>
              <a:rPr lang="pl-PL" b="1" i="1" dirty="0"/>
              <a:t>nedělitelná mezi jednotlivce, </a:t>
            </a:r>
          </a:p>
          <a:p>
            <a:pPr lvl="1"/>
            <a:r>
              <a:rPr lang="pl-PL" dirty="0"/>
              <a:t>jsou charakteristické </a:t>
            </a:r>
            <a:r>
              <a:rPr lang="pl-PL" b="1" i="1" dirty="0"/>
              <a:t>vyloučitelností ze spotřeby, </a:t>
            </a:r>
          </a:p>
          <a:p>
            <a:pPr lvl="1"/>
            <a:r>
              <a:rPr lang="pl-PL" b="1" i="1" dirty="0"/>
              <a:t>příklad:</a:t>
            </a:r>
            <a:r>
              <a:rPr lang="pl-PL" dirty="0"/>
              <a:t> služby divadla, muzea či městské hromadné dopravy,</a:t>
            </a:r>
          </a:p>
          <a:p>
            <a:pPr lvl="1"/>
            <a:r>
              <a:rPr lang="pl-PL" b="1" i="1" dirty="0"/>
              <a:t>spotřeba</a:t>
            </a:r>
            <a:r>
              <a:rPr lang="pl-PL" dirty="0"/>
              <a:t> smíšených statků může být </a:t>
            </a:r>
            <a:r>
              <a:rPr lang="pl-PL" b="1" i="1" dirty="0"/>
              <a:t>fakultativní či přikázaná.</a:t>
            </a:r>
          </a:p>
          <a:p>
            <a:r>
              <a:rPr lang="pl-PL" i="1" dirty="0"/>
              <a:t>fakultativní spotřeba</a:t>
            </a:r>
            <a:r>
              <a:rPr lang="pl-PL" dirty="0"/>
              <a:t>: založena na individuálních preferencích jednotlivých uživatelů </a:t>
            </a:r>
            <a:r>
              <a:rPr lang="pl-PL" dirty="0">
                <a:latin typeface="Calibri"/>
                <a:sym typeface="Symbol" panose="05050102010706020507" pitchFamily="18" charset="2"/>
              </a:rPr>
              <a:t>                    </a:t>
            </a:r>
            <a:r>
              <a:rPr lang="pl-PL" dirty="0">
                <a:latin typeface="Calibri"/>
              </a:rPr>
              <a:t> „Pojedu MHD nebo vlastním vozem?”</a:t>
            </a:r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8048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kritérium členění statku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příkazová spotřeba: </a:t>
            </a:r>
            <a:r>
              <a:rPr lang="pl-PL" dirty="0"/>
              <a:t>společnost považuje spotřebu určitých statků za užitečnou pro všechny občany, má na ni tedy mimořádný zájem </a:t>
            </a:r>
            <a:r>
              <a:rPr lang="pl-PL" dirty="0">
                <a:sym typeface="Symbol" panose="05050102010706020507" pitchFamily="18" charset="2"/>
              </a:rPr>
              <a:t></a:t>
            </a:r>
            <a:r>
              <a:rPr lang="pl-PL" dirty="0"/>
              <a:t> </a:t>
            </a:r>
            <a:r>
              <a:rPr lang="pl-PL" b="1" i="1" dirty="0"/>
              <a:t>upřednostněné statky</a:t>
            </a:r>
            <a:r>
              <a:rPr lang="pl-PL" b="1" dirty="0"/>
              <a:t>, </a:t>
            </a:r>
            <a:r>
              <a:rPr lang="pl-PL" b="1" i="1" dirty="0"/>
              <a:t>paternalistické statky</a:t>
            </a:r>
            <a:r>
              <a:rPr lang="pl-PL" dirty="0"/>
              <a:t> či </a:t>
            </a:r>
            <a:r>
              <a:rPr lang="pl-PL" b="1" i="1" dirty="0"/>
              <a:t>statky pod ochranou,</a:t>
            </a:r>
          </a:p>
          <a:p>
            <a:r>
              <a:rPr lang="pl-PL" b="1" i="1" dirty="0"/>
              <a:t>státní paternalismus:</a:t>
            </a:r>
            <a:r>
              <a:rPr lang="pl-PL" dirty="0"/>
              <a:t> </a:t>
            </a:r>
            <a:r>
              <a:rPr lang="cs-CZ" dirty="0"/>
              <a:t>případy, kdy se obecně uznává, že stát má právo narušit princip suverenity svých občanů a určitým způsobem regulovat jejich chování při spotřebě určitých druhů statků,</a:t>
            </a:r>
          </a:p>
          <a:p>
            <a:r>
              <a:rPr lang="cs-CZ" b="1" i="1" dirty="0"/>
              <a:t>důvody státních zásahů: </a:t>
            </a:r>
          </a:p>
          <a:p>
            <a:pPr lvl="1"/>
            <a:r>
              <a:rPr lang="pl-PL" dirty="0"/>
              <a:t>ochránit ty, kteří se nemohou suverénně rozhodovat sami (děti, postižení) anebo </a:t>
            </a:r>
          </a:p>
          <a:p>
            <a:pPr lvl="1"/>
            <a:r>
              <a:rPr lang="pl-PL" dirty="0"/>
              <a:t>snížit riziko obrozeni významných společenských hodnot, jakými jsou život, zdraví, demokracie,        náboženství apod. </a:t>
            </a:r>
          </a:p>
          <a:p>
            <a:pPr lvl="1"/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74350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kritérium členění statku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statky pod ochranou:</a:t>
            </a:r>
            <a:r>
              <a:rPr lang="pl-PL" dirty="0"/>
              <a:t> povinná školní docházka, povinné očkování, ale také zákaz požívání drog, zákaz řízení pod vlivem alkoholických nápojů či příkaz povinně používat bezpečnostní pasy v automobilech.</a:t>
            </a:r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06853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 černého pasažéra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problém černého pasažéra: </a:t>
            </a:r>
            <a:r>
              <a:rPr lang="pl-PL" dirty="0"/>
              <a:t>neochota dobrovolně platit za poskytované veřejné statky </a:t>
            </a:r>
            <a:r>
              <a:rPr lang="pl-PL" dirty="0">
                <a:latin typeface="Calibri"/>
                <a:sym typeface="Symbol" panose="05050102010706020507" pitchFamily="18" charset="2"/>
              </a:rPr>
              <a:t></a:t>
            </a:r>
            <a:r>
              <a:rPr lang="pl-PL" dirty="0"/>
              <a:t> </a:t>
            </a:r>
            <a:r>
              <a:rPr lang="pl-PL" b="1" i="1" dirty="0"/>
              <a:t>armáda</a:t>
            </a:r>
            <a:r>
              <a:rPr lang="pl-PL" dirty="0"/>
              <a:t> </a:t>
            </a:r>
            <a:r>
              <a:rPr lang="pl-PL" dirty="0">
                <a:latin typeface="Calibri"/>
                <a:sym typeface="Symbol" panose="05050102010706020507" pitchFamily="18" charset="2"/>
              </a:rPr>
              <a:t></a:t>
            </a:r>
            <a:r>
              <a:rPr lang="pl-PL" dirty="0"/>
              <a:t> důvod pro financování veřejných statků pomocí veřejných financí.</a:t>
            </a:r>
          </a:p>
          <a:p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7488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 přetížení (návalu) a možnosti jeho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efekt přetížení:</a:t>
            </a:r>
            <a:r>
              <a:rPr lang="pl-PL" dirty="0"/>
              <a:t> projeví-li se v určitém období u veřejného statku zvýšená poptávka, a tudíž i vysoká spotřeba či dokonce nadspotřeba, má to za následek snížení kvality pro všechny uživatele,</a:t>
            </a:r>
          </a:p>
          <a:p>
            <a:r>
              <a:rPr lang="pl-PL" b="1" i="1" dirty="0"/>
              <a:t>příklad:</a:t>
            </a:r>
            <a:r>
              <a:rPr lang="pl-PL" dirty="0"/>
              <a:t> zdravotní péče v době chřipkové epidemie, silnice či dálnice v době dopravní špičky, prostředky veřejné hromadné dopravy v ranních a odpoledních hodinách.</a:t>
            </a:r>
          </a:p>
          <a:p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73863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Obrázek 3-1: Funkce přetížení (návalu)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075" y="1916832"/>
            <a:ext cx="6431253" cy="4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0991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 přetížení (návalu) a možnosti jeho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řešení efektu přetížení:</a:t>
            </a:r>
            <a:r>
              <a:rPr lang="pl-PL" dirty="0"/>
              <a:t> vyloučení nadbytečného spotřebitele </a:t>
            </a:r>
            <a:r>
              <a:rPr lang="pl-PL" dirty="0">
                <a:sym typeface="Symbol" panose="05050102010706020507" pitchFamily="18" charset="2"/>
              </a:rPr>
              <a:t></a:t>
            </a:r>
            <a:r>
              <a:rPr lang="pl-PL" dirty="0"/>
              <a:t> </a:t>
            </a:r>
            <a:r>
              <a:rPr lang="pl-PL" b="1" i="1" dirty="0"/>
              <a:t>aplikovaný přídělový systém</a:t>
            </a:r>
            <a:r>
              <a:rPr lang="pl-PL" dirty="0"/>
              <a:t> x </a:t>
            </a:r>
            <a:r>
              <a:rPr lang="pl-PL" b="1" i="1" dirty="0"/>
              <a:t>použití cenového mechanismu</a:t>
            </a:r>
            <a:r>
              <a:rPr lang="pl-PL" dirty="0"/>
              <a:t>,</a:t>
            </a:r>
          </a:p>
          <a:p>
            <a:r>
              <a:rPr lang="pl-PL" b="1" i="1" dirty="0"/>
              <a:t>uživatelské poplatky</a:t>
            </a:r>
            <a:r>
              <a:rPr lang="pl-PL" b="1" dirty="0"/>
              <a:t> </a:t>
            </a:r>
            <a:r>
              <a:rPr lang="pl-PL" dirty="0">
                <a:sym typeface="Symbol" panose="05050102010706020507" pitchFamily="18" charset="2"/>
              </a:rPr>
              <a:t></a:t>
            </a:r>
            <a:r>
              <a:rPr lang="pl-PL" dirty="0"/>
              <a:t> stanoveny na neziskovém principu:</a:t>
            </a:r>
          </a:p>
          <a:p>
            <a:pPr lvl="1"/>
            <a:r>
              <a:rPr lang="pl-PL" dirty="0"/>
              <a:t>v jednotné výši, </a:t>
            </a:r>
          </a:p>
          <a:p>
            <a:pPr lvl="1"/>
            <a:r>
              <a:rPr lang="pl-PL" dirty="0"/>
              <a:t>v diferencované výši, a to v závislosti na: </a:t>
            </a:r>
          </a:p>
          <a:p>
            <a:pPr lvl="2"/>
            <a:r>
              <a:rPr lang="pl-PL" dirty="0"/>
              <a:t>platební schopnosti uživatele veřejného statku, </a:t>
            </a:r>
          </a:p>
          <a:p>
            <a:pPr lvl="2"/>
            <a:r>
              <a:rPr lang="pl-PL" dirty="0"/>
              <a:t>velikosti spotřeby (např. malí versus velcí spotřebitele), </a:t>
            </a:r>
          </a:p>
          <a:p>
            <a:pPr lvl="2"/>
            <a:r>
              <a:rPr lang="pl-PL" dirty="0"/>
              <a:t>druhů smíšeného veřejného statku (např. bytový versus nebytový prostor), </a:t>
            </a:r>
          </a:p>
          <a:p>
            <a:pPr lvl="1"/>
            <a:r>
              <a:rPr lang="pl-PL" dirty="0"/>
              <a:t>v individuální výši. </a:t>
            </a:r>
          </a:p>
          <a:p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02854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 přetížení (návalu) a možnosti jeho vyloučení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konstrukce uživatelských poplatků</a:t>
            </a:r>
            <a:r>
              <a:rPr lang="pl-PL" b="1" i="1" dirty="0">
                <a:latin typeface="Calibri"/>
              </a:rPr>
              <a:t>:</a:t>
            </a:r>
          </a:p>
          <a:p>
            <a:pPr lvl="1"/>
            <a:r>
              <a:rPr lang="pl-PL" dirty="0"/>
              <a:t>určitý </a:t>
            </a:r>
            <a:r>
              <a:rPr lang="pl-PL" b="1" i="1" dirty="0"/>
              <a:t>podíl na nákladech vynaložených na produkci a distribuci smíšeného veřejného statku</a:t>
            </a:r>
            <a:r>
              <a:rPr lang="pl-PL" dirty="0"/>
              <a:t> (0,1-99,9 %), zbylá část je financována z určitého typu veřejného rozpočtu, ve formě plošné dotace, </a:t>
            </a:r>
          </a:p>
          <a:p>
            <a:pPr lvl="1"/>
            <a:r>
              <a:rPr lang="pl-PL" b="1" i="1" dirty="0"/>
              <a:t>100 % ekonomicky nutných nákladů,</a:t>
            </a:r>
            <a:r>
              <a:rPr lang="pl-PL" dirty="0"/>
              <a:t> vynaložených na produkci a distribuci smíšeného veřejného statku </a:t>
            </a:r>
            <a:r>
              <a:rPr lang="pl-PL" dirty="0">
                <a:latin typeface="Calibri"/>
                <a:sym typeface="Symbol" panose="05050102010706020507" pitchFamily="18" charset="2"/>
              </a:rPr>
              <a:t></a:t>
            </a:r>
            <a:r>
              <a:rPr lang="pl-PL" dirty="0"/>
              <a:t> doplněn systémem adresných dávek pro sociálně slabé občany, </a:t>
            </a:r>
          </a:p>
          <a:p>
            <a:pPr lvl="1"/>
            <a:r>
              <a:rPr lang="pl-PL" b="1" i="1" dirty="0"/>
              <a:t>ekonomicky nutné náklady plus zisková přirážka</a:t>
            </a:r>
            <a:r>
              <a:rPr lang="pl-PL" dirty="0"/>
              <a:t> </a:t>
            </a:r>
            <a:r>
              <a:rPr lang="pl-PL" dirty="0">
                <a:latin typeface="Calibri"/>
                <a:sym typeface="Symbol" panose="05050102010706020507" pitchFamily="18" charset="2"/>
              </a:rPr>
              <a:t></a:t>
            </a:r>
            <a:r>
              <a:rPr lang="pl-PL" dirty="0"/>
              <a:t> pro obyvatele na neziskovém principu a pro firmy na principu ziskovém. </a:t>
            </a:r>
          </a:p>
          <a:p>
            <a:endParaRPr lang="pl-PL" dirty="0"/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36285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Veřejné statky a externality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dirty="0"/>
              <a:t>V rámci této přednášky se </a:t>
            </a:r>
            <a:r>
              <a:rPr lang="cs-CZ" b="1" i="1" dirty="0"/>
              <a:t>dozvíte:</a:t>
            </a:r>
          </a:p>
          <a:p>
            <a:pPr lvl="1" eaLnBrk="1" hangingPunct="1"/>
            <a:r>
              <a:rPr lang="cs-CZ" dirty="0"/>
              <a:t>co rozumíme pod pojmem </a:t>
            </a:r>
            <a:r>
              <a:rPr lang="cs-CZ" b="1" i="1" dirty="0"/>
              <a:t>veřejný statek,</a:t>
            </a:r>
          </a:p>
          <a:p>
            <a:pPr lvl="1" eaLnBrk="1" hangingPunct="1"/>
            <a:r>
              <a:rPr lang="cs-CZ" dirty="0"/>
              <a:t>dle jakých </a:t>
            </a:r>
            <a:r>
              <a:rPr lang="cs-CZ" b="1" i="1" dirty="0"/>
              <a:t>kritérií klasifikujeme statky a jaké jsou jejich charakteristiky,</a:t>
            </a:r>
          </a:p>
          <a:p>
            <a:pPr lvl="1" eaLnBrk="1" hangingPunct="1"/>
            <a:r>
              <a:rPr lang="cs-CZ" dirty="0"/>
              <a:t>jaká jsou </a:t>
            </a:r>
            <a:r>
              <a:rPr lang="cs-CZ" b="1" i="1" dirty="0"/>
              <a:t>ekonomická kritéria členění statků,</a:t>
            </a:r>
          </a:p>
          <a:p>
            <a:pPr lvl="1"/>
            <a:r>
              <a:rPr lang="cs-CZ" dirty="0"/>
              <a:t>co je to </a:t>
            </a:r>
            <a:r>
              <a:rPr lang="cs-CZ" b="1" i="1" dirty="0"/>
              <a:t>problém černého pasažéra a efekt přetížení,</a:t>
            </a:r>
          </a:p>
          <a:p>
            <a:pPr lvl="1"/>
            <a:r>
              <a:rPr lang="cs-CZ" dirty="0"/>
              <a:t>jak lze </a:t>
            </a:r>
            <a:r>
              <a:rPr lang="cs-CZ" b="1" i="1" dirty="0"/>
              <a:t>vyloučit černého pasažéra a odstranit efekt přetížení,</a:t>
            </a:r>
          </a:p>
          <a:p>
            <a:pPr lvl="1"/>
            <a:r>
              <a:rPr lang="cs-CZ" dirty="0"/>
              <a:t>jaký je </a:t>
            </a:r>
            <a:r>
              <a:rPr lang="cs-CZ" b="1" i="1" dirty="0"/>
              <a:t>vztah mezi veřejným sektorem a veřejnými statky,</a:t>
            </a:r>
          </a:p>
          <a:p>
            <a:pPr lvl="1"/>
            <a:r>
              <a:rPr lang="cs-CZ" dirty="0"/>
              <a:t>jakým způsobem jsou </a:t>
            </a:r>
            <a:r>
              <a:rPr lang="cs-CZ" b="1" i="1" dirty="0"/>
              <a:t>zabezpečovány veřejné statky,</a:t>
            </a:r>
          </a:p>
          <a:p>
            <a:pPr lvl="1"/>
            <a:r>
              <a:rPr lang="cs-CZ" dirty="0"/>
              <a:t>co značí pojem </a:t>
            </a:r>
            <a:r>
              <a:rPr lang="cs-CZ" b="1" i="1" dirty="0"/>
              <a:t>externalita,</a:t>
            </a:r>
          </a:p>
          <a:p>
            <a:pPr lvl="1"/>
            <a:r>
              <a:rPr lang="cs-CZ" dirty="0"/>
              <a:t>dle jakých kritérií </a:t>
            </a:r>
            <a:r>
              <a:rPr lang="cs-CZ" b="1" i="1" dirty="0"/>
              <a:t>externality klasifikujeme,</a:t>
            </a:r>
          </a:p>
          <a:p>
            <a:pPr lvl="1"/>
            <a:r>
              <a:rPr lang="cs-CZ" dirty="0"/>
              <a:t>v čem je </a:t>
            </a:r>
            <a:r>
              <a:rPr lang="cs-CZ" b="1" i="1" dirty="0"/>
              <a:t>rozdíl mezi veřejným a soukromým řešením externalit</a:t>
            </a:r>
          </a:p>
          <a:p>
            <a:pPr lvl="1"/>
            <a:r>
              <a:rPr lang="cs-CZ" dirty="0"/>
              <a:t>co to je </a:t>
            </a:r>
            <a:r>
              <a:rPr lang="cs-CZ" b="1" i="1" dirty="0"/>
              <a:t>internalizace externalit.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Literatura: </a:t>
            </a:r>
          </a:p>
          <a:p>
            <a:pPr lvl="1"/>
            <a:r>
              <a:rPr lang="cs-CZ" dirty="0"/>
              <a:t>TETŘEVOVÁ, L. </a:t>
            </a:r>
            <a:r>
              <a:rPr lang="cs-CZ" b="1" i="1" dirty="0"/>
              <a:t>Veřejná ekonomie</a:t>
            </a:r>
            <a:r>
              <a:rPr lang="cs-CZ" b="1" dirty="0"/>
              <a:t>.</a:t>
            </a:r>
            <a:r>
              <a:rPr lang="cs-CZ" dirty="0"/>
              <a:t> Opava: </a:t>
            </a:r>
            <a:r>
              <a:rPr lang="cs-CZ" dirty="0" err="1"/>
              <a:t>Optys</a:t>
            </a:r>
            <a:r>
              <a:rPr lang="cs-CZ" dirty="0"/>
              <a:t>, 2008. ISBN 978-80-86946-79-5, </a:t>
            </a:r>
            <a:r>
              <a:rPr lang="cs-CZ" b="1" i="1" dirty="0"/>
              <a:t>kapitola 5 Veřejné statky a externality</a:t>
            </a:r>
            <a:r>
              <a:rPr lang="cs-CZ" dirty="0"/>
              <a:t> 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8" name="Picture 2" descr="C:\Users\Tuleja\AppData\Local\Microsoft\Windows\Temporary Internet Files\Content.IE5\BAXTK01P\MC900432547[1].png">
            <a:extLst>
              <a:ext uri="{FF2B5EF4-FFF2-40B4-BE49-F238E27FC236}">
                <a16:creationId xmlns:a16="http://schemas.microsoft.com/office/drawing/2014/main" id="{198C3A4F-570A-442E-9CDC-BC374B3A2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807" y="181329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572312"/>
      </p:ext>
    </p:extLst>
  </p:cSld>
  <p:clrMapOvr>
    <a:masterClrMapping/>
  </p:clrMapOvr>
  <p:transition spd="med">
    <p:cover dir="r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Veřejné statky a veřejný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</a:rPr>
              <a:t>tržní mechanismus</a:t>
            </a:r>
            <a:r>
              <a:rPr lang="pl-PL" b="1" dirty="0">
                <a:latin typeface="+mn-lt"/>
              </a:rPr>
              <a:t>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efektivní při poskytování soukromých statků,</a:t>
            </a:r>
          </a:p>
          <a:p>
            <a:r>
              <a:rPr lang="pl-PL" b="1" i="1" dirty="0">
                <a:latin typeface="+mn-lt"/>
                <a:cs typeface="Calibri"/>
              </a:rPr>
              <a:t>veřejný sektor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nevylučitelnost ze spotřeby a případná efektivita,</a:t>
            </a:r>
          </a:p>
          <a:p>
            <a:r>
              <a:rPr lang="pl-PL" b="1" i="1" dirty="0">
                <a:latin typeface="+mn-lt"/>
                <a:cs typeface="Calibri"/>
              </a:rPr>
              <a:t>smíšené statky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sociální důvody poskytování těchto statků.</a:t>
            </a:r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31522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Způsoby zabezpečování veřejných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rozhodování o zabezpečování veřejných statků</a:t>
            </a:r>
            <a:r>
              <a:rPr lang="pl-PL" b="1" i="1" dirty="0">
                <a:cs typeface="Calibri"/>
              </a:rPr>
              <a:t>:</a:t>
            </a:r>
            <a:r>
              <a:rPr lang="pl-PL" dirty="0">
                <a:cs typeface="Calibri"/>
              </a:rPr>
              <a:t> která vládní úroveň bude zabezpečovat určitý veřejný statek a současně rozhodnutí o tom, zda daná vládní úroveň tento statek bude zajišťovat vlastními silami či k jeho zajištění využije alternativního způsobu,</a:t>
            </a:r>
          </a:p>
          <a:p>
            <a:r>
              <a:rPr lang="pl-PL" dirty="0">
                <a:cs typeface="Calibri"/>
              </a:rPr>
              <a:t>rozhodnutí </a:t>
            </a:r>
            <a:r>
              <a:rPr lang="pl-PL" b="1" i="1" dirty="0">
                <a:cs typeface="Calibri"/>
              </a:rPr>
              <a:t>závisí na:</a:t>
            </a:r>
          </a:p>
          <a:p>
            <a:pPr lvl="1"/>
            <a:r>
              <a:rPr lang="pl-PL" dirty="0"/>
              <a:t>kritériích hospodárnosti vynakládaní finančních prostředků, </a:t>
            </a:r>
          </a:p>
          <a:p>
            <a:pPr lvl="1"/>
            <a:r>
              <a:rPr lang="pl-PL" dirty="0"/>
              <a:t>geografické povaze statků, </a:t>
            </a:r>
          </a:p>
          <a:p>
            <a:pPr lvl="1"/>
            <a:r>
              <a:rPr lang="pl-PL" dirty="0"/>
              <a:t>užitečnost statků pro občany v teritoriálním kontextu</a:t>
            </a:r>
            <a:r>
              <a:rPr lang="pl-PL" i="1" dirty="0"/>
              <a:t>,</a:t>
            </a:r>
          </a:p>
          <a:p>
            <a:r>
              <a:rPr lang="pl-PL" b="1" i="1" dirty="0"/>
              <a:t>decentralizované zabezpečování</a:t>
            </a:r>
            <a:r>
              <a:rPr lang="pl-PL" b="1" i="1" dirty="0">
                <a:cs typeface="Calibri"/>
              </a:rPr>
              <a:t>:</a:t>
            </a:r>
            <a:r>
              <a:rPr lang="pl-PL" dirty="0">
                <a:cs typeface="Calibri"/>
              </a:rPr>
              <a:t> stát </a:t>
            </a:r>
            <a:r>
              <a:rPr lang="pl-PL" dirty="0">
                <a:sym typeface="Symbol" panose="05050102010706020507" pitchFamily="18" charset="2"/>
              </a:rPr>
              <a:t></a:t>
            </a:r>
            <a:r>
              <a:rPr lang="pl-PL" dirty="0">
                <a:cs typeface="Calibri"/>
              </a:rPr>
              <a:t> jednotlivé stupně územní samosprávy.</a:t>
            </a:r>
            <a:r>
              <a:rPr lang="pl-PL" i="1" dirty="0"/>
              <a:t> </a:t>
            </a:r>
          </a:p>
          <a:p>
            <a:pPr lvl="1"/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46083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Způsoby zabezpečování veřejných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obce: </a:t>
            </a:r>
          </a:p>
          <a:p>
            <a:pPr lvl="1"/>
            <a:r>
              <a:rPr lang="pl-PL" dirty="0">
                <a:latin typeface="+mn-lt"/>
                <a:cs typeface="Calibri"/>
              </a:rPr>
              <a:t>národní veřejné statky v přenesené působnosti (základní školství),</a:t>
            </a:r>
          </a:p>
          <a:p>
            <a:pPr lvl="1"/>
            <a:r>
              <a:rPr lang="pl-PL" dirty="0">
                <a:latin typeface="+mn-lt"/>
                <a:cs typeface="Calibri"/>
              </a:rPr>
              <a:t>lokální veřejné statky v samosprávné působnosti (čisté veřejné statky: veřejné osvětlení, místní komunikace, městská policie x smíšené veřejné statky: městská hromadná doprava).</a:t>
            </a:r>
          </a:p>
          <a:p>
            <a:r>
              <a:rPr lang="pl-PL" b="1" i="1" dirty="0">
                <a:latin typeface="+mn-lt"/>
                <a:cs typeface="Calibri"/>
              </a:rPr>
              <a:t>vyšší územní samosprávné celky:</a:t>
            </a:r>
            <a:r>
              <a:rPr lang="pl-PL" dirty="0">
                <a:latin typeface="+mn-lt"/>
                <a:cs typeface="Calibri"/>
              </a:rPr>
              <a:t> </a:t>
            </a:r>
          </a:p>
          <a:p>
            <a:pPr lvl="1"/>
            <a:r>
              <a:rPr lang="pl-PL" dirty="0">
                <a:latin typeface="+mn-lt"/>
                <a:cs typeface="Calibri"/>
              </a:rPr>
              <a:t>národní veřejné statky (vzdělání, opravu a údržbu některých komunikací),</a:t>
            </a:r>
          </a:p>
          <a:p>
            <a:pPr lvl="1"/>
            <a:r>
              <a:rPr lang="pl-PL" dirty="0">
                <a:latin typeface="+mn-lt"/>
                <a:cs typeface="Calibri"/>
              </a:rPr>
              <a:t>regionální veřejné statky v samosprávné působnosti (hasičský sbor),</a:t>
            </a:r>
          </a:p>
          <a:p>
            <a:r>
              <a:rPr lang="pl-PL" b="1" i="1" dirty="0">
                <a:latin typeface="+mn-lt"/>
                <a:cs typeface="Calibri"/>
              </a:rPr>
              <a:t>stát:</a:t>
            </a:r>
            <a:r>
              <a:rPr lang="pl-PL" dirty="0">
                <a:latin typeface="+mn-lt"/>
                <a:cs typeface="Calibri"/>
              </a:rPr>
              <a:t> národní veřejné statky (národní obrana, státní policie, justice).</a:t>
            </a:r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17889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Způsoby zabezpečování veřejných statků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stát a územní samospráva</a:t>
            </a:r>
            <a:r>
              <a:rPr lang="pl-PL" b="1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</a:rPr>
              <a:t>zajišťují veřejné statky:</a:t>
            </a:r>
          </a:p>
          <a:p>
            <a:pPr lvl="1"/>
            <a:r>
              <a:rPr lang="pl-PL" dirty="0">
                <a:latin typeface="+mn-lt"/>
              </a:rPr>
              <a:t>ve veřejném sektoru (organizační složky, příspěvkové organizace),</a:t>
            </a:r>
          </a:p>
          <a:p>
            <a:pPr lvl="1"/>
            <a:r>
              <a:rPr lang="pl-PL" dirty="0">
                <a:latin typeface="+mn-lt"/>
              </a:rPr>
              <a:t>veřejnou zakázkou u soukromého sektoru</a:t>
            </a:r>
          </a:p>
          <a:p>
            <a:pPr lvl="1"/>
            <a:r>
              <a:rPr lang="pl-PL" dirty="0">
                <a:latin typeface="+mn-lt"/>
              </a:rPr>
              <a:t>nebo participaci veřejného a soukromého sektoru (PPP projekt),</a:t>
            </a:r>
          </a:p>
          <a:p>
            <a:r>
              <a:rPr lang="pl-PL" b="1" i="1" dirty="0">
                <a:latin typeface="+mn-lt"/>
                <a:cs typeface="Calibri"/>
              </a:rPr>
              <a:t>projekt PPP:</a:t>
            </a:r>
            <a:r>
              <a:rPr lang="pl-PL" dirty="0">
                <a:latin typeface="+mn-lt"/>
                <a:cs typeface="Calibri"/>
              </a:rPr>
              <a:t> projekty partnerství veřejného a soukromého sektoru, představují projekty budování rozsáhlé infrastruktury, realizované ve veřejném zájmu, a to s využitím finančních zdrojů soukromého sektoru,</a:t>
            </a:r>
          </a:p>
          <a:p>
            <a:r>
              <a:rPr lang="pl-PL" dirty="0">
                <a:latin typeface="+mn-lt"/>
              </a:rPr>
              <a:t>soukromé firmy </a:t>
            </a:r>
            <a:r>
              <a:rPr lang="pl-PL" b="1" i="1" dirty="0">
                <a:latin typeface="+mn-lt"/>
              </a:rPr>
              <a:t>neparticipují pouze na zajištění veřejné infrastruktury</a:t>
            </a:r>
            <a:r>
              <a:rPr lang="pl-PL" b="1" dirty="0">
                <a:latin typeface="+mn-lt"/>
              </a:rPr>
              <a:t>, ale často </a:t>
            </a:r>
            <a:r>
              <a:rPr lang="pl-PL" b="1" i="1" dirty="0">
                <a:latin typeface="+mn-lt"/>
              </a:rPr>
              <a:t>zajišťují i určité veřejné služby pro občany</a:t>
            </a:r>
            <a:r>
              <a:rPr lang="pl-PL" dirty="0">
                <a:latin typeface="+mn-lt"/>
              </a:rPr>
              <a:t>.</a:t>
            </a: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61566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Externality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externalita:</a:t>
            </a:r>
            <a:r>
              <a:rPr lang="pl-PL" dirty="0">
                <a:latin typeface="+mn-lt"/>
                <a:cs typeface="Calibri"/>
              </a:rPr>
              <a:t> selhání trhu,</a:t>
            </a:r>
          </a:p>
          <a:p>
            <a:r>
              <a:rPr lang="pl-PL" b="1" i="1" dirty="0">
                <a:latin typeface="+mn-lt"/>
                <a:cs typeface="Calibri"/>
              </a:rPr>
              <a:t>externalita: </a:t>
            </a:r>
            <a:r>
              <a:rPr lang="pl-PL" dirty="0">
                <a:latin typeface="+mn-lt"/>
                <a:cs typeface="Calibri"/>
              </a:rPr>
              <a:t>efekt přelévání, vzniká kdykoli určitá aktivita jednoho subjektu vyvolá </a:t>
            </a:r>
            <a:r>
              <a:rPr lang="pl-PL" b="1" i="1" dirty="0">
                <a:latin typeface="+mn-lt"/>
                <a:cs typeface="Calibri"/>
              </a:rPr>
              <a:t>nezamýšlený vliv na jiný subjekt,</a:t>
            </a:r>
            <a:r>
              <a:rPr lang="pl-PL" dirty="0">
                <a:latin typeface="+mn-lt"/>
                <a:cs typeface="Calibri"/>
              </a:rPr>
              <a:t> přičemž vzniklý efekt není předmětem finančního či jiného vyrovnání,</a:t>
            </a:r>
          </a:p>
          <a:p>
            <a:r>
              <a:rPr lang="pl-PL" dirty="0">
                <a:latin typeface="+mn-lt"/>
                <a:cs typeface="Calibri"/>
              </a:rPr>
              <a:t>další označení: </a:t>
            </a:r>
            <a:r>
              <a:rPr lang="pl-PL" b="1" i="1" dirty="0">
                <a:latin typeface="+mn-lt"/>
                <a:cs typeface="Calibri"/>
              </a:rPr>
              <a:t>efekty přelévaní</a:t>
            </a:r>
            <a:r>
              <a:rPr lang="pl-PL" b="1" dirty="0">
                <a:latin typeface="+mn-lt"/>
                <a:cs typeface="Calibri"/>
              </a:rPr>
              <a:t>, </a:t>
            </a:r>
            <a:r>
              <a:rPr lang="pl-PL" b="1" i="1" dirty="0">
                <a:latin typeface="+mn-lt"/>
                <a:cs typeface="Calibri"/>
              </a:rPr>
              <a:t>efekty sousedství</a:t>
            </a:r>
            <a:r>
              <a:rPr lang="pl-PL" b="1" dirty="0">
                <a:latin typeface="+mn-lt"/>
                <a:cs typeface="Calibri"/>
              </a:rPr>
              <a:t>, </a:t>
            </a:r>
            <a:r>
              <a:rPr lang="pl-PL" b="1" i="1" dirty="0">
                <a:latin typeface="+mn-lt"/>
                <a:cs typeface="Calibri"/>
              </a:rPr>
              <a:t>vnější efekty</a:t>
            </a:r>
            <a:r>
              <a:rPr lang="pl-PL" dirty="0">
                <a:latin typeface="+mn-lt"/>
                <a:cs typeface="Calibri"/>
              </a:rPr>
              <a:t> či </a:t>
            </a:r>
            <a:r>
              <a:rPr lang="pl-PL" b="1" i="1" dirty="0">
                <a:latin typeface="+mn-lt"/>
                <a:cs typeface="Calibri"/>
              </a:rPr>
              <a:t>kladné a záporné úspory</a:t>
            </a:r>
            <a:r>
              <a:rPr lang="pl-PL" dirty="0">
                <a:latin typeface="+mn-lt"/>
                <a:cs typeface="Calibri"/>
              </a:rPr>
              <a:t>,</a:t>
            </a:r>
          </a:p>
          <a:p>
            <a:r>
              <a:rPr lang="pl-PL" b="1" i="1" dirty="0">
                <a:latin typeface="+mn-lt"/>
                <a:cs typeface="Calibri"/>
              </a:rPr>
              <a:t>vznik externality:</a:t>
            </a:r>
            <a:r>
              <a:rPr lang="pl-PL" dirty="0">
                <a:latin typeface="+mn-lt"/>
                <a:cs typeface="Calibri"/>
              </a:rPr>
              <a:t> pokud v důsledku výroby anebo spotřeby jednoho subjektu vzniká nezamýšlený náklad nebo užitek jiným subjektům,</a:t>
            </a:r>
          </a:p>
          <a:p>
            <a:r>
              <a:rPr lang="pl-PL" b="1" i="1" dirty="0">
                <a:latin typeface="+mn-lt"/>
                <a:cs typeface="Calibri"/>
              </a:rPr>
              <a:t>vznikají:</a:t>
            </a:r>
            <a:r>
              <a:rPr lang="pl-PL" dirty="0">
                <a:latin typeface="+mn-lt"/>
                <a:cs typeface="Calibri"/>
              </a:rPr>
              <a:t> jak na straně spotřebitele, tak na straně výrobce, popř. vzájemně mezi spotřebiteli a výrobci,</a:t>
            </a:r>
          </a:p>
          <a:p>
            <a:r>
              <a:rPr lang="pl-PL" dirty="0">
                <a:latin typeface="+mn-lt"/>
              </a:rPr>
              <a:t>vztah, který </a:t>
            </a:r>
            <a:r>
              <a:rPr lang="pl-PL" b="1" i="1" dirty="0">
                <a:latin typeface="+mn-lt"/>
              </a:rPr>
              <a:t>není postižen systémem cen či jinou tržní transakcí</a:t>
            </a:r>
            <a:r>
              <a:rPr lang="pl-PL" dirty="0">
                <a:latin typeface="+mn-lt"/>
              </a:rPr>
              <a:t>.</a:t>
            </a: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5404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kritéria členění:</a:t>
            </a:r>
            <a:r>
              <a:rPr lang="pl-PL" dirty="0">
                <a:latin typeface="+mn-lt"/>
                <a:cs typeface="Calibri"/>
              </a:rPr>
              <a:t> povaha, zdroje a rozsah působení,</a:t>
            </a:r>
          </a:p>
          <a:p>
            <a:r>
              <a:rPr lang="pl-PL" dirty="0">
                <a:latin typeface="+mn-lt"/>
                <a:cs typeface="Calibri"/>
              </a:rPr>
              <a:t>z hlediska </a:t>
            </a:r>
            <a:r>
              <a:rPr lang="pl-PL" b="1" i="1" dirty="0">
                <a:latin typeface="+mn-lt"/>
                <a:cs typeface="Calibri"/>
              </a:rPr>
              <a:t>povahy:</a:t>
            </a:r>
          </a:p>
          <a:p>
            <a:pPr lvl="1"/>
            <a:r>
              <a:rPr lang="pl-PL" b="1" i="1" dirty="0">
                <a:latin typeface="+mn-lt"/>
              </a:rPr>
              <a:t>pozitivní (kladné) externality:</a:t>
            </a:r>
            <a:r>
              <a:rPr lang="pl-PL" dirty="0">
                <a:latin typeface="+mn-lt"/>
              </a:rPr>
              <a:t> aktivita jednoho subjektu vyvolá prospěch, externí užitek jinému subjektu, aniž by daný subjekt za tento užitek musel platit (očkování jedince), </a:t>
            </a:r>
          </a:p>
          <a:p>
            <a:pPr lvl="1"/>
            <a:r>
              <a:rPr lang="pl-PL" b="1" i="1" dirty="0">
                <a:latin typeface="+mn-lt"/>
              </a:rPr>
              <a:t>negativní (záporné) externality: </a:t>
            </a:r>
            <a:r>
              <a:rPr lang="pl-PL" dirty="0">
                <a:latin typeface="+mn-lt"/>
              </a:rPr>
              <a:t>aktivita jednoho subjektu vyvolá škodu, externí naklad u jiného subjektu, na který mu původce újmy finančně nepřispěje (nadměrný hluk spojený se starty a přistáními letadel v okolí letiště), </a:t>
            </a:r>
          </a:p>
          <a:p>
            <a:pPr lvl="1"/>
            <a:r>
              <a:rPr lang="pl-PL" b="1" i="1" dirty="0">
                <a:latin typeface="+mn-lt"/>
              </a:rPr>
              <a:t>reciproční externality:</a:t>
            </a:r>
            <a:r>
              <a:rPr lang="pl-PL" dirty="0">
                <a:latin typeface="+mn-lt"/>
              </a:rPr>
              <a:t> vznikají, když subjektům vzniká jemný prospěch či vzájemná újma (sadař a včelař).</a:t>
            </a: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5720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cs typeface="Calibri"/>
              </a:rPr>
              <a:t>z hlediska </a:t>
            </a:r>
            <a:r>
              <a:rPr lang="pl-PL" b="1" i="1" dirty="0">
                <a:cs typeface="Calibri"/>
              </a:rPr>
              <a:t>zdroje:</a:t>
            </a:r>
          </a:p>
          <a:p>
            <a:pPr lvl="1"/>
            <a:r>
              <a:rPr lang="pl-PL" b="1" i="1" dirty="0"/>
              <a:t>produkční (technologické) externality:</a:t>
            </a:r>
            <a:r>
              <a:rPr lang="pl-PL" i="1" dirty="0"/>
              <a:t> </a:t>
            </a:r>
            <a:r>
              <a:rPr lang="pl-PL" dirty="0"/>
              <a:t>jsou vyvolávány producenty, jedná se o nezamýšlený přenos užitku nebo nakladu při produkci určitého statku na jiny subjekt (znečištění životního prostředí), </a:t>
            </a:r>
          </a:p>
          <a:p>
            <a:pPr lvl="1"/>
            <a:r>
              <a:rPr lang="pl-PL" b="1" i="1" dirty="0"/>
              <a:t>spotřební externality:</a:t>
            </a:r>
            <a:r>
              <a:rPr lang="pl-PL" i="1" dirty="0"/>
              <a:t> </a:t>
            </a:r>
            <a:r>
              <a:rPr lang="pl-PL" dirty="0"/>
              <a:t>jsou vyvolávány spotřebiteli, jedná se o nezamýšlený přenos užitku nebo nákladů při spotřebě určitého statku na jiny subjekt (poslech hudby na koupališti).</a:t>
            </a:r>
          </a:p>
          <a:p>
            <a:pPr lvl="1"/>
            <a:endParaRPr lang="pl-PL" dirty="0"/>
          </a:p>
          <a:p>
            <a:pPr lvl="1"/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20284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cs typeface="Calibri"/>
              </a:rPr>
              <a:t>z hlediska </a:t>
            </a:r>
            <a:r>
              <a:rPr lang="pl-PL" b="1" i="1" dirty="0">
                <a:cs typeface="Calibri"/>
              </a:rPr>
              <a:t>zdroje:</a:t>
            </a:r>
          </a:p>
          <a:p>
            <a:pPr lvl="1"/>
            <a:r>
              <a:rPr lang="pl-PL" b="1" i="1" dirty="0"/>
              <a:t>globální externality: </a:t>
            </a:r>
            <a:r>
              <a:rPr lang="pl-PL" dirty="0"/>
              <a:t>jedna se o externality, které ovlivňují široký okruh subjektů (znečistěné ovzduší),</a:t>
            </a:r>
            <a:r>
              <a:rPr lang="pl-PL" i="1" dirty="0"/>
              <a:t> </a:t>
            </a:r>
          </a:p>
          <a:p>
            <a:pPr lvl="1"/>
            <a:r>
              <a:rPr lang="pl-PL" b="1" i="1" dirty="0"/>
              <a:t>adresné externality:</a:t>
            </a:r>
            <a:r>
              <a:rPr lang="pl-PL" dirty="0"/>
              <a:t> jedná se o externality, které mají vliv pouze na omezený okruh subjektů (drůbež na dvorku a zápach),</a:t>
            </a:r>
          </a:p>
          <a:p>
            <a:r>
              <a:rPr lang="pl-PL" dirty="0"/>
              <a:t>další typ externality: </a:t>
            </a:r>
            <a:r>
              <a:rPr lang="pl-PL" b="1" i="1" dirty="0"/>
              <a:t>problém společných zdrojů.</a:t>
            </a:r>
          </a:p>
          <a:p>
            <a:pPr lvl="1"/>
            <a:endParaRPr lang="pl-PL" dirty="0"/>
          </a:p>
          <a:p>
            <a:pPr lvl="1"/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7665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řešení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veřejná řešení:</a:t>
            </a:r>
            <a:r>
              <a:rPr lang="pl-PL" dirty="0">
                <a:latin typeface="+mn-lt"/>
                <a:cs typeface="Calibri"/>
              </a:rPr>
              <a:t> založena na vládních (státních) intervencích a snaze o nápravu trhu,</a:t>
            </a:r>
          </a:p>
          <a:p>
            <a:r>
              <a:rPr lang="pl-PL" b="1" i="1" dirty="0">
                <a:latin typeface="+mn-lt"/>
                <a:cs typeface="Calibri"/>
              </a:rPr>
              <a:t>Pigouovská daň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negativní externality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přiblížení soukromých nákladů k nákladům společenským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b="1" i="1" dirty="0">
                <a:latin typeface="+mn-lt"/>
                <a:cs typeface="Calibri"/>
              </a:rPr>
              <a:t>korekční daně</a:t>
            </a:r>
            <a:r>
              <a:rPr lang="pl-PL" i="1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</a:rPr>
              <a:t>anebo</a:t>
            </a:r>
            <a:r>
              <a:rPr lang="pl-PL" i="1" dirty="0">
                <a:latin typeface="+mn-lt"/>
                <a:cs typeface="Calibri"/>
              </a:rPr>
              <a:t> </a:t>
            </a:r>
            <a:r>
              <a:rPr lang="pl-PL" b="1" i="1" dirty="0">
                <a:latin typeface="+mn-lt"/>
                <a:cs typeface="Calibri"/>
              </a:rPr>
              <a:t>pokuty</a:t>
            </a:r>
            <a:r>
              <a:rPr lang="pl-PL" dirty="0">
                <a:latin typeface="+mn-lt"/>
                <a:cs typeface="Calibri"/>
              </a:rPr>
              <a:t>,</a:t>
            </a:r>
          </a:p>
          <a:p>
            <a:r>
              <a:rPr lang="pl-PL" b="1" i="1" dirty="0">
                <a:latin typeface="+mn-lt"/>
                <a:cs typeface="Calibri"/>
              </a:rPr>
              <a:t>Pigouovská dotace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pozitivní externality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přiblížení soukromých užitků k užitkům společenským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b="1" i="1" dirty="0">
                <a:latin typeface="+mn-lt"/>
                <a:cs typeface="Calibri"/>
              </a:rPr>
              <a:t>korekční dotace,</a:t>
            </a:r>
          </a:p>
          <a:p>
            <a:r>
              <a:rPr lang="pl-PL" b="1" i="1" dirty="0">
                <a:latin typeface="+mn-lt"/>
                <a:cs typeface="Calibri"/>
              </a:rPr>
              <a:t>problém:</a:t>
            </a:r>
            <a:r>
              <a:rPr lang="pl-PL" dirty="0">
                <a:latin typeface="+mn-lt"/>
                <a:cs typeface="Calibri"/>
              </a:rPr>
              <a:t> určení externích nákladů či užitků.</a:t>
            </a:r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09123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řešení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alternativní řešení:</a:t>
            </a:r>
          </a:p>
          <a:p>
            <a:pPr lvl="1"/>
            <a:r>
              <a:rPr lang="pl-PL" b="1" i="1" dirty="0">
                <a:latin typeface="+mn-lt"/>
                <a:cs typeface="Calibri"/>
              </a:rPr>
              <a:t>zákaz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částečné omezení (zákaz kouření na zastávkách),</a:t>
            </a:r>
          </a:p>
          <a:p>
            <a:pPr lvl="1"/>
            <a:r>
              <a:rPr lang="pl-PL" b="1" i="1" dirty="0">
                <a:latin typeface="+mn-lt"/>
                <a:cs typeface="Calibri"/>
              </a:rPr>
              <a:t>příkaz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kolik negativní externality mohu vyprodukovat </a:t>
            </a:r>
            <a:r>
              <a:rPr lang="cs-CZ" dirty="0">
                <a:latin typeface="+mn-lt"/>
              </a:rPr>
              <a:t>(maximální počet vzletů letadel)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 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cs-CZ" dirty="0">
                <a:latin typeface="+mn-lt"/>
              </a:rPr>
              <a:t>limitování objemu produkce (spotřeby), limitování vstupu, obchodovatelné licencování (emisní povolenky)</a:t>
            </a:r>
            <a:r>
              <a:rPr lang="pl-PL" dirty="0">
                <a:latin typeface="+mn-lt"/>
                <a:cs typeface="Calibri"/>
              </a:rPr>
              <a:t>,</a:t>
            </a:r>
          </a:p>
          <a:p>
            <a:pPr lvl="1"/>
            <a:r>
              <a:rPr lang="pl-PL" b="1" i="1" dirty="0">
                <a:latin typeface="+mn-lt"/>
                <a:cs typeface="Calibri"/>
              </a:rPr>
              <a:t>státní regulace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cs-CZ" dirty="0">
                <a:latin typeface="+mn-lt"/>
              </a:rPr>
              <a:t>nařizovány různé povinnosti vedoucí k omezení negativních externalit (povinná ČOV)</a:t>
            </a:r>
            <a:r>
              <a:rPr lang="pl-PL" dirty="0">
                <a:latin typeface="+mn-lt"/>
                <a:cs typeface="Calibri"/>
              </a:rPr>
              <a:t>,</a:t>
            </a:r>
          </a:p>
          <a:p>
            <a:pPr lvl="1"/>
            <a:r>
              <a:rPr lang="pl-PL" b="1" i="1" dirty="0">
                <a:latin typeface="+mn-lt"/>
                <a:cs typeface="Calibri"/>
              </a:rPr>
              <a:t>jednorázová finanční podpora</a:t>
            </a:r>
            <a:r>
              <a:rPr lang="pl-PL" b="1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v případě potřeby ubránit jednorázové náklady na investice vedoucí k odstranění negativní externality či produkci pozitivní externality (dotace na vybudování ČOV),</a:t>
            </a:r>
          </a:p>
          <a:p>
            <a:pPr lvl="1"/>
            <a:r>
              <a:rPr lang="pl-PL" b="1" i="1" dirty="0">
                <a:latin typeface="+mn-lt"/>
                <a:cs typeface="Calibri"/>
              </a:rPr>
              <a:t>vlastní činnost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vláda sama vykonává určité činnosti a nahrazuje tak soukromé producenty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zejména pozitivní externality (vzdělání, poštovní služby,...).</a:t>
            </a:r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65108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„Co rozumíme pod pojmem veřejný statek?“</a:t>
            </a:r>
          </a:p>
          <a:p>
            <a:r>
              <a:rPr lang="pl-PL" dirty="0"/>
              <a:t>ekonomická teorie veřejný statek </a:t>
            </a:r>
            <a:r>
              <a:rPr lang="pl-PL" b="1" i="1" dirty="0"/>
              <a:t>jednoznačně nedefinuje,</a:t>
            </a:r>
          </a:p>
          <a:p>
            <a:r>
              <a:rPr lang="pl-PL" dirty="0"/>
              <a:t>dvě významná kritéria třídění statků:</a:t>
            </a:r>
          </a:p>
          <a:p>
            <a:pPr lvl="1"/>
            <a:r>
              <a:rPr lang="pl-PL" b="1" i="1" dirty="0"/>
              <a:t>způsob spotřeby</a:t>
            </a:r>
            <a:r>
              <a:rPr lang="pl-PL" i="1" dirty="0"/>
              <a:t> </a:t>
            </a:r>
            <a:r>
              <a:rPr lang="pl-PL" dirty="0"/>
              <a:t>(kritérium ekonomické) </a:t>
            </a:r>
          </a:p>
          <a:p>
            <a:pPr lvl="1"/>
            <a:r>
              <a:rPr lang="pl-PL" dirty="0"/>
              <a:t>a </a:t>
            </a:r>
            <a:r>
              <a:rPr lang="pl-PL" b="1" i="1" dirty="0"/>
              <a:t>způsob alokace</a:t>
            </a:r>
            <a:r>
              <a:rPr lang="pl-PL" b="1" dirty="0"/>
              <a:t> </a:t>
            </a:r>
            <a:r>
              <a:rPr lang="pl-PL" dirty="0"/>
              <a:t>(kritérium institucionální). </a:t>
            </a:r>
          </a:p>
          <a:p>
            <a:r>
              <a:rPr lang="pl-PL" b="1" i="1" dirty="0"/>
              <a:t>statek:</a:t>
            </a:r>
            <a:r>
              <a:rPr lang="pl-PL" dirty="0"/>
              <a:t> </a:t>
            </a:r>
            <a:r>
              <a:rPr lang="cs-CZ" dirty="0"/>
              <a:t>souhrnné označování zboží a služeb, které slouží k uspokojování potřeb lidí,</a:t>
            </a:r>
          </a:p>
          <a:p>
            <a:r>
              <a:rPr lang="pl-PL" b="1" i="1" dirty="0"/>
              <a:t>veřejný statek: </a:t>
            </a:r>
            <a:r>
              <a:rPr lang="pl-PL" dirty="0"/>
              <a:t>statek, který, je-li poskytnut, pak již nikomu nelze zabránit, aby ho rovněž užíval, potom má-Ii z tohoto statku užitek jedna osoba, nebere tím možnost ostatním osobám sdílet stejný užitek.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77045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Soukromá řešení externalit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cs typeface="Calibri"/>
              </a:rPr>
              <a:t>soukromá řešení: </a:t>
            </a:r>
            <a:r>
              <a:rPr lang="pl-PL" dirty="0">
                <a:cs typeface="Calibri"/>
              </a:rPr>
              <a:t>založena na působení určitých samovolných tendencí trhu, jež za určitých podmínek automaticky vedou k odstranění externích vlivů</a:t>
            </a:r>
            <a:r>
              <a:rPr lang="pl-PL" dirty="0"/>
              <a:t>,</a:t>
            </a:r>
          </a:p>
          <a:p>
            <a:r>
              <a:rPr lang="pl-PL" b="1" i="1" dirty="0"/>
              <a:t>čtyři způsoby řešení:</a:t>
            </a:r>
            <a:r>
              <a:rPr lang="pl-PL" dirty="0"/>
              <a:t> </a:t>
            </a:r>
          </a:p>
          <a:p>
            <a:pPr lvl="1"/>
            <a:r>
              <a:rPr lang="pl-PL" dirty="0"/>
              <a:t>pravidla odpovědnosti a společenský postih, 	</a:t>
            </a:r>
          </a:p>
          <a:p>
            <a:pPr lvl="1"/>
            <a:r>
              <a:rPr lang="pl-PL" dirty="0"/>
              <a:t>uspořádání vlastnických práv, </a:t>
            </a:r>
          </a:p>
          <a:p>
            <a:pPr lvl="1"/>
            <a:r>
              <a:rPr lang="pl-PL" dirty="0"/>
              <a:t>soukromá vyjednávání </a:t>
            </a:r>
          </a:p>
          <a:p>
            <a:pPr lvl="1"/>
            <a:r>
              <a:rPr lang="pl-PL" dirty="0"/>
              <a:t>a internalizace. </a:t>
            </a:r>
          </a:p>
          <a:p>
            <a:endParaRPr lang="pl-PL" dirty="0"/>
          </a:p>
          <a:p>
            <a:pPr lvl="1"/>
            <a:endParaRPr lang="pl-PL" dirty="0"/>
          </a:p>
          <a:p>
            <a:pPr lvl="1"/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6102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Pravidla odpovědnosti a společenský postih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soudní řešení problému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původce externalit je ze zákona odpovědný za každou újmu, způsobenou jiným osobami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b="1" i="1" dirty="0">
                <a:latin typeface="+mn-lt"/>
                <a:cs typeface="Calibri"/>
              </a:rPr>
              <a:t>negativní externality</a:t>
            </a:r>
            <a:r>
              <a:rPr lang="pl-PL" dirty="0">
                <a:latin typeface="+mn-lt"/>
              </a:rPr>
              <a:t>,</a:t>
            </a:r>
          </a:p>
          <a:p>
            <a:r>
              <a:rPr lang="pl-PL" dirty="0">
                <a:latin typeface="+mn-lt"/>
              </a:rPr>
              <a:t>nápravu škod požaduje přímo poškozený subjekt, </a:t>
            </a:r>
          </a:p>
          <a:p>
            <a:r>
              <a:rPr lang="pl-PL" dirty="0">
                <a:latin typeface="+mn-lt"/>
              </a:rPr>
              <a:t>problémy:</a:t>
            </a:r>
          </a:p>
          <a:p>
            <a:pPr lvl="1"/>
            <a:r>
              <a:rPr lang="pl-PL" dirty="0">
                <a:latin typeface="+mn-lt"/>
              </a:rPr>
              <a:t>náklady na vedení soudních sporů jsou vysoké, </a:t>
            </a:r>
          </a:p>
          <a:p>
            <a:pPr lvl="1"/>
            <a:r>
              <a:rPr lang="pl-PL" dirty="0">
                <a:latin typeface="+mn-lt"/>
              </a:rPr>
              <a:t>ti, kdo externality vytvářejí, jsou si vědomi výše nákladů na soudní spory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</a:rPr>
              <a:t>škoda způsobená externalitami nepřekročí tyto náklady, </a:t>
            </a:r>
          </a:p>
          <a:p>
            <a:pPr lvl="1"/>
            <a:r>
              <a:rPr lang="pl-PL" dirty="0">
                <a:latin typeface="+mn-lt"/>
              </a:rPr>
              <a:t>nejednoznačnost většiny soudních rozhodnutí, </a:t>
            </a:r>
          </a:p>
          <a:p>
            <a:pPr lvl="1"/>
            <a:r>
              <a:rPr lang="pl-PL" dirty="0">
                <a:latin typeface="+mn-lt"/>
              </a:rPr>
              <a:t>nerovný přistup k soudnímu řešení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</a:rPr>
              <a:t> vysoké náklady soudního procesu a nejistotý výsledek, </a:t>
            </a:r>
          </a:p>
          <a:p>
            <a:pPr lvl="1"/>
            <a:r>
              <a:rPr lang="pl-PL" dirty="0">
                <a:latin typeface="+mn-lt"/>
              </a:rPr>
              <a:t>existence velkého počtu poškozených s malou mírou poškození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nevyvolají soudní spor</a:t>
            </a:r>
            <a:r>
              <a:rPr lang="pl-PL" dirty="0">
                <a:latin typeface="+mn-lt"/>
              </a:rPr>
              <a:t>.</a:t>
            </a:r>
          </a:p>
          <a:p>
            <a:pPr lvl="1"/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3724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Uspořádání vlastnických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externalita</a:t>
            </a:r>
            <a:r>
              <a:rPr lang="pl-PL" i="1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nenesu-li důsledky svého chování</a:t>
            </a:r>
            <a:r>
              <a:rPr lang="pl-PL" dirty="0">
                <a:latin typeface="+mn-lt"/>
              </a:rPr>
              <a:t>,</a:t>
            </a:r>
          </a:p>
          <a:p>
            <a:r>
              <a:rPr lang="pl-PL" dirty="0">
                <a:latin typeface="+mn-lt"/>
              </a:rPr>
              <a:t>nejsou jasně vymezena vlastnická práva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</a:rPr>
              <a:t>problém externalit vyřeším </a:t>
            </a:r>
            <a:r>
              <a:rPr lang="pl-PL" b="1" i="1" dirty="0">
                <a:latin typeface="+mn-lt"/>
              </a:rPr>
              <a:t>přidělením či prodejem vlastnických práv</a:t>
            </a:r>
            <a:r>
              <a:rPr lang="pl-PL" b="1" dirty="0">
                <a:latin typeface="+mn-lt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možnost spravovat majetek a vybírat poplatky (právo rybařit na veřejném rybníku).</a:t>
            </a:r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652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Soukromá vyjednávání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  <a:cs typeface="Calibri"/>
              </a:rPr>
              <a:t>soukromá dohoda</a:t>
            </a:r>
            <a:r>
              <a:rPr lang="pl-PL" i="1" dirty="0">
                <a:latin typeface="+mn-lt"/>
                <a:cs typeface="Calibri"/>
              </a:rPr>
              <a:t>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pl-PL" dirty="0">
                <a:latin typeface="+mn-lt"/>
                <a:cs typeface="Calibri"/>
              </a:rPr>
              <a:t> výsledek vyjednávání mezi zainteresovanými subjekt</a:t>
            </a:r>
            <a:r>
              <a:rPr lang="pl-PL" dirty="0">
                <a:latin typeface="+mn-lt"/>
              </a:rPr>
              <a:t>,</a:t>
            </a:r>
          </a:p>
          <a:p>
            <a:r>
              <a:rPr lang="pl-PL" b="1" i="1" dirty="0">
                <a:latin typeface="+mn-lt"/>
              </a:rPr>
              <a:t>Coaseho teorém:</a:t>
            </a:r>
            <a:r>
              <a:rPr lang="pl-PL" dirty="0">
                <a:latin typeface="+mn-lt"/>
              </a:rPr>
              <a:t> </a:t>
            </a:r>
            <a:r>
              <a:rPr lang="cs-CZ" dirty="0">
                <a:latin typeface="+mn-lt"/>
              </a:rPr>
              <a:t>pokud spolu mohou strany sporu vyjednávat (a odškodňovat se), dojdou k efektivnímu řešení</a:t>
            </a:r>
            <a:r>
              <a:rPr lang="pl-PL" dirty="0">
                <a:latin typeface="+mn-lt"/>
                <a:cs typeface="Calibri"/>
              </a:rPr>
              <a:t>,</a:t>
            </a:r>
          </a:p>
          <a:p>
            <a:r>
              <a:rPr lang="pl-PL" b="1" i="1" dirty="0">
                <a:latin typeface="+mn-lt"/>
                <a:cs typeface="Calibri"/>
              </a:rPr>
              <a:t>efektivní výsledek</a:t>
            </a:r>
            <a:r>
              <a:rPr lang="pl-PL" dirty="0">
                <a:latin typeface="+mn-lt"/>
                <a:cs typeface="Calibri"/>
              </a:rPr>
              <a:t> pokud:</a:t>
            </a:r>
          </a:p>
          <a:p>
            <a:pPr lvl="1"/>
            <a:r>
              <a:rPr lang="pl-PL" dirty="0">
                <a:latin typeface="+mn-lt"/>
              </a:rPr>
              <a:t>transakční náklady vyjednávaní mezi vlastníky jsou nulové, resp. nízké, </a:t>
            </a:r>
          </a:p>
          <a:p>
            <a:pPr lvl="1"/>
            <a:r>
              <a:rPr lang="pl-PL" dirty="0">
                <a:latin typeface="+mn-lt"/>
              </a:rPr>
              <a:t>vlastnická práva a jejich obsah (včetně smluv) je perfektně specifikován </a:t>
            </a:r>
          </a:p>
          <a:p>
            <a:pPr lvl="1"/>
            <a:r>
              <a:rPr lang="pl-PL" dirty="0">
                <a:latin typeface="+mn-lt"/>
              </a:rPr>
              <a:t>a nevyvstává zde problém černého pasažérstva.</a:t>
            </a: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97457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>
                <a:latin typeface="+mn-lt"/>
              </a:rPr>
              <a:t>internalizace: </a:t>
            </a:r>
            <a:r>
              <a:rPr lang="cs-CZ" dirty="0">
                <a:latin typeface="+mn-lt"/>
              </a:rPr>
              <a:t>vytvoření takových ekonomických jednotek, které jsou natolik velké, že většina dopadů jejich aktivit se projeví v jejich rámci (uvnitř této jednotky) </a:t>
            </a:r>
            <a:r>
              <a:rPr lang="pl-PL" dirty="0">
                <a:latin typeface="+mn-lt"/>
                <a:cs typeface="Calibri"/>
                <a:sym typeface="Symbol" panose="05050102010706020507" pitchFamily="18" charset="2"/>
              </a:rPr>
              <a:t></a:t>
            </a:r>
            <a:r>
              <a:rPr lang="cs-CZ" dirty="0">
                <a:latin typeface="+mn-lt"/>
                <a:cs typeface="Calibri"/>
              </a:rPr>
              <a:t> </a:t>
            </a:r>
            <a:r>
              <a:rPr lang="cs-CZ" b="1" i="1" dirty="0">
                <a:latin typeface="+mn-lt"/>
                <a:cs typeface="Calibri"/>
              </a:rPr>
              <a:t>externality se stanou vnitřní záležitostí</a:t>
            </a:r>
            <a:r>
              <a:rPr lang="pl-PL" b="1" i="1" dirty="0">
                <a:latin typeface="+mn-lt"/>
              </a:rPr>
              <a:t>.</a:t>
            </a: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pPr lvl="1"/>
            <a:endParaRPr lang="pl-PL" dirty="0">
              <a:latin typeface="+mn-lt"/>
            </a:endParaRPr>
          </a:p>
          <a:p>
            <a:pPr lvl="1"/>
            <a:endParaRPr lang="pl-PL" i="1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5744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statku a jejich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klasifikace podle původu:</a:t>
            </a:r>
            <a:r>
              <a:rPr lang="pl-PL" i="1" dirty="0"/>
              <a:t> </a:t>
            </a:r>
            <a:r>
              <a:rPr lang="pl-PL" dirty="0"/>
              <a:t>volné x ekonomické statky,</a:t>
            </a:r>
          </a:p>
          <a:p>
            <a:r>
              <a:rPr lang="pl-PL" dirty="0"/>
              <a:t>volný statek se za určitých podmínek může stát statkem ekonomickým,</a:t>
            </a:r>
          </a:p>
          <a:p>
            <a:r>
              <a:rPr lang="pl-PL" b="1" i="1" dirty="0"/>
              <a:t>ekonomické statky</a:t>
            </a:r>
            <a:r>
              <a:rPr lang="pl-PL" dirty="0"/>
              <a:t> lze klasifikovat z hlediska: </a:t>
            </a:r>
          </a:p>
          <a:p>
            <a:pPr lvl="1"/>
            <a:r>
              <a:rPr lang="pl-PL" dirty="0"/>
              <a:t>spotřeby, </a:t>
            </a:r>
          </a:p>
          <a:p>
            <a:pPr lvl="1"/>
            <a:r>
              <a:rPr lang="pl-PL" dirty="0"/>
              <a:t>vzájemného vztahu, </a:t>
            </a:r>
          </a:p>
          <a:p>
            <a:pPr lvl="1"/>
            <a:r>
              <a:rPr lang="pl-PL" dirty="0"/>
              <a:t>geografického, </a:t>
            </a:r>
          </a:p>
          <a:p>
            <a:pPr lvl="1"/>
            <a:r>
              <a:rPr lang="pl-PL" dirty="0"/>
              <a:t>institucionálního, </a:t>
            </a:r>
          </a:p>
          <a:p>
            <a:pPr lvl="1"/>
            <a:r>
              <a:rPr lang="pl-PL" dirty="0"/>
              <a:t>způsobů rozhodování o statcích a jejich financování </a:t>
            </a:r>
          </a:p>
          <a:p>
            <a:pPr lvl="1"/>
            <a:r>
              <a:rPr lang="pl-PL" dirty="0"/>
              <a:t>a ekonomického. 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40107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statku a jejich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z hlediska spotřeby </a:t>
            </a:r>
            <a:r>
              <a:rPr lang="pl-PL" dirty="0"/>
              <a:t>členíme ekonomické statky na:</a:t>
            </a:r>
            <a:r>
              <a:rPr lang="pl-PL" i="1" dirty="0"/>
              <a:t> </a:t>
            </a:r>
            <a:r>
              <a:rPr lang="pl-PL" b="1" i="1" dirty="0"/>
              <a:t>spotřební x kapitálové statky,</a:t>
            </a:r>
            <a:r>
              <a:rPr lang="pl-PL" dirty="0"/>
              <a:t> </a:t>
            </a:r>
          </a:p>
          <a:p>
            <a:r>
              <a:rPr lang="pl-PL" b="1" i="1" dirty="0"/>
              <a:t>z hlediska vzájemného vztahu</a:t>
            </a:r>
            <a:r>
              <a:rPr lang="pl-PL" i="1" dirty="0"/>
              <a:t> </a:t>
            </a:r>
            <a:r>
              <a:rPr lang="pl-PL" dirty="0"/>
              <a:t>členíme ekonomické statky na: </a:t>
            </a:r>
            <a:r>
              <a:rPr lang="pl-PL" b="1" i="1" dirty="0"/>
              <a:t>substituty x komplementy,</a:t>
            </a:r>
          </a:p>
          <a:p>
            <a:r>
              <a:rPr lang="pl-PL" b="1" i="1" dirty="0"/>
              <a:t>z hlediska geografického</a:t>
            </a:r>
            <a:r>
              <a:rPr lang="pl-PL" i="1" dirty="0"/>
              <a:t> </a:t>
            </a:r>
            <a:r>
              <a:rPr lang="pl-PL" dirty="0"/>
              <a:t>členíme ekonomické statky na: </a:t>
            </a:r>
            <a:r>
              <a:rPr lang="pl-PL" b="1" i="1" dirty="0"/>
              <a:t>národní (celostátní) x regionální x lokální.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811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statku a jejich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institucionální členění statků: </a:t>
            </a:r>
          </a:p>
          <a:p>
            <a:pPr lvl="1"/>
            <a:r>
              <a:rPr lang="pl-PL" b="1" i="1" dirty="0"/>
              <a:t>čisté tržní statky:</a:t>
            </a:r>
            <a:r>
              <a:rPr lang="pl-PL" dirty="0"/>
              <a:t> statky, jež se nabývají koupi na trhu, jejich cena je sjednaná na trhu, a to bez intervencí státu, </a:t>
            </a:r>
          </a:p>
          <a:p>
            <a:pPr lvl="1"/>
            <a:r>
              <a:rPr lang="pl-PL" b="1" i="1" dirty="0"/>
              <a:t>čisté netržní statky: </a:t>
            </a:r>
            <a:r>
              <a:rPr lang="pl-PL" dirty="0"/>
              <a:t>statky, jež neprocházejí trhem, a tudíž nemají svobodně stanovenu cenu, jejich cena je nulová anebo cena je stanovena administrativně ve formě uživatelského poplatku, o produkci a alokaci se nerozhoduje na trhu, rozhoduje zde stát – jednotlivé vládní úrovně, </a:t>
            </a:r>
          </a:p>
          <a:p>
            <a:pPr lvl="1"/>
            <a:r>
              <a:rPr lang="pl-PL" b="1" i="1" dirty="0"/>
              <a:t>polotržní statky (nečisté tržní statky): </a:t>
            </a:r>
            <a:r>
              <a:rPr lang="pl-PL" dirty="0"/>
              <a:t>statky, jez procházejí trhem, cena sjednaná na trhu je předmětem diskriminačních opatření ze strany státu, např. v podobě stanovení maximální ceny, diferencovaných nepřímých daní  či příspěvku k ceně, o těchto opatřeních se rozhoduje na jednotlivých vládních úrovních,</a:t>
            </a:r>
          </a:p>
          <a:p>
            <a:r>
              <a:rPr lang="pl-PL" dirty="0"/>
              <a:t>začleněni konkrétního statku do příslušné kategorie je determinováno </a:t>
            </a:r>
            <a:r>
              <a:rPr lang="pl-PL" b="1" i="1" dirty="0"/>
              <a:t>politickým rozhodnutím</a:t>
            </a:r>
            <a:r>
              <a:rPr lang="pl-PL" dirty="0"/>
              <a:t>.</a:t>
            </a:r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69945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Tabulka 3-1: Institucionální kritérium a kategorie statku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769"/>
          <a:stretch/>
        </p:blipFill>
        <p:spPr bwMode="auto">
          <a:xfrm>
            <a:off x="1743638" y="2824163"/>
            <a:ext cx="8704724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223136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statku a jejich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způsob rozhodování o statcích a jejich financování: </a:t>
            </a:r>
          </a:p>
          <a:p>
            <a:pPr lvl="1"/>
            <a:r>
              <a:rPr lang="pl-PL" b="1" i="1" dirty="0"/>
              <a:t>soukromé (tržní, privátní) statky:</a:t>
            </a:r>
          </a:p>
          <a:p>
            <a:pPr lvl="2"/>
            <a:r>
              <a:rPr lang="pl-PL" dirty="0"/>
              <a:t>o produkci a spotřebě rozhodují </a:t>
            </a:r>
            <a:r>
              <a:rPr lang="pl-PL" b="1" i="1" dirty="0"/>
              <a:t>soukromé subjekty,</a:t>
            </a:r>
            <a:r>
              <a:rPr lang="pl-PL" dirty="0"/>
              <a:t> </a:t>
            </a:r>
          </a:p>
          <a:p>
            <a:pPr lvl="2"/>
            <a:r>
              <a:rPr lang="pl-PL" dirty="0"/>
              <a:t>subjekty se rozhodují podle svých </a:t>
            </a:r>
            <a:r>
              <a:rPr lang="pl-PL" b="1" i="1" dirty="0"/>
              <a:t>individuálních preferencí</a:t>
            </a:r>
            <a:r>
              <a:rPr lang="pl-PL" b="1" dirty="0"/>
              <a:t> </a:t>
            </a:r>
          </a:p>
          <a:p>
            <a:pPr lvl="2"/>
            <a:r>
              <a:rPr lang="pl-PL" dirty="0"/>
              <a:t>při rozhodování sledují </a:t>
            </a:r>
            <a:r>
              <a:rPr lang="pl-PL" b="1" i="1" dirty="0"/>
              <a:t>kritérium maximalizace užitku</a:t>
            </a:r>
            <a:r>
              <a:rPr lang="pl-PL" b="1" dirty="0"/>
              <a:t>. </a:t>
            </a:r>
          </a:p>
          <a:p>
            <a:pPr lvl="1"/>
            <a:r>
              <a:rPr lang="pl-PL" b="1" i="1" dirty="0"/>
              <a:t>veřejné (netržní, veřejně poskytované) statky: </a:t>
            </a:r>
          </a:p>
          <a:p>
            <a:pPr lvl="2"/>
            <a:r>
              <a:rPr lang="pl-PL" dirty="0"/>
              <a:t>o produkci a spotřebě, tzn. a alokaci finančních prostředků, na tyto statky, se </a:t>
            </a:r>
            <a:r>
              <a:rPr lang="pl-PL" b="1" i="1" dirty="0"/>
              <a:t>rozhoduje veřejnou volbou,</a:t>
            </a:r>
            <a:r>
              <a:rPr lang="pl-PL" dirty="0"/>
              <a:t> </a:t>
            </a:r>
          </a:p>
          <a:p>
            <a:pPr lvl="2"/>
            <a:r>
              <a:rPr lang="pl-PL" dirty="0"/>
              <a:t>jsou </a:t>
            </a:r>
            <a:r>
              <a:rPr lang="pl-PL" b="1" i="1" dirty="0"/>
              <a:t>financovány z prostředků veřejných rozpočtů,</a:t>
            </a:r>
            <a:r>
              <a:rPr lang="pl-PL" dirty="0"/>
              <a:t> </a:t>
            </a:r>
          </a:p>
          <a:p>
            <a:pPr lvl="2"/>
            <a:r>
              <a:rPr lang="pl-PL" b="1" i="1" dirty="0"/>
              <a:t>uspokojují potřeby určitého společenství lidí, </a:t>
            </a:r>
          </a:p>
          <a:p>
            <a:pPr lvl="2"/>
            <a:r>
              <a:rPr lang="pl-PL" dirty="0"/>
              <a:t>produkce těchto statků má </a:t>
            </a:r>
            <a:r>
              <a:rPr lang="pl-PL" b="1" i="1" dirty="0"/>
              <a:t>redistribuční důsledky</a:t>
            </a:r>
            <a:r>
              <a:rPr lang="pl-PL" dirty="0"/>
              <a:t>. </a:t>
            </a:r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70566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statku a jejich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i="1" dirty="0"/>
              <a:t>způsob poskytování statků:</a:t>
            </a:r>
            <a:r>
              <a:rPr lang="pl-PL" dirty="0"/>
              <a:t> závisí na rozhodnutí příslušných vládních orgánů a je tedy individuální pro každou zemi,</a:t>
            </a:r>
          </a:p>
          <a:p>
            <a:r>
              <a:rPr lang="pl-PL" b="1" i="1" dirty="0"/>
              <a:t>z hlediska ekonomického</a:t>
            </a:r>
            <a:r>
              <a:rPr lang="pl-PL" b="1" dirty="0"/>
              <a:t> </a:t>
            </a:r>
            <a:r>
              <a:rPr lang="pl-PL" dirty="0"/>
              <a:t>členíme ekonomické statky na: čisté soukromé x čisté veřejné x smíšené veřejné staky.</a:t>
            </a:r>
          </a:p>
          <a:p>
            <a:endParaRPr lang="pl-PL" dirty="0"/>
          </a:p>
          <a:p>
            <a:endParaRPr lang="pl-PL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4250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PVE_03&quot;/&gt;&lt;property id=&quot;20144&quot; value=&quot;1&quot;/&gt;&lt;property id=&quot;20146&quot; value=&quot;0&quot;/&gt;&lt;property id=&quot;20147&quot; value=&quot;1&quot;/&gt;&lt;property id=&quot;20148&quot; value=&quot;15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224&quot; value=&quot;C:\Users\Zam\Documents\My Adobe Presentations\PVE_03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354&quot;&gt;&lt;property id=&quot;20148&quot; value=&quot;5&quot;/&gt;&lt;property id=&quot;20300&quot; value=&quot;Slide 1 - &amp;quot;Veřejná ekonomika&amp;quot;&quot;/&gt;&lt;property id=&quot;20307&quot; value=&quot;417&quot;/&gt;&lt;property id=&quot;20309&quot; value=&quot;-1&quot;/&gt;&lt;/object&gt;&lt;object type=&quot;3&quot; unique_id=&quot;10358&quot;&gt;&lt;property id=&quot;20148&quot; value=&quot;5&quot;/&gt;&lt;property id=&quot;20300&quot; value=&quot;Slide 2 - &amp;quot;Veřejné statky a externality&amp;quot;&quot;/&gt;&lt;property id=&quot;20307&quot; value=&quot;428&quot;/&gt;&lt;property id=&quot;20309&quot; value=&quot;-1&quot;/&gt;&lt;/object&gt;&lt;object type=&quot;3&quot; unique_id=&quot;10893&quot;&gt;&lt;property id=&quot;20148&quot; value=&quot;5&quot;/&gt;&lt;property id=&quot;20300&quot; value=&quot;Slide 18 - &amp;quot;Obrázek 3-1: Funkce přetížení (návalu)&amp;quot;&quot;/&gt;&lt;property id=&quot;20307&quot; value=&quot;444&quot;/&gt;&lt;property id=&quot;20309&quot; value=&quot;-1&quot;/&gt;&lt;/object&gt;&lt;object type=&quot;3&quot; unique_id=&quot;10894&quot;&gt;&lt;property id=&quot;20148&quot; value=&quot;5&quot;/&gt;&lt;property id=&quot;20300&quot; value=&quot;Slide 8 - &amp;quot;Tabulka 3-1: Institucionální kritérium a kategorie statku&amp;quot;&quot;/&gt;&lt;property id=&quot;20307&quot; value=&quot;445&quot;/&gt;&lt;property id=&quot;20309&quot; value=&quot;-1&quot;/&gt;&lt;/object&gt;&lt;object type=&quot;3&quot; unique_id=&quot;10982&quot;&gt;&lt;property id=&quot;20148&quot; value=&quot;5&quot;/&gt;&lt;property id=&quot;20300&quot; value=&quot;Slide 3 - &amp;quot;Veřejné statky&amp;quot;&quot;/&gt;&lt;property id=&quot;20307&quot; value=&quot;446&quot;/&gt;&lt;property id=&quot;20309&quot; value=&quot;-1&quot;/&gt;&lt;/object&gt;&lt;object type=&quot;3&quot; unique_id=&quot;11073&quot;&gt;&lt;property id=&quot;20148&quot; value=&quot;5&quot;/&gt;&lt;property id=&quot;20300&quot; value=&quot;Slide 4 - &amp;quot;Veřejné statky&amp;quot;&quot;/&gt;&lt;property id=&quot;20307&quot; value=&quot;447&quot;/&gt;&lt;property id=&quot;20309&quot; value=&quot;-1&quot;/&gt;&lt;/object&gt;&lt;object type=&quot;3&quot; unique_id=&quot;11198&quot;&gt;&lt;property id=&quot;20148&quot; value=&quot;5&quot;/&gt;&lt;property id=&quot;20300&quot; value=&quot;Slide 5 - &amp;quot;Klasifikace statku a jejich charakteristika&amp;quot;&quot;/&gt;&lt;property id=&quot;20307&quot; value=&quot;448&quot;/&gt;&lt;property id=&quot;20309&quot; value=&quot;-1&quot;/&gt;&lt;/object&gt;&lt;object type=&quot;3&quot; unique_id=&quot;11199&quot;&gt;&lt;property id=&quot;20148&quot; value=&quot;5&quot;/&gt;&lt;property id=&quot;20300&quot; value=&quot;Slide 6 - &amp;quot;Klasifikace statku a jejich charakteristika&amp;quot;&quot;/&gt;&lt;property id=&quot;20307&quot; value=&quot;449&quot;/&gt;&lt;property id=&quot;20309&quot; value=&quot;-1&quot;/&gt;&lt;/object&gt;&lt;object type=&quot;3&quot; unique_id=&quot;11299&quot;&gt;&lt;property id=&quot;20148&quot; value=&quot;5&quot;/&gt;&lt;property id=&quot;20300&quot; value=&quot;Slide 7 - &amp;quot;Klasifikace statku a jejich charakteristika&amp;quot;&quot;/&gt;&lt;property id=&quot;20307&quot; value=&quot;450&quot;/&gt;&lt;property id=&quot;20309&quot; value=&quot;-1&quot;/&gt;&lt;/object&gt;&lt;object type=&quot;3&quot; unique_id=&quot;11470&quot;&gt;&lt;property id=&quot;20148&quot; value=&quot;5&quot;/&gt;&lt;property id=&quot;20300&quot; value=&quot;Slide 9 - &amp;quot;Klasifikace statku a jejich charakteristika&amp;quot;&quot;/&gt;&lt;property id=&quot;20307&quot; value=&quot;451&quot;/&gt;&lt;property id=&quot;20309&quot; value=&quot;-1&quot;/&gt;&lt;/object&gt;&lt;object type=&quot;3&quot; unique_id=&quot;11471&quot;&gt;&lt;property id=&quot;20148&quot; value=&quot;5&quot;/&gt;&lt;property id=&quot;20300&quot; value=&quot;Slide 10 - &amp;quot;Klasifikace statku a jejich charakteristika&amp;quot;&quot;/&gt;&lt;property id=&quot;20307&quot; value=&quot;452&quot;/&gt;&lt;property id=&quot;20309&quot; value=&quot;-1&quot;/&gt;&lt;/object&gt;&lt;object type=&quot;3&quot; unique_id=&quot;16605&quot;&gt;&lt;property id=&quot;20148&quot; value=&quot;5&quot;/&gt;&lt;property id=&quot;20300&quot; value=&quot;Slide 11 - &amp;quot;Ekonomické kritérium členění statku&amp;quot;&quot;/&gt;&lt;property id=&quot;20307&quot; value=&quot;453&quot;/&gt;&lt;property id=&quot;20309&quot; value=&quot;-1&quot;/&gt;&lt;/object&gt;&lt;object type=&quot;3&quot; unique_id=&quot;16606&quot;&gt;&lt;property id=&quot;20148&quot; value=&quot;5&quot;/&gt;&lt;property id=&quot;20300&quot; value=&quot;Slide 12 - &amp;quot;Ekonomické kritérium členění statku&amp;quot;&quot;/&gt;&lt;property id=&quot;20307&quot; value=&quot;454&quot;/&gt;&lt;property id=&quot;20309&quot; value=&quot;-1&quot;/&gt;&lt;/object&gt;&lt;object type=&quot;3&quot; unique_id=&quot;16607&quot;&gt;&lt;property id=&quot;20148&quot; value=&quot;5&quot;/&gt;&lt;property id=&quot;20300&quot; value=&quot;Slide 13 - &amp;quot;Ekonomické kritérium členění statku&amp;quot;&quot;/&gt;&lt;property id=&quot;20307&quot; value=&quot;455&quot;/&gt;&lt;property id=&quot;20309&quot; value=&quot;-1&quot;/&gt;&lt;/object&gt;&lt;object type=&quot;3&quot; unique_id=&quot;16608&quot;&gt;&lt;property id=&quot;20148&quot; value=&quot;5&quot;/&gt;&lt;property id=&quot;20300&quot; value=&quot;Slide 14 - &amp;quot;Ekonomické kritérium členění statku&amp;quot;&quot;/&gt;&lt;property id=&quot;20307&quot; value=&quot;456&quot;/&gt;&lt;property id=&quot;20309&quot; value=&quot;-1&quot;/&gt;&lt;/object&gt;&lt;object type=&quot;3&quot; unique_id=&quot;16609&quot;&gt;&lt;property id=&quot;20148&quot; value=&quot;5&quot;/&gt;&lt;property id=&quot;20300&quot; value=&quot;Slide 15 - &amp;quot;Ekonomické kritérium členění statku&amp;quot;&quot;/&gt;&lt;property id=&quot;20307&quot; value=&quot;457&quot;/&gt;&lt;property id=&quot;20309&quot; value=&quot;-1&quot;/&gt;&lt;/object&gt;&lt;object type=&quot;3&quot; unique_id=&quot;16610&quot;&gt;&lt;property id=&quot;20148&quot; value=&quot;5&quot;/&gt;&lt;property id=&quot;20300&quot; value=&quot;Slide 16 - &amp;quot;Problém černého pasažéra&amp;quot;&quot;/&gt;&lt;property id=&quot;20307&quot; value=&quot;458&quot;/&gt;&lt;property id=&quot;20309&quot; value=&quot;-1&quot;/&gt;&lt;/object&gt;&lt;object type=&quot;3&quot; unique_id=&quot;16611&quot;&gt;&lt;property id=&quot;20148&quot; value=&quot;5&quot;/&gt;&lt;property id=&quot;20300&quot; value=&quot;Slide 19 - &amp;quot;Efekt přetížení (návalu) a možnosti jeho vyloučení&amp;quot;&quot;/&gt;&lt;property id=&quot;20307&quot; value=&quot;460&quot;/&gt;&lt;property id=&quot;20309&quot; value=&quot;-1&quot;/&gt;&lt;/object&gt;&lt;object type=&quot;3&quot; unique_id=&quot;16612&quot;&gt;&lt;property id=&quot;20148&quot; value=&quot;5&quot;/&gt;&lt;property id=&quot;20300&quot; value=&quot;Slide 17 - &amp;quot;Efekt přetížení (návalu) a možnosti jeho vyloučení&amp;quot;&quot;/&gt;&lt;property id=&quot;20307&quot; value=&quot;459&quot;/&gt;&lt;property id=&quot;20309&quot; value=&quot;-1&quot;/&gt;&lt;/object&gt;&lt;object type=&quot;3&quot; unique_id=&quot;16613&quot;&gt;&lt;property id=&quot;20148&quot; value=&quot;5&quot;/&gt;&lt;property id=&quot;20300&quot; value=&quot;Slide 20 - &amp;quot;Efekt přetížení (návalu) a možnosti jeho vyloučení&amp;quot;&quot;/&gt;&lt;property id=&quot;20307&quot; value=&quot;461&quot;/&gt;&lt;property id=&quot;20309&quot; value=&quot;-1&quot;/&gt;&lt;/object&gt;&lt;object type=&quot;3&quot; unique_id=&quot;17133&quot;&gt;&lt;property id=&quot;20148&quot; value=&quot;5&quot;/&gt;&lt;property id=&quot;20300&quot; value=&quot;Slide 21 - &amp;quot;Veřejné statky a veřejný sektor&amp;quot;&quot;/&gt;&lt;property id=&quot;20307&quot; value=&quot;462&quot;/&gt;&lt;property id=&quot;20309&quot; value=&quot;-1&quot;/&gt;&lt;/object&gt;&lt;object type=&quot;3&quot; unique_id=&quot;17134&quot;&gt;&lt;property id=&quot;20148&quot; value=&quot;5&quot;/&gt;&lt;property id=&quot;20300&quot; value=&quot;Slide 22 - &amp;quot;Způsoby zabezpečování veřejných statků&amp;quot;&quot;/&gt;&lt;property id=&quot;20307&quot; value=&quot;463&quot;/&gt;&lt;property id=&quot;20309&quot; value=&quot;-1&quot;/&gt;&lt;/object&gt;&lt;object type=&quot;3&quot; unique_id=&quot;17135&quot;&gt;&lt;property id=&quot;20148&quot; value=&quot;5&quot;/&gt;&lt;property id=&quot;20300&quot; value=&quot;Slide 23 - &amp;quot;Způsoby zabezpečování veřejných statků&amp;quot;&quot;/&gt;&lt;property id=&quot;20307&quot; value=&quot;464&quot;/&gt;&lt;property id=&quot;20309&quot; value=&quot;-1&quot;/&gt;&lt;/object&gt;&lt;object type=&quot;3&quot; unique_id=&quot;17136&quot;&gt;&lt;property id=&quot;20148&quot; value=&quot;5&quot;/&gt;&lt;property id=&quot;20300&quot; value=&quot;Slide 24 - &amp;quot;Způsoby zabezpečování veřejných statků&amp;quot;&quot;/&gt;&lt;property id=&quot;20307&quot; value=&quot;465&quot;/&gt;&lt;property id=&quot;20309&quot; value=&quot;-1&quot;/&gt;&lt;/object&gt;&lt;object type=&quot;3&quot; unique_id=&quot;17137&quot;&gt;&lt;property id=&quot;20148&quot; value=&quot;5&quot;/&gt;&lt;property id=&quot;20300&quot; value=&quot;Slide 25 - &amp;quot;Způsoby zabezpečování veřejných statků&amp;quot;&quot;/&gt;&lt;property id=&quot;20307&quot; value=&quot;466&quot;/&gt;&lt;property id=&quot;20309&quot; value=&quot;-1&quot;/&gt;&lt;/object&gt;&lt;object type=&quot;3&quot; unique_id=&quot;17138&quot;&gt;&lt;property id=&quot;20148&quot; value=&quot;5&quot;/&gt;&lt;property id=&quot;20300&quot; value=&quot;Slide 26 - &amp;quot;Externality&amp;quot;&quot;/&gt;&lt;property id=&quot;20307&quot; value=&quot;467&quot;/&gt;&lt;property id=&quot;20309&quot; value=&quot;-1&quot;/&gt;&lt;/object&gt;&lt;object type=&quot;3&quot; unique_id=&quot;17139&quot;&gt;&lt;property id=&quot;20148&quot; value=&quot;5&quot;/&gt;&lt;property id=&quot;20300&quot; value=&quot;Slide 27 - &amp;quot;Externality&amp;quot;&quot;/&gt;&lt;property id=&quot;20307&quot; value=&quot;468&quot;/&gt;&lt;property id=&quot;20309&quot; value=&quot;-1&quot;/&gt;&lt;/object&gt;&lt;object type=&quot;3&quot; unique_id=&quot;17140&quot;&gt;&lt;property id=&quot;20148&quot; value=&quot;5&quot;/&gt;&lt;property id=&quot;20300&quot; value=&quot;Slide 28 - &amp;quot;Klasifikace externalit&amp;quot;&quot;/&gt;&lt;property id=&quot;20307&quot; value=&quot;469&quot;/&gt;&lt;property id=&quot;20309&quot; value=&quot;-1&quot;/&gt;&lt;/object&gt;&lt;object type=&quot;3&quot; unique_id=&quot;17141&quot;&gt;&lt;property id=&quot;20148&quot; value=&quot;5&quot;/&gt;&lt;property id=&quot;20300&quot; value=&quot;Slide 29 - &amp;quot;Klasifikace externalit&amp;quot;&quot;/&gt;&lt;property id=&quot;20307&quot; value=&quot;470&quot;/&gt;&lt;property id=&quot;20309&quot; value=&quot;-1&quot;/&gt;&lt;/object&gt;&lt;object type=&quot;3&quot; unique_id=&quot;17142&quot;&gt;&lt;property id=&quot;20148&quot; value=&quot;5&quot;/&gt;&lt;property id=&quot;20300&quot; value=&quot;Slide 30 - &amp;quot;Klasifikace externalit&amp;quot;&quot;/&gt;&lt;property id=&quot;20307&quot; value=&quot;471&quot;/&gt;&lt;property id=&quot;20309&quot; value=&quot;-1&quot;/&gt;&lt;/object&gt;&lt;object type=&quot;3&quot; unique_id=&quot;17143&quot;&gt;&lt;property id=&quot;20148&quot; value=&quot;5&quot;/&gt;&lt;property id=&quot;20300&quot; value=&quot;Slide 31 - &amp;quot;Veřejná řešení externalit&amp;quot;&quot;/&gt;&lt;property id=&quot;20307&quot; value=&quot;472&quot;/&gt;&lt;property id=&quot;20309&quot; value=&quot;-1&quot;/&gt;&lt;/object&gt;&lt;object type=&quot;3&quot; unique_id=&quot;17144&quot;&gt;&lt;property id=&quot;20148&quot; value=&quot;5&quot;/&gt;&lt;property id=&quot;20300&quot; value=&quot;Slide 32 - &amp;quot;Veřejná řešení externalit&amp;quot;&quot;/&gt;&lt;property id=&quot;20307&quot; value=&quot;474&quot;/&gt;&lt;property id=&quot;20309&quot; value=&quot;-1&quot;/&gt;&lt;/object&gt;&lt;object type=&quot;3&quot; unique_id=&quot;17145&quot;&gt;&lt;property id=&quot;20148&quot; value=&quot;5&quot;/&gt;&lt;property id=&quot;20300&quot; value=&quot;Slide 33 - &amp;quot;Soukromá řešení externalit&amp;quot;&quot;/&gt;&lt;property id=&quot;20307&quot; value=&quot;473&quot;/&gt;&lt;property id=&quot;20309&quot; value=&quot;-1&quot;/&gt;&lt;/object&gt;&lt;object type=&quot;3&quot; unique_id=&quot;17326&quot;&gt;&lt;property id=&quot;20148&quot; value=&quot;5&quot;/&gt;&lt;property id=&quot;20300&quot; value=&quot;Slide 34 - &amp;quot;Pravidla odpovědnosti a společenský postih&amp;quot;&quot;/&gt;&lt;property id=&quot;20307&quot; value=&quot;475&quot;/&gt;&lt;property id=&quot;20309&quot; value=&quot;-1&quot;/&gt;&lt;/object&gt;&lt;object type=&quot;3&quot; unique_id=&quot;17567&quot;&gt;&lt;property id=&quot;20148&quot; value=&quot;5&quot;/&gt;&lt;property id=&quot;20300&quot; value=&quot;Slide 35 - &amp;quot;Uspořádání vlastnických práv&amp;quot;&quot;/&gt;&lt;property id=&quot;20307&quot; value=&quot;476&quot;/&gt;&lt;property id=&quot;20309&quot; value=&quot;-1&quot;/&gt;&lt;/object&gt;&lt;object type=&quot;3&quot; unique_id=&quot;17568&quot;&gt;&lt;property id=&quot;20148&quot; value=&quot;5&quot;/&gt;&lt;property id=&quot;20300&quot; value=&quot;Slide 36 - &amp;quot;Soukromá vyjednávání&amp;quot;&quot;/&gt;&lt;property id=&quot;20307&quot; value=&quot;477&quot;/&gt;&lt;property id=&quot;20309&quot; value=&quot;-1&quot;/&gt;&lt;/object&gt;&lt;object type=&quot;3&quot; unique_id=&quot;17569&quot;&gt;&lt;property id=&quot;20148&quot; value=&quot;5&quot;/&gt;&lt;property id=&quot;20300&quot; value=&quot;Slide 37 - &amp;quot;Internalizace&amp;quot;&quot;/&gt;&lt;property id=&quot;20307&quot; value=&quot;478&quot;/&gt;&lt;property id=&quot;20309&quot; value=&quot;-1&quot;/&gt;&lt;/object&gt;&lt;/object&gt;&lt;object type=&quot;10&quot; unique_id=&quot;11688&quot;&gt;&lt;object type=&quot;11&quot; unique_id=&quot;11689&quot;&gt;&lt;property id=&quot;20180&quot; value=&quot;0&quot;/&gt;&lt;property id=&quot;20181&quot; value=&quot;0&quot;/&gt;&lt;property id=&quot;20182&quot; value=&quot;0&quot;/&gt;&lt;property id=&quot;20183&quot; value=&quot;1&quot;/&gt;&lt;/object&gt;&lt;object type=&quot;12&quot; unique_id=&quot;11690&quot;&gt;&lt;/object&gt;&lt;/object&gt;&lt;object type=&quot;4&quot; unique_id=&quot;11730&quot;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heme/theme1.xml><?xml version="1.0" encoding="utf-8"?>
<a:theme xmlns:a="http://schemas.openxmlformats.org/drawingml/2006/main" name="FVP">
  <a:themeElements>
    <a:clrScheme name="Slezská univerzi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81E3A"/>
      </a:accent1>
      <a:accent2>
        <a:srgbClr val="395990"/>
      </a:accent2>
      <a:accent3>
        <a:srgbClr val="655481"/>
      </a:accent3>
      <a:accent4>
        <a:srgbClr val="307871"/>
      </a:accent4>
      <a:accent5>
        <a:srgbClr val="A99829"/>
      </a:accent5>
      <a:accent6>
        <a:srgbClr val="DC6423"/>
      </a:accent6>
      <a:hlink>
        <a:srgbClr val="0563C1"/>
      </a:hlink>
      <a:folHlink>
        <a:srgbClr val="954F72"/>
      </a:folHlink>
    </a:clrScheme>
    <a:fontScheme name="Slezská univerzita">
      <a:majorFont>
        <a:latin typeface="Enriqueta"/>
        <a:ea typeface=""/>
        <a:cs typeface=""/>
      </a:majorFont>
      <a:minorFont>
        <a:latin typeface="Enriqueta"/>
        <a:ea typeface=""/>
        <a:cs typeface="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VP" id="{DA1C3593-046B-486B-8BFD-0119DB5EB019}" vid="{536F9A03-8946-453A-856D-0ABF1C359D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FVP</Template>
  <TotalTime>2454</TotalTime>
  <Words>2385</Words>
  <Application>Microsoft Office PowerPoint</Application>
  <PresentationFormat>Širokoúhlá obrazovka</PresentationFormat>
  <Paragraphs>286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Enriqueta</vt:lpstr>
      <vt:lpstr>Symbol</vt:lpstr>
      <vt:lpstr>Times New Roman</vt:lpstr>
      <vt:lpstr>Wingdings</vt:lpstr>
      <vt:lpstr>Wingdings 2</vt:lpstr>
      <vt:lpstr>FVP</vt:lpstr>
      <vt:lpstr>Veřejná ekonomika</vt:lpstr>
      <vt:lpstr>Veřejné statky a externality</vt:lpstr>
      <vt:lpstr>Veřejné statky</vt:lpstr>
      <vt:lpstr>Klasifikace statku a jejich charakteristika</vt:lpstr>
      <vt:lpstr>Klasifikace statku a jejich charakteristika</vt:lpstr>
      <vt:lpstr>Klasifikace statku a jejich charakteristika</vt:lpstr>
      <vt:lpstr>Tabulka 3-1: Institucionální kritérium a kategorie statku</vt:lpstr>
      <vt:lpstr>Klasifikace statku a jejich charakteristika</vt:lpstr>
      <vt:lpstr>Klasifikace statku a jejich charakteristika</vt:lpstr>
      <vt:lpstr>Ekonomické kritérium členění statku</vt:lpstr>
      <vt:lpstr>Ekonomické kritérium členění statku</vt:lpstr>
      <vt:lpstr>Ekonomické kritérium členění statku</vt:lpstr>
      <vt:lpstr>Ekonomické kritérium členění statku</vt:lpstr>
      <vt:lpstr>Ekonomické kritérium členění statku</vt:lpstr>
      <vt:lpstr>Problém černého pasažéra</vt:lpstr>
      <vt:lpstr>Efekt přetížení (návalu) a možnosti jeho vyloučení</vt:lpstr>
      <vt:lpstr>Obrázek 3-1: Funkce přetížení (návalu)</vt:lpstr>
      <vt:lpstr>Efekt přetížení (návalu) a možnosti jeho vyloučení</vt:lpstr>
      <vt:lpstr>Efekt přetížení (návalu) a možnosti jeho vyloučení</vt:lpstr>
      <vt:lpstr>Veřejné statky a veřejný sektor</vt:lpstr>
      <vt:lpstr>Způsoby zabezpečování veřejných statků</vt:lpstr>
      <vt:lpstr>Způsoby zabezpečování veřejných statků</vt:lpstr>
      <vt:lpstr>Způsoby zabezpečování veřejných statků</vt:lpstr>
      <vt:lpstr>Externality</vt:lpstr>
      <vt:lpstr>Klasifikace externalit</vt:lpstr>
      <vt:lpstr>Klasifikace externalit</vt:lpstr>
      <vt:lpstr>Klasifikace externalit</vt:lpstr>
      <vt:lpstr>Veřejná řešení externalit</vt:lpstr>
      <vt:lpstr>Veřejná řešení externalit</vt:lpstr>
      <vt:lpstr>Soukromá řešení externalit</vt:lpstr>
      <vt:lpstr>Pravidla odpovědnosti a společenský postih</vt:lpstr>
      <vt:lpstr>Uspořádání vlastnických práv</vt:lpstr>
      <vt:lpstr>Soukromá vyjednávání</vt:lpstr>
      <vt:lpstr>Internalizace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ekonomika</dc:title>
  <dc:creator>p.tuleja@gmail.com</dc:creator>
  <cp:lastModifiedBy>Pavel Tuleja</cp:lastModifiedBy>
  <cp:revision>171</cp:revision>
  <cp:lastPrinted>2012-10-12T11:31:19Z</cp:lastPrinted>
  <dcterms:modified xsi:type="dcterms:W3CDTF">2020-03-15T07:59:25Z</dcterms:modified>
</cp:coreProperties>
</file>