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8" r:id="rId1"/>
  </p:sldMasterIdLst>
  <p:notesMasterIdLst>
    <p:notesMasterId r:id="rId29"/>
  </p:notesMasterIdLst>
  <p:handoutMasterIdLst>
    <p:handoutMasterId r:id="rId30"/>
  </p:handoutMasterIdLst>
  <p:sldIdLst>
    <p:sldId id="417" r:id="rId2"/>
    <p:sldId id="428" r:id="rId3"/>
    <p:sldId id="446" r:id="rId4"/>
    <p:sldId id="447" r:id="rId5"/>
    <p:sldId id="448" r:id="rId6"/>
    <p:sldId id="449" r:id="rId7"/>
    <p:sldId id="450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59" r:id="rId17"/>
    <p:sldId id="461" r:id="rId18"/>
    <p:sldId id="462" r:id="rId19"/>
    <p:sldId id="463" r:id="rId20"/>
    <p:sldId id="464" r:id="rId21"/>
    <p:sldId id="465" r:id="rId22"/>
    <p:sldId id="466" r:id="rId23"/>
    <p:sldId id="467" r:id="rId24"/>
    <p:sldId id="468" r:id="rId25"/>
    <p:sldId id="469" r:id="rId26"/>
    <p:sldId id="470" r:id="rId27"/>
    <p:sldId id="471" r:id="rId28"/>
  </p:sldIdLst>
  <p:sldSz cx="12192000" cy="6858000"/>
  <p:notesSz cx="6794500" cy="99314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7C90"/>
    <a:srgbClr val="4F81BD"/>
    <a:srgbClr val="604A7B"/>
    <a:srgbClr val="77933C"/>
    <a:srgbClr val="953735"/>
    <a:srgbClr val="E46C0A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1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2F41ADF-8258-4BA4-BAEC-3CB1FCEAC5EA}" type="datetimeFigureOut">
              <a:rPr lang="cs-CZ"/>
              <a:pPr>
                <a:defRPr/>
              </a:pPr>
              <a:t>15.03.2020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A997673-22B9-4098-85B9-2FC1E07529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94500" cy="9931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794500" cy="9931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584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01600" y="-6448425"/>
            <a:ext cx="25603200" cy="144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79133" y="4717137"/>
            <a:ext cx="5431475" cy="44677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88496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  <a:noFill/>
        </p:spPr>
        <p:txBody>
          <a:bodyPr/>
          <a:lstStyle/>
          <a:p>
            <a:fld id="{5189CCC5-CDD7-4CC5-8DEE-794D8AB9763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AE407378-E774-4C22-9DA5-98EEFF603B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440" y="3425476"/>
            <a:ext cx="2931673" cy="211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9571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6" y="5141973"/>
            <a:ext cx="11298200" cy="12747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1800">
                <a:solidFill>
                  <a:schemeClr val="accent3"/>
                </a:solidFill>
              </a:defRPr>
            </a:lvl2pPr>
            <a:lvl3pPr>
              <a:defRPr sz="16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ECDB654A-32EE-4FDA-AEAB-1E2F88D8E5A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10" y="71860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3604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CFB7D9D5-FAD7-479D-BFF3-7FDEA6711F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14952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6137"/>
            <a:ext cx="691721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925A367A-C23E-4A75-8B78-F10FEAC8FC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9727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6FDC8276-513E-4203-8DBD-FE5FF9056D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02100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anchor="t"/>
          <a:lstStyle>
            <a:lvl1pPr>
              <a:buClr>
                <a:schemeClr val="accent3"/>
              </a:buClr>
              <a:defRPr>
                <a:solidFill>
                  <a:schemeClr val="accent3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accent3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accent3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3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5427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anchor="t"/>
          <a:lstStyle>
            <a:lvl1pPr>
              <a:buClr>
                <a:schemeClr val="accent3"/>
              </a:buClr>
              <a:defRPr>
                <a:solidFill>
                  <a:schemeClr val="accent3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accent3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accent3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3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17252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94B5F34D-804F-4F86-B5DC-D7948924918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807" y="736119"/>
            <a:ext cx="3204000" cy="23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1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D5D88-5056-47E8-9A76-224D078D0F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31823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579600" y="2228400"/>
            <a:ext cx="5421600" cy="36330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8622" y="2336400"/>
            <a:ext cx="5205600" cy="3416400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61477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07BA0-CD08-4F7B-8799-0C29797C33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62707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B6AAA-6540-4637-8154-9BE5006C97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6036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C2ACF-EEB2-47AA-A148-805069BE5A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2490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60A009A8-0ABF-4E72-9996-1E4DC69730D7}"/>
              </a:ext>
            </a:extLst>
          </p:cNvPr>
          <p:cNvGrpSpPr/>
          <p:nvPr/>
        </p:nvGrpSpPr>
        <p:grpSpPr>
          <a:xfrm>
            <a:off x="441853" y="430462"/>
            <a:ext cx="11308294" cy="120549"/>
            <a:chOff x="441853" y="430462"/>
            <a:chExt cx="11308294" cy="120549"/>
          </a:xfrm>
        </p:grpSpPr>
        <p:sp>
          <p:nvSpPr>
            <p:cNvPr id="9" name="Rectangle 8"/>
            <p:cNvSpPr/>
            <p:nvPr/>
          </p:nvSpPr>
          <p:spPr>
            <a:xfrm>
              <a:off x="441853" y="430462"/>
              <a:ext cx="3708000" cy="108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8042147" y="443011"/>
              <a:ext cx="3708000" cy="108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242000" y="433664"/>
              <a:ext cx="3708000" cy="10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7133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ransition spd="med">
    <p:cover dir="r"/>
    <p:sndAc>
      <p:stSnd>
        <p:snd r:embed="rId15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>
              <a:lumMod val="8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j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+mj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400" kern="1200">
          <a:solidFill>
            <a:schemeClr val="accent3"/>
          </a:solidFill>
          <a:latin typeface="+mj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Veřejná ekonomika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Státní zásahy a jejich selhání</a:t>
            </a:r>
          </a:p>
        </p:txBody>
      </p:sp>
    </p:spTree>
    <p:extLst>
      <p:ext uri="{BB962C8B-B14F-4D97-AF65-F5344CB8AC3E}">
        <p14:creationId xmlns:p14="http://schemas.microsoft.com/office/powerpoint/2010/main" val="111548954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Selhání státních zásahů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selhání státu:</a:t>
            </a:r>
            <a:r>
              <a:rPr lang="cs-CZ" dirty="0">
                <a:latin typeface="+mn-lt"/>
              </a:rPr>
              <a:t> celá škála problémů, které se projevují v důsledku použití nesprávně, a tudíž i neúčinné hospodářské politiky</a:t>
            </a:r>
          </a:p>
          <a:p>
            <a:r>
              <a:rPr lang="cs-CZ" b="1" i="1" dirty="0">
                <a:latin typeface="+mn-lt"/>
              </a:rPr>
              <a:t>efektivnost x spravedlnost: </a:t>
            </a:r>
            <a:r>
              <a:rPr lang="cs-CZ" dirty="0">
                <a:latin typeface="+mn-lt"/>
              </a:rPr>
              <a:t>nepřímo úměrný vztah:</a:t>
            </a:r>
          </a:p>
          <a:p>
            <a:pPr lvl="1"/>
            <a:r>
              <a:rPr lang="cs-CZ" dirty="0">
                <a:latin typeface="+mn-lt"/>
              </a:rPr>
              <a:t>administrativně nákladné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transakční náklady,</a:t>
            </a:r>
          </a:p>
          <a:p>
            <a:pPr lvl="1"/>
            <a:r>
              <a:rPr lang="cs-CZ" dirty="0">
                <a:latin typeface="+mn-lt"/>
              </a:rPr>
              <a:t>přerozdělování → </a:t>
            </a:r>
            <a:r>
              <a:rPr lang="cs-CZ" b="1" i="1" dirty="0">
                <a:latin typeface="+mn-lt"/>
              </a:rPr>
              <a:t>demotivační prvek.</a:t>
            </a:r>
          </a:p>
          <a:p>
            <a:r>
              <a:rPr lang="cs-CZ" dirty="0">
                <a:latin typeface="+mn-lt"/>
              </a:rPr>
              <a:t>nestabilita ve společnosti x zpomalení dynamiky růstu.</a:t>
            </a:r>
          </a:p>
          <a:p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9009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Obtížnost správného předvídání důsledku státních zásahů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provázanost státních zásahů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odezva soukromého sektoru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obtížné zhodnocení konkrétní ekonomické situace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obtížné předvídání.</a:t>
            </a:r>
            <a:r>
              <a:rPr lang="cs-CZ" dirty="0">
                <a:latin typeface="+mn-lt"/>
              </a:rPr>
              <a:t> </a:t>
            </a:r>
          </a:p>
          <a:p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74117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Omezená možnost kontroly v procesu realizace státních zásahů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rozhodují: </a:t>
            </a:r>
            <a:r>
              <a:rPr lang="cs-CZ" b="1" i="1" dirty="0">
                <a:latin typeface="+mn-lt"/>
              </a:rPr>
              <a:t>členové zastupitelských orgánů,</a:t>
            </a:r>
          </a:p>
          <a:p>
            <a:r>
              <a:rPr lang="cs-CZ" dirty="0">
                <a:latin typeface="+mn-lt"/>
              </a:rPr>
              <a:t>zavádějí: </a:t>
            </a:r>
            <a:r>
              <a:rPr lang="cs-CZ" b="1" i="1" dirty="0">
                <a:latin typeface="+mn-lt"/>
              </a:rPr>
              <a:t>pracovníci výkonných orgánů veřejné správy,</a:t>
            </a:r>
            <a:r>
              <a:rPr lang="cs-CZ" dirty="0">
                <a:latin typeface="+mn-lt"/>
              </a:rPr>
              <a:t> </a:t>
            </a:r>
          </a:p>
          <a:p>
            <a:r>
              <a:rPr lang="cs-CZ" dirty="0">
                <a:latin typeface="+mn-lt"/>
              </a:rPr>
              <a:t>nedostatečnost či nepřesnost při zadání:</a:t>
            </a:r>
            <a:r>
              <a:rPr lang="cs-CZ" i="1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nemožnost splnit záměry,</a:t>
            </a:r>
          </a:p>
          <a:p>
            <a:r>
              <a:rPr lang="cs-CZ" b="1" i="1" dirty="0">
                <a:latin typeface="+mn-lt"/>
              </a:rPr>
              <a:t>omezené informace:</a:t>
            </a:r>
            <a:r>
              <a:rPr lang="cs-CZ" dirty="0">
                <a:latin typeface="+mn-lt"/>
              </a:rPr>
              <a:t> relevance informací x relevance teorie x časová zpoždění,</a:t>
            </a:r>
          </a:p>
          <a:p>
            <a:r>
              <a:rPr lang="cs-CZ" b="1" i="1" dirty="0">
                <a:latin typeface="+mn-lt"/>
              </a:rPr>
              <a:t>omezená kontrola byrokratickým aparátem:</a:t>
            </a:r>
            <a:r>
              <a:rPr lang="cs-CZ" dirty="0">
                <a:latin typeface="+mn-lt"/>
              </a:rPr>
              <a:t> legislativa x vlastní zájmy. </a:t>
            </a:r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6641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byrokracie:</a:t>
            </a:r>
            <a:r>
              <a:rPr lang="cs-CZ" dirty="0">
                <a:latin typeface="+mn-lt"/>
              </a:rPr>
              <a:t> množina úředníků, kteří jsou odpovědni politikům za zabezpečování veřejně zajišťovaných statků,</a:t>
            </a:r>
          </a:p>
          <a:p>
            <a:r>
              <a:rPr lang="cs-CZ" b="1" i="1" dirty="0">
                <a:latin typeface="+mn-lt"/>
              </a:rPr>
              <a:t>tři základní oblasti:</a:t>
            </a:r>
          </a:p>
          <a:p>
            <a:pPr lvl="1"/>
            <a:r>
              <a:rPr lang="cs-CZ" dirty="0">
                <a:latin typeface="+mn-lt"/>
              </a:rPr>
              <a:t>poskytuje informace politikům,</a:t>
            </a:r>
          </a:p>
          <a:p>
            <a:pPr lvl="1"/>
            <a:r>
              <a:rPr lang="cs-CZ" dirty="0">
                <a:latin typeface="+mn-lt"/>
              </a:rPr>
              <a:t>zajišťuje realizaci rozhodnutí politiků,</a:t>
            </a:r>
          </a:p>
          <a:p>
            <a:pPr lvl="1"/>
            <a:r>
              <a:rPr lang="cs-CZ" dirty="0">
                <a:latin typeface="+mn-lt"/>
              </a:rPr>
              <a:t>provádí kontrolu realizace veřejně zabezpečovaných statků. </a:t>
            </a:r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05772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klíčové zdroje problémů vztahu byrokratů a politiků:</a:t>
            </a:r>
            <a:r>
              <a:rPr lang="cs-CZ" dirty="0">
                <a:latin typeface="+mn-lt"/>
              </a:rPr>
              <a:t> </a:t>
            </a:r>
          </a:p>
          <a:p>
            <a:pPr lvl="1"/>
            <a:r>
              <a:rPr lang="cs-CZ" dirty="0">
                <a:latin typeface="+mn-lt"/>
              </a:rPr>
              <a:t>jsou odpovědni politikům, </a:t>
            </a:r>
          </a:p>
          <a:p>
            <a:pPr lvl="1"/>
            <a:r>
              <a:rPr lang="cs-CZ" dirty="0">
                <a:latin typeface="+mn-lt"/>
              </a:rPr>
              <a:t>ovlivňují množství a kvalitu informací poskytovaných politikům, </a:t>
            </a:r>
          </a:p>
          <a:p>
            <a:pPr lvl="1"/>
            <a:r>
              <a:rPr lang="cs-CZ" dirty="0">
                <a:latin typeface="+mn-lt"/>
              </a:rPr>
              <a:t>jak vyjádřit vztah mezi vynaloženým úsilím a dosaženými výsledky, </a:t>
            </a:r>
          </a:p>
          <a:p>
            <a:pPr lvl="1"/>
            <a:r>
              <a:rPr lang="cs-CZ" dirty="0">
                <a:latin typeface="+mn-lt"/>
              </a:rPr>
              <a:t>užitek byrokracie se těžko hodnotí, </a:t>
            </a:r>
          </a:p>
          <a:p>
            <a:pPr lvl="1"/>
            <a:r>
              <a:rPr lang="cs-CZ" dirty="0">
                <a:latin typeface="+mn-lt"/>
              </a:rPr>
              <a:t>sledování celé soustavy často rozporuplných cílů, </a:t>
            </a:r>
          </a:p>
          <a:p>
            <a:pPr lvl="1"/>
            <a:r>
              <a:rPr lang="cs-CZ" dirty="0">
                <a:latin typeface="+mn-lt"/>
              </a:rPr>
              <a:t>uplatňování specifických pravidel a postupů při financování úřadů, </a:t>
            </a:r>
          </a:p>
          <a:p>
            <a:pPr lvl="1"/>
            <a:r>
              <a:rPr lang="cs-CZ" dirty="0">
                <a:latin typeface="+mn-lt"/>
              </a:rPr>
              <a:t>neexistence konkurenčního prostředí, </a:t>
            </a:r>
          </a:p>
          <a:p>
            <a:pPr lvl="1"/>
            <a:r>
              <a:rPr lang="cs-CZ" dirty="0">
                <a:latin typeface="+mn-lt"/>
              </a:rPr>
              <a:t>byrokraté zajištují kontrolu výkonu byrokracie.</a:t>
            </a:r>
            <a:r>
              <a:rPr lang="cs-CZ" i="1" dirty="0">
                <a:latin typeface="+mn-lt"/>
              </a:rPr>
              <a:t> </a:t>
            </a:r>
          </a:p>
          <a:p>
            <a:pPr lvl="1"/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5946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byrokraté:</a:t>
            </a:r>
            <a:r>
              <a:rPr lang="cs-CZ" b="1" i="1" dirty="0">
                <a:latin typeface="Calibri"/>
              </a:rPr>
              <a:t> </a:t>
            </a:r>
            <a:r>
              <a:rPr lang="cs-CZ" dirty="0">
                <a:latin typeface="Calibri"/>
              </a:rPr>
              <a:t>maximalizují svůj vlastní užitek </a:t>
            </a:r>
            <a:r>
              <a:rPr lang="cs-CZ" dirty="0">
                <a:latin typeface="Calibri"/>
                <a:sym typeface="Symbol" panose="05050102010706020507" pitchFamily="18" charset="2"/>
              </a:rPr>
              <a:t></a:t>
            </a:r>
            <a:r>
              <a:rPr lang="cs-CZ" dirty="0">
                <a:latin typeface="Calibri"/>
              </a:rPr>
              <a:t> </a:t>
            </a:r>
            <a:r>
              <a:rPr lang="cs-CZ" b="1" i="1" dirty="0">
                <a:latin typeface="Calibri"/>
              </a:rPr>
              <a:t>A co veřejný zájem?</a:t>
            </a:r>
            <a:r>
              <a:rPr lang="cs-CZ" b="1" i="1" dirty="0"/>
              <a:t> </a:t>
            </a:r>
          </a:p>
          <a:p>
            <a:r>
              <a:rPr lang="cs-CZ" b="1" i="1" dirty="0"/>
              <a:t>užitková funkce úředníka má tyto nezávisle proměnné: </a:t>
            </a:r>
          </a:p>
          <a:p>
            <a:pPr lvl="1"/>
            <a:r>
              <a:rPr lang="cs-CZ" dirty="0"/>
              <a:t>mzda úředníka, </a:t>
            </a:r>
          </a:p>
          <a:p>
            <a:pPr lvl="1"/>
            <a:r>
              <a:rPr lang="cs-CZ" dirty="0"/>
              <a:t>počet jeho podřízených,</a:t>
            </a:r>
          </a:p>
          <a:p>
            <a:pPr lvl="1"/>
            <a:r>
              <a:rPr lang="cs-CZ" dirty="0"/>
              <a:t>plat podřízených,</a:t>
            </a:r>
          </a:p>
          <a:p>
            <a:pPr lvl="1"/>
            <a:r>
              <a:rPr lang="cs-CZ" dirty="0"/>
              <a:t>funkční příplatky,</a:t>
            </a:r>
          </a:p>
          <a:p>
            <a:pPr lvl="1"/>
            <a:r>
              <a:rPr lang="cs-CZ" dirty="0"/>
              <a:t>veřejná pověst,</a:t>
            </a:r>
          </a:p>
          <a:p>
            <a:pPr lvl="1"/>
            <a:r>
              <a:rPr lang="cs-CZ" dirty="0"/>
              <a:t>moc,</a:t>
            </a:r>
          </a:p>
          <a:p>
            <a:pPr lvl="1"/>
            <a:r>
              <a:rPr lang="cs-CZ" dirty="0"/>
              <a:t>postavení.</a:t>
            </a:r>
          </a:p>
          <a:p>
            <a:pPr lvl="1"/>
            <a:endParaRPr lang="cs-CZ" i="1" dirty="0">
              <a:latin typeface="Calibri"/>
            </a:endParaRP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27844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proměnné užitkové funkce byrokrata:</a:t>
            </a:r>
            <a:r>
              <a:rPr lang="cs-CZ" b="1" dirty="0">
                <a:latin typeface="+mn-lt"/>
              </a:rPr>
              <a:t> </a:t>
            </a:r>
            <a:r>
              <a:rPr lang="cs-CZ" dirty="0">
                <a:latin typeface="+mn-lt"/>
              </a:rPr>
              <a:t>přímo závislé na rozpočtu daného úřadu,</a:t>
            </a:r>
            <a:endParaRPr lang="cs-CZ" i="1" dirty="0">
              <a:latin typeface="+mn-lt"/>
            </a:endParaRPr>
          </a:p>
          <a:p>
            <a:r>
              <a:rPr lang="cs-CZ" dirty="0">
                <a:latin typeface="+mn-lt"/>
              </a:rPr>
              <a:t>způsob ovlivnění rozpočtu: </a:t>
            </a:r>
          </a:p>
          <a:p>
            <a:pPr lvl="1"/>
            <a:r>
              <a:rPr lang="cs-CZ" dirty="0">
                <a:latin typeface="+mn-lt"/>
              </a:rPr>
              <a:t>vyčerpat rozpočet za každou cenu, </a:t>
            </a:r>
          </a:p>
          <a:p>
            <a:pPr lvl="1"/>
            <a:r>
              <a:rPr lang="cs-CZ" dirty="0">
                <a:latin typeface="+mn-lt"/>
              </a:rPr>
              <a:t>podhodnotit náklady projektů,</a:t>
            </a:r>
          </a:p>
          <a:p>
            <a:pPr lvl="1"/>
            <a:r>
              <a:rPr lang="cs-CZ" dirty="0">
                <a:latin typeface="+mn-lt"/>
              </a:rPr>
              <a:t>nadhodnotit náklady projektů,</a:t>
            </a:r>
          </a:p>
          <a:p>
            <a:pPr lvl="1"/>
            <a:r>
              <a:rPr lang="cs-CZ" dirty="0">
                <a:latin typeface="+mn-lt"/>
              </a:rPr>
              <a:t>prezentace několika málo variant,</a:t>
            </a:r>
          </a:p>
          <a:p>
            <a:r>
              <a:rPr lang="cs-CZ" dirty="0">
                <a:latin typeface="+mn-lt"/>
              </a:rPr>
              <a:t>růst užitku byrokrata: </a:t>
            </a:r>
            <a:r>
              <a:rPr lang="cs-CZ" b="1" i="1" dirty="0">
                <a:latin typeface="+mn-lt"/>
              </a:rPr>
              <a:t>růst počtu podřízených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růst rozpočtu, prestiže a moci vedoucího,</a:t>
            </a:r>
          </a:p>
          <a:p>
            <a:r>
              <a:rPr lang="cs-CZ" b="1" i="1" dirty="0">
                <a:latin typeface="+mn-lt"/>
              </a:rPr>
              <a:t>cíl úředníků:</a:t>
            </a:r>
            <a:r>
              <a:rPr lang="cs-CZ" dirty="0">
                <a:latin typeface="+mn-lt"/>
              </a:rPr>
              <a:t> vyhýbání se odpovědnosti,</a:t>
            </a:r>
          </a:p>
          <a:p>
            <a:r>
              <a:rPr lang="cs-CZ" dirty="0">
                <a:latin typeface="+mn-lt"/>
              </a:rPr>
              <a:t>alokační a produkční neefektivnost.</a:t>
            </a:r>
          </a:p>
          <a:p>
            <a:pPr lvl="1"/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73493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 ukazatelů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jak zvolit ukazatele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chybná volba vede k selhání státního zásahu,</a:t>
            </a:r>
          </a:p>
          <a:p>
            <a:r>
              <a:rPr lang="cs-CZ" dirty="0">
                <a:latin typeface="+mn-lt"/>
              </a:rPr>
              <a:t>nutno zohlednit i </a:t>
            </a:r>
            <a:r>
              <a:rPr lang="cs-CZ" b="1" i="1" dirty="0">
                <a:latin typeface="+mn-lt"/>
              </a:rPr>
              <a:t>zkreslující vlivy.</a:t>
            </a:r>
          </a:p>
          <a:p>
            <a:pPr lvl="1"/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49115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Obtížnost modelování ekonomických a sociálních procesů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omezená možnost modelování, praktického experimentování a ex ante ověřování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ověřuje reálný život,</a:t>
            </a:r>
          </a:p>
          <a:p>
            <a:r>
              <a:rPr lang="cs-CZ" dirty="0">
                <a:latin typeface="+mn-lt"/>
              </a:rPr>
              <a:t>nekontrolované experimenty,</a:t>
            </a:r>
          </a:p>
          <a:p>
            <a:r>
              <a:rPr lang="cs-CZ" dirty="0">
                <a:latin typeface="+mn-lt"/>
              </a:rPr>
              <a:t>modely.</a:t>
            </a:r>
          </a:p>
          <a:p>
            <a:pPr lvl="1"/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4626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Nesouhlas mezi ekonomy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důvody neshody mezi ekonomy:</a:t>
            </a:r>
          </a:p>
          <a:p>
            <a:pPr lvl="1"/>
            <a:r>
              <a:rPr lang="cs-CZ" dirty="0">
                <a:latin typeface="+mn-lt"/>
              </a:rPr>
              <a:t>rozdíly v názorech na chování ekonomiky, </a:t>
            </a:r>
          </a:p>
          <a:p>
            <a:pPr lvl="1"/>
            <a:r>
              <a:rPr lang="cs-CZ" dirty="0">
                <a:latin typeface="+mn-lt"/>
              </a:rPr>
              <a:t>neshody ohledně důsledků vládních zásahů, </a:t>
            </a:r>
          </a:p>
          <a:p>
            <a:pPr lvl="1"/>
            <a:r>
              <a:rPr lang="cs-CZ" dirty="0">
                <a:latin typeface="+mn-lt"/>
              </a:rPr>
              <a:t>neshody v hodnotách,</a:t>
            </a:r>
          </a:p>
          <a:p>
            <a:r>
              <a:rPr lang="cs-CZ" dirty="0">
                <a:latin typeface="+mn-lt"/>
              </a:rPr>
              <a:t>jak se chová ekonomika?</a:t>
            </a:r>
          </a:p>
          <a:p>
            <a:r>
              <a:rPr lang="cs-CZ" dirty="0">
                <a:latin typeface="+mn-lt"/>
              </a:rPr>
              <a:t>jsou důsledky pro ekonomiku pozitivní nebo negativní?</a:t>
            </a:r>
          </a:p>
          <a:p>
            <a:r>
              <a:rPr lang="cs-CZ" dirty="0">
                <a:latin typeface="+mn-lt"/>
              </a:rPr>
              <a:t>jaká přijmeme opatření?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50676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Státní zásahy a jejich selhání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dirty="0"/>
              <a:t>V rámci této přednášky se </a:t>
            </a:r>
            <a:r>
              <a:rPr lang="cs-CZ" b="1" i="1" dirty="0"/>
              <a:t>dozvíte:</a:t>
            </a:r>
          </a:p>
          <a:p>
            <a:pPr lvl="1" eaLnBrk="1" hangingPunct="1"/>
            <a:r>
              <a:rPr lang="cs-CZ" dirty="0"/>
              <a:t>jaký je vztah mezi </a:t>
            </a:r>
            <a:r>
              <a:rPr lang="cs-CZ" b="1" i="1" dirty="0"/>
              <a:t>tržními selháními a selháním státního zásahu,</a:t>
            </a:r>
          </a:p>
          <a:p>
            <a:pPr lvl="1" eaLnBrk="1" hangingPunct="1"/>
            <a:r>
              <a:rPr lang="cs-CZ" dirty="0"/>
              <a:t>jak jsou realizovány </a:t>
            </a:r>
            <a:r>
              <a:rPr lang="cs-CZ" b="1" i="1" dirty="0"/>
              <a:t>státní zásahy do ekonomiky,</a:t>
            </a:r>
          </a:p>
          <a:p>
            <a:pPr lvl="1" eaLnBrk="1" hangingPunct="1"/>
            <a:r>
              <a:rPr lang="cs-CZ" dirty="0"/>
              <a:t>kdy v ekonomice dochází k </a:t>
            </a:r>
            <a:r>
              <a:rPr lang="cs-CZ" b="1" i="1" dirty="0"/>
              <a:t>selhávání státních zásahů,</a:t>
            </a:r>
          </a:p>
          <a:p>
            <a:pPr lvl="1"/>
            <a:r>
              <a:rPr lang="cs-CZ" dirty="0"/>
              <a:t>jaký je vztah mezi </a:t>
            </a:r>
            <a:r>
              <a:rPr lang="cs-CZ" b="1" i="1" dirty="0"/>
              <a:t>efektivností a spravedlností v případě tržních selhání,</a:t>
            </a:r>
          </a:p>
          <a:p>
            <a:pPr lvl="1"/>
            <a:r>
              <a:rPr lang="cs-CZ" dirty="0"/>
              <a:t>zda lze </a:t>
            </a:r>
            <a:r>
              <a:rPr lang="cs-CZ" b="1" i="1" dirty="0"/>
              <a:t>předvídat důsledky státních zásahů,</a:t>
            </a:r>
          </a:p>
          <a:p>
            <a:pPr lvl="1"/>
            <a:r>
              <a:rPr lang="cs-CZ" dirty="0"/>
              <a:t>jak výrazně je </a:t>
            </a:r>
            <a:r>
              <a:rPr lang="cs-CZ" b="1" i="1" dirty="0"/>
              <a:t>omezena možnost kontroly při realizaci státních zásahů,</a:t>
            </a:r>
          </a:p>
          <a:p>
            <a:pPr lvl="1"/>
            <a:r>
              <a:rPr lang="cs-CZ" dirty="0"/>
              <a:t>co značí pojem </a:t>
            </a:r>
            <a:r>
              <a:rPr lang="cs-CZ" b="1" i="1" dirty="0"/>
              <a:t>byrokracie,</a:t>
            </a:r>
          </a:p>
          <a:p>
            <a:pPr lvl="1"/>
            <a:r>
              <a:rPr lang="cs-CZ" dirty="0"/>
              <a:t>zda je možno využít </a:t>
            </a:r>
            <a:r>
              <a:rPr lang="cs-CZ" b="1" i="1" dirty="0"/>
              <a:t>modelování zásahů státu do ekonomiky,</a:t>
            </a:r>
          </a:p>
          <a:p>
            <a:pPr lvl="1"/>
            <a:r>
              <a:rPr lang="cs-CZ" dirty="0"/>
              <a:t>jaká je podstata </a:t>
            </a:r>
            <a:r>
              <a:rPr lang="cs-CZ" b="1" i="1" dirty="0"/>
              <a:t>politických procesů a kolektivního rozhodování,</a:t>
            </a:r>
          </a:p>
          <a:p>
            <a:pPr lvl="1"/>
            <a:r>
              <a:rPr lang="cs-CZ" dirty="0"/>
              <a:t>kdy dochází k </a:t>
            </a:r>
            <a:r>
              <a:rPr lang="cs-CZ" b="1" i="1" dirty="0"/>
              <a:t>nevyužívání politického kapitálu</a:t>
            </a:r>
          </a:p>
          <a:p>
            <a:pPr lvl="1"/>
            <a:r>
              <a:rPr lang="cs-CZ" dirty="0"/>
              <a:t>a co rozumíme pod </a:t>
            </a:r>
            <a:r>
              <a:rPr lang="cs-CZ" b="1" i="1" dirty="0"/>
              <a:t>simultánním uplatněním trhu, veřejného a soukromého neziskového sektoru. </a:t>
            </a:r>
          </a:p>
          <a:p>
            <a:pPr lvl="1"/>
            <a:endParaRPr lang="cs-CZ" b="1" i="1" dirty="0"/>
          </a:p>
          <a:p>
            <a:pPr marL="0" indent="0">
              <a:buNone/>
            </a:pPr>
            <a:r>
              <a:rPr lang="cs-CZ" dirty="0"/>
              <a:t>Literatura: </a:t>
            </a:r>
          </a:p>
          <a:p>
            <a:pPr lvl="1"/>
            <a:r>
              <a:rPr lang="cs-CZ" dirty="0"/>
              <a:t>TETŘEVOVÁ, L. </a:t>
            </a:r>
            <a:r>
              <a:rPr lang="cs-CZ" b="1" i="1" dirty="0"/>
              <a:t>Veřejná ekonomie</a:t>
            </a:r>
            <a:r>
              <a:rPr lang="cs-CZ" b="1" dirty="0"/>
              <a:t>.</a:t>
            </a:r>
            <a:r>
              <a:rPr lang="cs-CZ" dirty="0"/>
              <a:t> Opava: </a:t>
            </a:r>
            <a:r>
              <a:rPr lang="cs-CZ" dirty="0" err="1"/>
              <a:t>Optys</a:t>
            </a:r>
            <a:r>
              <a:rPr lang="cs-CZ" dirty="0"/>
              <a:t>, 2008. ISBN 978-80-86946-79-5, </a:t>
            </a:r>
            <a:r>
              <a:rPr lang="cs-CZ" b="1" i="1" dirty="0"/>
              <a:t>kapitola 6 Státní zásahy a jejich selhávání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8" name="Picture 2" descr="C:\Users\Tuleja\AppData\Local\Microsoft\Windows\Temporary Internet Files\Content.IE5\BAXTK01P\MC900432547[1].png">
            <a:extLst>
              <a:ext uri="{FF2B5EF4-FFF2-40B4-BE49-F238E27FC236}">
                <a16:creationId xmlns:a16="http://schemas.microsoft.com/office/drawing/2014/main" id="{53964E93-8064-448C-B8E4-767085E57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807" y="181329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572312"/>
      </p:ext>
    </p:extLst>
  </p:cSld>
  <p:clrMapOvr>
    <a:masterClrMapping/>
  </p:clrMapOvr>
  <p:transition spd="med">
    <p:cover dir="r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Podstata politických procesů a kolektivního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rozhodnutí představuje kompromis mezi různorodými zájmy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vliv nátlakových skupiny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teorie veřejné volby.</a:t>
            </a: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94772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Chování politiků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+mn-lt"/>
              </a:rPr>
              <a:t>zajistit si </a:t>
            </a:r>
            <a:r>
              <a:rPr lang="cs-CZ" b="1" i="1" dirty="0">
                <a:latin typeface="+mn-lt"/>
              </a:rPr>
              <a:t>politické přežití</a:t>
            </a:r>
            <a:r>
              <a:rPr lang="cs-CZ" dirty="0">
                <a:latin typeface="+mn-lt"/>
              </a:rPr>
              <a:t> a </a:t>
            </a:r>
            <a:r>
              <a:rPr lang="cs-CZ" b="1" i="1" dirty="0">
                <a:latin typeface="+mn-lt"/>
              </a:rPr>
              <a:t>maximalizovat své volební šance</a:t>
            </a:r>
            <a:r>
              <a:rPr lang="cs-CZ" dirty="0">
                <a:latin typeface="+mn-lt"/>
              </a:rPr>
              <a:t>, </a:t>
            </a:r>
          </a:p>
          <a:p>
            <a:r>
              <a:rPr lang="cs-CZ" dirty="0">
                <a:latin typeface="+mn-lt"/>
              </a:rPr>
              <a:t>neodpovídají ideálnímu obrazu státníků orientujících se pouze na blaho společnosti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sledují především různé vlastní zájmy,</a:t>
            </a:r>
            <a:r>
              <a:rPr lang="cs-CZ" dirty="0">
                <a:latin typeface="+mn-lt"/>
              </a:rPr>
              <a:t> </a:t>
            </a:r>
          </a:p>
          <a:p>
            <a:r>
              <a:rPr lang="cs-CZ" b="1" i="1" dirty="0">
                <a:latin typeface="+mn-lt"/>
              </a:rPr>
              <a:t>odcizují se zájmům</a:t>
            </a:r>
            <a:r>
              <a:rPr lang="cs-CZ" dirty="0">
                <a:latin typeface="+mn-lt"/>
              </a:rPr>
              <a:t> svých voličů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omezená kontrola ze strany voličů, </a:t>
            </a:r>
          </a:p>
          <a:p>
            <a:r>
              <a:rPr lang="cs-CZ" dirty="0">
                <a:latin typeface="+mn-lt"/>
              </a:rPr>
              <a:t>sledují </a:t>
            </a:r>
            <a:r>
              <a:rPr lang="cs-CZ" b="1" dirty="0">
                <a:latin typeface="+mn-lt"/>
              </a:rPr>
              <a:t>zájmy malé zájmové skupiny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mají sklon preferovat zájmy finančně silnějších voličů,</a:t>
            </a:r>
          </a:p>
          <a:p>
            <a:r>
              <a:rPr lang="cs-CZ" dirty="0">
                <a:latin typeface="+mn-lt"/>
              </a:rPr>
              <a:t>rozhodování ovlivňováno působením organizovaných skupin (v této souvislosti hovoříme o </a:t>
            </a:r>
            <a:r>
              <a:rPr lang="cs-CZ" dirty="0" err="1">
                <a:latin typeface="+mn-lt"/>
              </a:rPr>
              <a:t>lobbyingu</a:t>
            </a:r>
            <a:r>
              <a:rPr lang="cs-CZ" dirty="0">
                <a:latin typeface="+mn-lt"/>
              </a:rPr>
              <a:t>), </a:t>
            </a:r>
          </a:p>
          <a:p>
            <a:r>
              <a:rPr lang="cs-CZ" b="1" i="1" dirty="0">
                <a:latin typeface="+mn-lt"/>
              </a:rPr>
              <a:t>orientují se na krátkodobý časový horizont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omezenost funkčního období, </a:t>
            </a:r>
          </a:p>
          <a:p>
            <a:r>
              <a:rPr lang="cs-CZ" dirty="0">
                <a:latin typeface="+mn-lt"/>
              </a:rPr>
              <a:t>schopnost ovlivnit podmínky a pravidla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volební paradox</a:t>
            </a:r>
            <a:r>
              <a:rPr lang="cs-CZ" dirty="0">
                <a:latin typeface="+mn-lt"/>
              </a:rPr>
              <a:t>, </a:t>
            </a:r>
          </a:p>
          <a:p>
            <a:r>
              <a:rPr lang="cs-CZ" dirty="0">
                <a:latin typeface="+mn-lt"/>
              </a:rPr>
              <a:t>chování je významné ovlivňování hromadnými sdělovacími prostředky.</a:t>
            </a: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90854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Chování politiků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souvisí s </a:t>
            </a:r>
            <a:r>
              <a:rPr lang="cs-CZ" b="1" i="1" dirty="0">
                <a:latin typeface="+mn-lt"/>
              </a:rPr>
              <a:t>politickým cyklem,</a:t>
            </a:r>
          </a:p>
          <a:p>
            <a:r>
              <a:rPr lang="cs-CZ" b="1" i="1" dirty="0">
                <a:latin typeface="+mn-lt"/>
              </a:rPr>
              <a:t>politický hospodářský cyklus:</a:t>
            </a:r>
            <a:r>
              <a:rPr lang="cs-CZ" dirty="0">
                <a:latin typeface="+mn-lt"/>
              </a:rPr>
              <a:t> ekonomické ukazatele a výsledky voleb,</a:t>
            </a:r>
          </a:p>
          <a:p>
            <a:r>
              <a:rPr lang="cs-CZ" b="1" i="1" dirty="0">
                <a:latin typeface="+mn-lt"/>
              </a:rPr>
              <a:t>Frey a Schneider:</a:t>
            </a:r>
            <a:r>
              <a:rPr lang="cs-CZ" dirty="0">
                <a:latin typeface="+mn-lt"/>
              </a:rPr>
              <a:t> výzkum ve Velké Británii</a:t>
            </a:r>
          </a:p>
          <a:p>
            <a:pPr lvl="1"/>
            <a:r>
              <a:rPr lang="cs-CZ" dirty="0">
                <a:latin typeface="+mn-lt"/>
              </a:rPr>
              <a:t>vzestup míry nezaměstnanosti o 1 % vedl k poklesu popularity vlády o 6 %, </a:t>
            </a:r>
          </a:p>
          <a:p>
            <a:pPr lvl="1"/>
            <a:r>
              <a:rPr lang="cs-CZ" dirty="0">
                <a:latin typeface="+mn-lt"/>
              </a:rPr>
              <a:t>vzestup míry inflace o 1 % vedl k poklesu popularity vlády pouze o 0,6 %,</a:t>
            </a:r>
          </a:p>
          <a:p>
            <a:pPr lvl="1"/>
            <a:r>
              <a:rPr lang="cs-CZ" dirty="0">
                <a:latin typeface="+mn-lt"/>
              </a:rPr>
              <a:t>růst reálného produktu o 1 % vedl k růstu popularity o 0,8 %. </a:t>
            </a:r>
            <a:endParaRPr lang="cs-CZ" i="1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6795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Obrázek 4-2: Politický cyklus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000" y="1916832"/>
            <a:ext cx="5580000" cy="481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8005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Chování politiků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politici zvažují:</a:t>
            </a:r>
          </a:p>
          <a:p>
            <a:pPr lvl="1"/>
            <a:r>
              <a:rPr lang="cs-CZ" dirty="0"/>
              <a:t>sledované politické cíle, </a:t>
            </a:r>
          </a:p>
          <a:p>
            <a:pPr lvl="1"/>
            <a:r>
              <a:rPr lang="cs-CZ" dirty="0"/>
              <a:t>kombinaci alternativních politických cílů,</a:t>
            </a:r>
          </a:p>
          <a:p>
            <a:pPr lvl="1"/>
            <a:r>
              <a:rPr lang="cs-CZ" dirty="0"/>
              <a:t>volbu konkrétních politických nástrojů.</a:t>
            </a:r>
            <a:endParaRPr lang="cs-CZ" i="1" dirty="0"/>
          </a:p>
          <a:p>
            <a:endParaRPr lang="cs-CZ" dirty="0">
              <a:latin typeface="Calibri"/>
            </a:endParaRPr>
          </a:p>
          <a:p>
            <a:endParaRPr lang="cs-CZ" dirty="0">
              <a:latin typeface="Calibri"/>
            </a:endParaRPr>
          </a:p>
          <a:p>
            <a:endParaRPr lang="cs-CZ" dirty="0">
              <a:latin typeface="Calibri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36494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Zájmové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zájmové skupiny: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+mn-lt"/>
              </a:rPr>
              <a:t>organizované skupiny lidi, jež se sdružují na principu profesní, zájmové či jiné sounáležitosti.</a:t>
            </a:r>
          </a:p>
          <a:p>
            <a:r>
              <a:rPr lang="cs-CZ" b="1" i="1" dirty="0">
                <a:latin typeface="+mn-lt"/>
              </a:rPr>
              <a:t>forma:</a:t>
            </a:r>
            <a:r>
              <a:rPr lang="cs-CZ" dirty="0">
                <a:latin typeface="+mn-lt"/>
              </a:rPr>
              <a:t> osobní přemlouvání, podplácení, zastrašováni či aféry, </a:t>
            </a:r>
          </a:p>
          <a:p>
            <a:r>
              <a:rPr lang="cs-CZ" b="1" i="1" dirty="0">
                <a:latin typeface="+mn-lt"/>
              </a:rPr>
              <a:t>výhoda: </a:t>
            </a:r>
            <a:r>
              <a:rPr lang="cs-CZ" dirty="0">
                <a:latin typeface="+mn-lt"/>
              </a:rPr>
              <a:t>širší informovanost voličů,</a:t>
            </a:r>
          </a:p>
          <a:p>
            <a:r>
              <a:rPr lang="cs-CZ" b="1" i="1" dirty="0">
                <a:latin typeface="+mn-lt"/>
              </a:rPr>
              <a:t>riziko:</a:t>
            </a:r>
            <a:r>
              <a:rPr lang="cs-CZ" dirty="0">
                <a:latin typeface="+mn-lt"/>
              </a:rPr>
              <a:t> neobjektivnost a nezaujatost informací,</a:t>
            </a:r>
          </a:p>
          <a:p>
            <a:r>
              <a:rPr lang="cs-CZ" b="1" i="1" dirty="0">
                <a:latin typeface="+mn-lt"/>
              </a:rPr>
              <a:t>nevýhoda:</a:t>
            </a:r>
            <a:r>
              <a:rPr lang="cs-CZ" dirty="0">
                <a:latin typeface="+mn-lt"/>
              </a:rPr>
              <a:t> jednání ve prospěch malé skupinky občanů,</a:t>
            </a:r>
          </a:p>
          <a:p>
            <a:r>
              <a:rPr lang="cs-CZ" b="1" i="1" dirty="0">
                <a:latin typeface="+mn-lt"/>
              </a:rPr>
              <a:t>omezení vlivu:</a:t>
            </a:r>
            <a:r>
              <a:rPr lang="cs-CZ" dirty="0">
                <a:latin typeface="+mn-lt"/>
              </a:rPr>
              <a:t> zvýšení jejich počtu.</a:t>
            </a: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18848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 přímé 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reprezentativní zastupitelská x přímá demokracie,</a:t>
            </a:r>
          </a:p>
          <a:p>
            <a:r>
              <a:rPr lang="cs-CZ" b="1" i="1" dirty="0">
                <a:latin typeface="+mn-lt"/>
              </a:rPr>
              <a:t>problémy přímé demokracie:</a:t>
            </a:r>
          </a:p>
          <a:p>
            <a:pPr lvl="1"/>
            <a:r>
              <a:rPr lang="cs-CZ" dirty="0">
                <a:latin typeface="+mn-lt"/>
              </a:rPr>
              <a:t>finanční, organizační a časová náročnost, </a:t>
            </a:r>
          </a:p>
          <a:p>
            <a:pPr lvl="1"/>
            <a:r>
              <a:rPr lang="cs-CZ" dirty="0">
                <a:latin typeface="+mn-lt"/>
              </a:rPr>
              <a:t>možné vítězství i nevyhraněných názorů většiny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i="1" dirty="0">
                <a:latin typeface="+mn-lt"/>
              </a:rPr>
              <a:t> </a:t>
            </a:r>
            <a:r>
              <a:rPr lang="cs-CZ" b="1" i="1" dirty="0">
                <a:latin typeface="+mn-lt"/>
              </a:rPr>
              <a:t>většinové pravidlo,</a:t>
            </a:r>
            <a:r>
              <a:rPr lang="cs-CZ" i="1" dirty="0">
                <a:latin typeface="+mn-lt"/>
              </a:rPr>
              <a:t> </a:t>
            </a:r>
          </a:p>
          <a:p>
            <a:pPr lvl="1"/>
            <a:r>
              <a:rPr lang="cs-CZ" b="1" i="1" dirty="0">
                <a:latin typeface="+mn-lt"/>
              </a:rPr>
              <a:t>referendum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vlastní formulace otázky.</a:t>
            </a:r>
            <a:r>
              <a:rPr lang="cs-CZ" i="1" dirty="0">
                <a:latin typeface="+mn-lt"/>
              </a:rPr>
              <a:t> </a:t>
            </a:r>
          </a:p>
          <a:p>
            <a:pPr lvl="1"/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78589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Selhání vlastní decentralizovaným soustavám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selhání v důsledku přenesení pravomocí:</a:t>
            </a:r>
          </a:p>
          <a:p>
            <a:pPr lvl="1"/>
            <a:r>
              <a:rPr lang="cs-CZ" dirty="0">
                <a:latin typeface="+mn-lt"/>
              </a:rPr>
              <a:t>ohrožení veřejného zájmu prosazováním zájmů skupinových, </a:t>
            </a:r>
          </a:p>
          <a:p>
            <a:pPr lvl="1"/>
            <a:r>
              <a:rPr lang="cs-CZ" dirty="0">
                <a:latin typeface="+mn-lt"/>
              </a:rPr>
              <a:t>fiskální externality, </a:t>
            </a:r>
          </a:p>
          <a:p>
            <a:pPr lvl="1"/>
            <a:r>
              <a:rPr lang="cs-CZ" dirty="0">
                <a:latin typeface="+mn-lt"/>
              </a:rPr>
              <a:t>prodlužování rozhodnutí.</a:t>
            </a:r>
            <a:r>
              <a:rPr lang="cs-CZ" i="1" dirty="0">
                <a:solidFill>
                  <a:srgbClr val="3B7C90"/>
                </a:solidFill>
                <a:latin typeface="+mn-lt"/>
              </a:rPr>
              <a:t> </a:t>
            </a:r>
          </a:p>
          <a:p>
            <a:pPr lvl="1"/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99333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 tržního selhání a selhání státních zásahů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>
                <a:latin typeface="+mn-lt"/>
              </a:rPr>
              <a:t>selhání trhu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latin typeface="+mn-lt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nutnost existence veřejného sektoru,</a:t>
            </a:r>
          </a:p>
          <a:p>
            <a:r>
              <a:rPr lang="cs-CZ" b="1" i="1" dirty="0">
                <a:latin typeface="+mn-lt"/>
              </a:rPr>
              <a:t>realizace:</a:t>
            </a:r>
            <a:r>
              <a:rPr lang="cs-CZ" dirty="0">
                <a:latin typeface="+mn-lt"/>
              </a:rPr>
              <a:t> vládní selhání.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7045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Obrázek 4-1: Vztah selhání trhu a selhání státních zásahů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613" y="2706623"/>
            <a:ext cx="6842774" cy="144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6942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zásahy do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různá pojetí definice státu:</a:t>
            </a:r>
          </a:p>
          <a:p>
            <a:pPr lvl="1"/>
            <a:r>
              <a:rPr lang="cs-CZ" b="1" i="1" dirty="0">
                <a:latin typeface="+mn-lt"/>
              </a:rPr>
              <a:t>geografické pojetí,</a:t>
            </a:r>
          </a:p>
          <a:p>
            <a:pPr lvl="1"/>
            <a:r>
              <a:rPr lang="cs-CZ" b="1" i="1" dirty="0">
                <a:latin typeface="+mn-lt"/>
              </a:rPr>
              <a:t>sociologické pojetí,</a:t>
            </a:r>
          </a:p>
          <a:p>
            <a:pPr lvl="1"/>
            <a:r>
              <a:rPr lang="cs-CZ" b="1" i="1" dirty="0">
                <a:latin typeface="+mn-lt"/>
              </a:rPr>
              <a:t>mezinárodněprávní pojetí. </a:t>
            </a:r>
          </a:p>
          <a:p>
            <a:r>
              <a:rPr lang="cs-CZ" b="1" i="1" dirty="0">
                <a:latin typeface="+mn-lt"/>
              </a:rPr>
              <a:t>veřejná ekonomie:</a:t>
            </a:r>
            <a:r>
              <a:rPr lang="cs-CZ" dirty="0">
                <a:latin typeface="+mn-lt"/>
              </a:rPr>
              <a:t> stát je neosobním představitelem a vykonavatelem veřejného zájmu,</a:t>
            </a:r>
          </a:p>
          <a:p>
            <a:r>
              <a:rPr lang="cs-CZ" b="1" i="1" dirty="0">
                <a:latin typeface="+mn-lt"/>
              </a:rPr>
              <a:t>liberální pojetí:</a:t>
            </a:r>
            <a:r>
              <a:rPr lang="cs-CZ" dirty="0">
                <a:latin typeface="+mn-lt"/>
              </a:rPr>
              <a:t> stát je organizace politických prostředků, založená na vyvlastnění bohatství druhých.</a:t>
            </a:r>
            <a:endParaRPr lang="cs-CZ" i="1" dirty="0">
              <a:latin typeface="+mn-lt"/>
            </a:endParaRP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73516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zásahy do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naše pojetí:</a:t>
            </a:r>
            <a:r>
              <a:rPr lang="cs-CZ" dirty="0">
                <a:latin typeface="+mn-lt"/>
              </a:rPr>
              <a:t> stát je synonymu pojmu vláda,</a:t>
            </a:r>
          </a:p>
          <a:p>
            <a:r>
              <a:rPr lang="cs-CZ" b="1" i="1" dirty="0">
                <a:latin typeface="+mn-lt"/>
              </a:rPr>
              <a:t>státní zásah: </a:t>
            </a:r>
            <a:r>
              <a:rPr lang="cs-CZ" dirty="0">
                <a:latin typeface="+mn-lt"/>
              </a:rPr>
              <a:t>synonymum pojmu vládní intervence,</a:t>
            </a:r>
          </a:p>
          <a:p>
            <a:r>
              <a:rPr lang="cs-CZ" dirty="0">
                <a:latin typeface="+mn-lt"/>
              </a:rPr>
              <a:t>čtyři základní funkce státu:</a:t>
            </a:r>
          </a:p>
          <a:p>
            <a:pPr lvl="1"/>
            <a:r>
              <a:rPr lang="cs-CZ" b="1" i="1" dirty="0">
                <a:latin typeface="+mn-lt"/>
              </a:rPr>
              <a:t>tvorba právních norem,</a:t>
            </a:r>
          </a:p>
          <a:p>
            <a:pPr lvl="1"/>
            <a:r>
              <a:rPr lang="cs-CZ" b="1" i="1" dirty="0">
                <a:latin typeface="+mn-lt"/>
              </a:rPr>
              <a:t>výkon politické vůle daný spotřebiteli,</a:t>
            </a:r>
          </a:p>
          <a:p>
            <a:pPr lvl="1"/>
            <a:r>
              <a:rPr lang="cs-CZ" b="1" i="1" dirty="0">
                <a:latin typeface="+mn-lt"/>
              </a:rPr>
              <a:t>výkon spravedlnosti,</a:t>
            </a:r>
          </a:p>
          <a:p>
            <a:pPr lvl="1"/>
            <a:r>
              <a:rPr lang="cs-CZ" b="1" i="1" dirty="0">
                <a:latin typeface="+mn-lt"/>
              </a:rPr>
              <a:t>vnitřní a vnější ochrana.</a:t>
            </a: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6035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zásahy do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+mn-lt"/>
              </a:rPr>
              <a:t>role státu v ekonomice:</a:t>
            </a:r>
          </a:p>
          <a:p>
            <a:pPr lvl="1"/>
            <a:r>
              <a:rPr lang="cs-CZ" b="1" i="1" dirty="0">
                <a:latin typeface="+mn-lt"/>
              </a:rPr>
              <a:t>tvůrce pravidel,</a:t>
            </a:r>
          </a:p>
          <a:p>
            <a:pPr lvl="1"/>
            <a:r>
              <a:rPr lang="cs-CZ" b="1" i="1" dirty="0">
                <a:latin typeface="+mn-lt"/>
              </a:rPr>
              <a:t>rozhodčí,</a:t>
            </a:r>
          </a:p>
          <a:p>
            <a:pPr lvl="1"/>
            <a:r>
              <a:rPr lang="cs-CZ" b="1" i="1" dirty="0">
                <a:latin typeface="+mn-lt"/>
              </a:rPr>
              <a:t>regulátor,</a:t>
            </a:r>
          </a:p>
          <a:p>
            <a:pPr lvl="1"/>
            <a:r>
              <a:rPr lang="cs-CZ" b="1" i="1" dirty="0">
                <a:latin typeface="+mn-lt"/>
              </a:rPr>
              <a:t>ručitel,</a:t>
            </a:r>
          </a:p>
          <a:p>
            <a:pPr lvl="1"/>
            <a:r>
              <a:rPr lang="cs-CZ" b="1" i="1" dirty="0">
                <a:latin typeface="+mn-lt"/>
              </a:rPr>
              <a:t>zprostředkovatel mezi různými subjekty,</a:t>
            </a:r>
          </a:p>
          <a:p>
            <a:pPr lvl="1"/>
            <a:r>
              <a:rPr lang="cs-CZ" b="1" i="1" dirty="0">
                <a:latin typeface="+mn-lt"/>
              </a:rPr>
              <a:t>ekonomický manažer,</a:t>
            </a:r>
          </a:p>
          <a:p>
            <a:pPr lvl="1"/>
            <a:r>
              <a:rPr lang="cs-CZ" b="1" i="1" dirty="0">
                <a:latin typeface="+mn-lt"/>
              </a:rPr>
              <a:t>podporovatel,</a:t>
            </a:r>
          </a:p>
          <a:p>
            <a:pPr lvl="1"/>
            <a:r>
              <a:rPr lang="cs-CZ" b="1" i="1" dirty="0">
                <a:latin typeface="+mn-lt"/>
              </a:rPr>
              <a:t>producent,</a:t>
            </a:r>
          </a:p>
          <a:p>
            <a:pPr lvl="1"/>
            <a:r>
              <a:rPr lang="cs-CZ" b="1" i="1" dirty="0">
                <a:latin typeface="+mn-lt"/>
              </a:rPr>
              <a:t>zákazník.</a:t>
            </a: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53687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zásahy do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státní zásahy směřují do čtyř oblastí:</a:t>
            </a:r>
          </a:p>
          <a:p>
            <a:pPr lvl="1"/>
            <a:r>
              <a:rPr lang="cs-CZ" b="1" i="1" dirty="0">
                <a:latin typeface="+mn-lt"/>
              </a:rPr>
              <a:t>alokační činnost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Calibri"/>
                <a:sym typeface="Symbol" panose="05050102010706020507" pitchFamily="18" charset="2"/>
              </a:rPr>
              <a:t>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+mn-lt"/>
              </a:rPr>
              <a:t>produkce a distribuce statků, u nichž selhává stát,</a:t>
            </a:r>
          </a:p>
          <a:p>
            <a:pPr lvl="1"/>
            <a:r>
              <a:rPr lang="cs-CZ" b="1" i="1" dirty="0">
                <a:latin typeface="+mn-lt"/>
              </a:rPr>
              <a:t>redistribuční činnost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Calibri"/>
                <a:sym typeface="Symbol" panose="05050102010706020507" pitchFamily="18" charset="2"/>
              </a:rPr>
              <a:t>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+mn-lt"/>
              </a:rPr>
              <a:t>snaha o větší spravedlnost,</a:t>
            </a:r>
          </a:p>
          <a:p>
            <a:pPr lvl="1"/>
            <a:r>
              <a:rPr lang="cs-CZ" b="1" i="1" dirty="0">
                <a:latin typeface="+mn-lt"/>
              </a:rPr>
              <a:t>stabilizační činnost </a:t>
            </a:r>
            <a:r>
              <a:rPr lang="cs-CZ" dirty="0">
                <a:latin typeface="Calibri"/>
                <a:sym typeface="Symbol" panose="05050102010706020507" pitchFamily="18" charset="2"/>
              </a:rPr>
              <a:t>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+mn-lt"/>
              </a:rPr>
              <a:t>vliv na makroekonomické agregáty,</a:t>
            </a:r>
          </a:p>
          <a:p>
            <a:pPr lvl="1"/>
            <a:r>
              <a:rPr lang="cs-CZ" b="1" i="1" dirty="0">
                <a:latin typeface="+mn-lt"/>
              </a:rPr>
              <a:t>regulační činnost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Calibri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</a:rPr>
              <a:t> vliv na legislativu</a:t>
            </a:r>
            <a:r>
              <a:rPr lang="cs-CZ" i="1" dirty="0">
                <a:latin typeface="+mn-lt"/>
              </a:rPr>
              <a:t>.</a:t>
            </a: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92385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zásahy do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</a:rPr>
              <a:t>stát je</a:t>
            </a:r>
            <a:r>
              <a:rPr lang="cs-CZ" i="1" dirty="0">
                <a:latin typeface="+mn-lt"/>
              </a:rPr>
              <a:t> </a:t>
            </a:r>
            <a:r>
              <a:rPr lang="cs-CZ" dirty="0">
                <a:latin typeface="+mn-lt"/>
              </a:rPr>
              <a:t>ve srovnání s trhem </a:t>
            </a:r>
            <a:r>
              <a:rPr lang="cs-CZ" b="1" i="1" dirty="0">
                <a:latin typeface="+mn-lt"/>
              </a:rPr>
              <a:t>efektivnější</a:t>
            </a:r>
            <a:r>
              <a:rPr lang="cs-CZ" dirty="0">
                <a:latin typeface="+mn-lt"/>
              </a:rPr>
              <a:t>:</a:t>
            </a:r>
          </a:p>
          <a:p>
            <a:pPr lvl="1"/>
            <a:r>
              <a:rPr lang="cs-CZ" dirty="0">
                <a:latin typeface="+mn-lt"/>
              </a:rPr>
              <a:t>v realizaci rozhodnuti politického charakteru, </a:t>
            </a:r>
          </a:p>
          <a:p>
            <a:pPr lvl="1"/>
            <a:r>
              <a:rPr lang="cs-CZ" dirty="0">
                <a:latin typeface="+mn-lt"/>
              </a:rPr>
              <a:t>v administrativní regulaci, </a:t>
            </a:r>
          </a:p>
          <a:p>
            <a:pPr lvl="1"/>
            <a:r>
              <a:rPr lang="cs-CZ" dirty="0">
                <a:latin typeface="+mn-lt"/>
              </a:rPr>
              <a:t>v rychlém soustředění a využití zdrojů, </a:t>
            </a:r>
          </a:p>
          <a:p>
            <a:pPr lvl="1"/>
            <a:r>
              <a:rPr lang="cs-CZ" dirty="0">
                <a:latin typeface="+mn-lt"/>
              </a:rPr>
              <a:t>v zabezpečení kontinuity a stability služeb, </a:t>
            </a:r>
          </a:p>
          <a:p>
            <a:pPr lvl="1"/>
            <a:r>
              <a:rPr lang="cs-CZ" dirty="0">
                <a:latin typeface="+mn-lt"/>
              </a:rPr>
              <a:t>v prevenci vykořisťování či diskriminace, </a:t>
            </a:r>
          </a:p>
          <a:p>
            <a:pPr lvl="1"/>
            <a:r>
              <a:rPr lang="cs-CZ" dirty="0">
                <a:latin typeface="+mn-lt"/>
              </a:rPr>
              <a:t>v zabezpečení bezpečnosti, </a:t>
            </a:r>
          </a:p>
          <a:p>
            <a:pPr lvl="1"/>
            <a:r>
              <a:rPr lang="cs-CZ" dirty="0">
                <a:latin typeface="+mn-lt"/>
              </a:rPr>
              <a:t>v zabezpečení rovnosti, </a:t>
            </a:r>
          </a:p>
          <a:p>
            <a:pPr lvl="1"/>
            <a:r>
              <a:rPr lang="cs-CZ" dirty="0">
                <a:latin typeface="+mn-lt"/>
              </a:rPr>
              <a:t>v zabezpečení sociální soudržnosti a sociálním smíru</a:t>
            </a:r>
            <a:r>
              <a:rPr lang="cs-CZ" i="1" dirty="0">
                <a:latin typeface="+mn-lt"/>
              </a:rPr>
              <a:t>.</a:t>
            </a:r>
          </a:p>
          <a:p>
            <a:pPr lvl="1"/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55321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UIDATA" val="&lt;database version=&quot;7.0&quot;&gt;&lt;object type=&quot;1&quot; unique_id=&quot;10001&quot;&gt;&lt;property id=&quot;20139&quot; value=&quot;%n. %s&quot;/&gt;&lt;property id=&quot;20141&quot; value=&quot;PVE_03&quot;/&gt;&lt;property id=&quot;20144&quot; value=&quot;1&quot;/&gt;&lt;property id=&quot;20146&quot; value=&quot;0&quot;/&gt;&lt;property id=&quot;20147&quot; value=&quot;1&quot;/&gt;&lt;property id=&quot;20148&quot; value=&quot;15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224&quot; value=&quot;C:\Users\Zam\Documents\My Adobe Presentations\PVE_03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354&quot;&gt;&lt;property id=&quot;20148&quot; value=&quot;5&quot;/&gt;&lt;property id=&quot;20300&quot; value=&quot;Slide 1 - &amp;quot;Veřejná ekonomika&amp;quot;&quot;/&gt;&lt;property id=&quot;20307&quot; value=&quot;417&quot;/&gt;&lt;property id=&quot;20309&quot; value=&quot;-1&quot;/&gt;&lt;/object&gt;&lt;object type=&quot;3&quot; unique_id=&quot;10358&quot;&gt;&lt;property id=&quot;20148&quot; value=&quot;5&quot;/&gt;&lt;property id=&quot;20300&quot; value=&quot;Slide 2 - &amp;quot;Veřejné statky a externality&amp;quot;&quot;/&gt;&lt;property id=&quot;20307&quot; value=&quot;428&quot;/&gt;&lt;property id=&quot;20309&quot; value=&quot;-1&quot;/&gt;&lt;/object&gt;&lt;object type=&quot;3&quot; unique_id=&quot;10893&quot;&gt;&lt;property id=&quot;20148&quot; value=&quot;5&quot;/&gt;&lt;property id=&quot;20300&quot; value=&quot;Slide 18 - &amp;quot;Obrázek 3-1: Funkce přetížení (návalu)&amp;quot;&quot;/&gt;&lt;property id=&quot;20307&quot; value=&quot;444&quot;/&gt;&lt;property id=&quot;20309&quot; value=&quot;-1&quot;/&gt;&lt;/object&gt;&lt;object type=&quot;3&quot; unique_id=&quot;10894&quot;&gt;&lt;property id=&quot;20148&quot; value=&quot;5&quot;/&gt;&lt;property id=&quot;20300&quot; value=&quot;Slide 8 - &amp;quot;Tabulka 3-1: Institucionální kritérium a kategorie statku&amp;quot;&quot;/&gt;&lt;property id=&quot;20307&quot; value=&quot;445&quot;/&gt;&lt;property id=&quot;20309&quot; value=&quot;-1&quot;/&gt;&lt;/object&gt;&lt;object type=&quot;3&quot; unique_id=&quot;10982&quot;&gt;&lt;property id=&quot;20148&quot; value=&quot;5&quot;/&gt;&lt;property id=&quot;20300&quot; value=&quot;Slide 3 - &amp;quot;Veřejné statky&amp;quot;&quot;/&gt;&lt;property id=&quot;20307&quot; value=&quot;446&quot;/&gt;&lt;property id=&quot;20309&quot; value=&quot;-1&quot;/&gt;&lt;/object&gt;&lt;object type=&quot;3&quot; unique_id=&quot;11073&quot;&gt;&lt;property id=&quot;20148&quot; value=&quot;5&quot;/&gt;&lt;property id=&quot;20300&quot; value=&quot;Slide 4 - &amp;quot;Veřejné statky&amp;quot;&quot;/&gt;&lt;property id=&quot;20307&quot; value=&quot;447&quot;/&gt;&lt;property id=&quot;20309&quot; value=&quot;-1&quot;/&gt;&lt;/object&gt;&lt;object type=&quot;3&quot; unique_id=&quot;11198&quot;&gt;&lt;property id=&quot;20148&quot; value=&quot;5&quot;/&gt;&lt;property id=&quot;20300&quot; value=&quot;Slide 5 - &amp;quot;Klasifikace statku a jejich charakteristika&amp;quot;&quot;/&gt;&lt;property id=&quot;20307&quot; value=&quot;448&quot;/&gt;&lt;property id=&quot;20309&quot; value=&quot;-1&quot;/&gt;&lt;/object&gt;&lt;object type=&quot;3&quot; unique_id=&quot;11199&quot;&gt;&lt;property id=&quot;20148&quot; value=&quot;5&quot;/&gt;&lt;property id=&quot;20300&quot; value=&quot;Slide 6 - &amp;quot;Klasifikace statku a jejich charakteristika&amp;quot;&quot;/&gt;&lt;property id=&quot;20307&quot; value=&quot;449&quot;/&gt;&lt;property id=&quot;20309&quot; value=&quot;-1&quot;/&gt;&lt;/object&gt;&lt;object type=&quot;3&quot; unique_id=&quot;11299&quot;&gt;&lt;property id=&quot;20148&quot; value=&quot;5&quot;/&gt;&lt;property id=&quot;20300&quot; value=&quot;Slide 7 - &amp;quot;Klasifikace statku a jejich charakteristika&amp;quot;&quot;/&gt;&lt;property id=&quot;20307&quot; value=&quot;450&quot;/&gt;&lt;property id=&quot;20309&quot; value=&quot;-1&quot;/&gt;&lt;/object&gt;&lt;object type=&quot;3&quot; unique_id=&quot;11470&quot;&gt;&lt;property id=&quot;20148&quot; value=&quot;5&quot;/&gt;&lt;property id=&quot;20300&quot; value=&quot;Slide 9 - &amp;quot;Klasifikace statku a jejich charakteristika&amp;quot;&quot;/&gt;&lt;property id=&quot;20307&quot; value=&quot;451&quot;/&gt;&lt;property id=&quot;20309&quot; value=&quot;-1&quot;/&gt;&lt;/object&gt;&lt;object type=&quot;3&quot; unique_id=&quot;11471&quot;&gt;&lt;property id=&quot;20148&quot; value=&quot;5&quot;/&gt;&lt;property id=&quot;20300&quot; value=&quot;Slide 10 - &amp;quot;Klasifikace statku a jejich charakteristika&amp;quot;&quot;/&gt;&lt;property id=&quot;20307&quot; value=&quot;452&quot;/&gt;&lt;property id=&quot;20309&quot; value=&quot;-1&quot;/&gt;&lt;/object&gt;&lt;object type=&quot;3&quot; unique_id=&quot;16605&quot;&gt;&lt;property id=&quot;20148&quot; value=&quot;5&quot;/&gt;&lt;property id=&quot;20300&quot; value=&quot;Slide 11 - &amp;quot;Ekonomické kritérium členění statku&amp;quot;&quot;/&gt;&lt;property id=&quot;20307&quot; value=&quot;453&quot;/&gt;&lt;property id=&quot;20309&quot; value=&quot;-1&quot;/&gt;&lt;/object&gt;&lt;object type=&quot;3&quot; unique_id=&quot;16606&quot;&gt;&lt;property id=&quot;20148&quot; value=&quot;5&quot;/&gt;&lt;property id=&quot;20300&quot; value=&quot;Slide 12 - &amp;quot;Ekonomické kritérium členění statku&amp;quot;&quot;/&gt;&lt;property id=&quot;20307&quot; value=&quot;454&quot;/&gt;&lt;property id=&quot;20309&quot; value=&quot;-1&quot;/&gt;&lt;/object&gt;&lt;object type=&quot;3&quot; unique_id=&quot;16607&quot;&gt;&lt;property id=&quot;20148&quot; value=&quot;5&quot;/&gt;&lt;property id=&quot;20300&quot; value=&quot;Slide 13 - &amp;quot;Ekonomické kritérium členění statku&amp;quot;&quot;/&gt;&lt;property id=&quot;20307&quot; value=&quot;455&quot;/&gt;&lt;property id=&quot;20309&quot; value=&quot;-1&quot;/&gt;&lt;/object&gt;&lt;object type=&quot;3&quot; unique_id=&quot;16608&quot;&gt;&lt;property id=&quot;20148&quot; value=&quot;5&quot;/&gt;&lt;property id=&quot;20300&quot; value=&quot;Slide 14 - &amp;quot;Ekonomické kritérium členění statku&amp;quot;&quot;/&gt;&lt;property id=&quot;20307&quot; value=&quot;456&quot;/&gt;&lt;property id=&quot;20309&quot; value=&quot;-1&quot;/&gt;&lt;/object&gt;&lt;object type=&quot;3&quot; unique_id=&quot;16609&quot;&gt;&lt;property id=&quot;20148&quot; value=&quot;5&quot;/&gt;&lt;property id=&quot;20300&quot; value=&quot;Slide 15 - &amp;quot;Ekonomické kritérium členění statku&amp;quot;&quot;/&gt;&lt;property id=&quot;20307&quot; value=&quot;457&quot;/&gt;&lt;property id=&quot;20309&quot; value=&quot;-1&quot;/&gt;&lt;/object&gt;&lt;object type=&quot;3&quot; unique_id=&quot;16610&quot;&gt;&lt;property id=&quot;20148&quot; value=&quot;5&quot;/&gt;&lt;property id=&quot;20300&quot; value=&quot;Slide 16 - &amp;quot;Problém černého pasažéra&amp;quot;&quot;/&gt;&lt;property id=&quot;20307&quot; value=&quot;458&quot;/&gt;&lt;property id=&quot;20309&quot; value=&quot;-1&quot;/&gt;&lt;/object&gt;&lt;object type=&quot;3&quot; unique_id=&quot;16611&quot;&gt;&lt;property id=&quot;20148&quot; value=&quot;5&quot;/&gt;&lt;property id=&quot;20300&quot; value=&quot;Slide 19 - &amp;quot;Efekt přetížení (návalu) a možnosti jeho vyloučení&amp;quot;&quot;/&gt;&lt;property id=&quot;20307&quot; value=&quot;460&quot;/&gt;&lt;property id=&quot;20309&quot; value=&quot;-1&quot;/&gt;&lt;/object&gt;&lt;object type=&quot;3&quot; unique_id=&quot;16612&quot;&gt;&lt;property id=&quot;20148&quot; value=&quot;5&quot;/&gt;&lt;property id=&quot;20300&quot; value=&quot;Slide 17 - &amp;quot;Efekt přetížení (návalu) a možnosti jeho vyloučení&amp;quot;&quot;/&gt;&lt;property id=&quot;20307&quot; value=&quot;459&quot;/&gt;&lt;property id=&quot;20309&quot; value=&quot;-1&quot;/&gt;&lt;/object&gt;&lt;object type=&quot;3&quot; unique_id=&quot;16613&quot;&gt;&lt;property id=&quot;20148&quot; value=&quot;5&quot;/&gt;&lt;property id=&quot;20300&quot; value=&quot;Slide 20 - &amp;quot;Efekt přetížení (návalu) a možnosti jeho vyloučení&amp;quot;&quot;/&gt;&lt;property id=&quot;20307&quot; value=&quot;461&quot;/&gt;&lt;property id=&quot;20309&quot; value=&quot;-1&quot;/&gt;&lt;/object&gt;&lt;object type=&quot;3&quot; unique_id=&quot;17133&quot;&gt;&lt;property id=&quot;20148&quot; value=&quot;5&quot;/&gt;&lt;property id=&quot;20300&quot; value=&quot;Slide 21 - &amp;quot;Veřejné statky a veřejný sektor&amp;quot;&quot;/&gt;&lt;property id=&quot;20307&quot; value=&quot;462&quot;/&gt;&lt;property id=&quot;20309&quot; value=&quot;-1&quot;/&gt;&lt;/object&gt;&lt;object type=&quot;3&quot; unique_id=&quot;17134&quot;&gt;&lt;property id=&quot;20148&quot; value=&quot;5&quot;/&gt;&lt;property id=&quot;20300&quot; value=&quot;Slide 22 - &amp;quot;Způsoby zabezpečování veřejných statků&amp;quot;&quot;/&gt;&lt;property id=&quot;20307&quot; value=&quot;463&quot;/&gt;&lt;property id=&quot;20309&quot; value=&quot;-1&quot;/&gt;&lt;/object&gt;&lt;object type=&quot;3&quot; unique_id=&quot;17135&quot;&gt;&lt;property id=&quot;20148&quot; value=&quot;5&quot;/&gt;&lt;property id=&quot;20300&quot; value=&quot;Slide 23 - &amp;quot;Způsoby zabezpečování veřejných statků&amp;quot;&quot;/&gt;&lt;property id=&quot;20307&quot; value=&quot;464&quot;/&gt;&lt;property id=&quot;20309&quot; value=&quot;-1&quot;/&gt;&lt;/object&gt;&lt;object type=&quot;3&quot; unique_id=&quot;17136&quot;&gt;&lt;property id=&quot;20148&quot; value=&quot;5&quot;/&gt;&lt;property id=&quot;20300&quot; value=&quot;Slide 24 - &amp;quot;Způsoby zabezpečování veřejných statků&amp;quot;&quot;/&gt;&lt;property id=&quot;20307&quot; value=&quot;465&quot;/&gt;&lt;property id=&quot;20309&quot; value=&quot;-1&quot;/&gt;&lt;/object&gt;&lt;object type=&quot;3&quot; unique_id=&quot;17137&quot;&gt;&lt;property id=&quot;20148&quot; value=&quot;5&quot;/&gt;&lt;property id=&quot;20300&quot; value=&quot;Slide 25 - &amp;quot;Způsoby zabezpečování veřejných statků&amp;quot;&quot;/&gt;&lt;property id=&quot;20307&quot; value=&quot;466&quot;/&gt;&lt;property id=&quot;20309&quot; value=&quot;-1&quot;/&gt;&lt;/object&gt;&lt;object type=&quot;3&quot; unique_id=&quot;17138&quot;&gt;&lt;property id=&quot;20148&quot; value=&quot;5&quot;/&gt;&lt;property id=&quot;20300&quot; value=&quot;Slide 26 - &amp;quot;Externality&amp;quot;&quot;/&gt;&lt;property id=&quot;20307&quot; value=&quot;467&quot;/&gt;&lt;property id=&quot;20309&quot; value=&quot;-1&quot;/&gt;&lt;/object&gt;&lt;object type=&quot;3&quot; unique_id=&quot;17139&quot;&gt;&lt;property id=&quot;20148&quot; value=&quot;5&quot;/&gt;&lt;property id=&quot;20300&quot; value=&quot;Slide 27 - &amp;quot;Externality&amp;quot;&quot;/&gt;&lt;property id=&quot;20307&quot; value=&quot;468&quot;/&gt;&lt;property id=&quot;20309&quot; value=&quot;-1&quot;/&gt;&lt;/object&gt;&lt;object type=&quot;3&quot; unique_id=&quot;17140&quot;&gt;&lt;property id=&quot;20148&quot; value=&quot;5&quot;/&gt;&lt;property id=&quot;20300&quot; value=&quot;Slide 28 - &amp;quot;Klasifikace externalit&amp;quot;&quot;/&gt;&lt;property id=&quot;20307&quot; value=&quot;469&quot;/&gt;&lt;property id=&quot;20309&quot; value=&quot;-1&quot;/&gt;&lt;/object&gt;&lt;object type=&quot;3&quot; unique_id=&quot;17141&quot;&gt;&lt;property id=&quot;20148&quot; value=&quot;5&quot;/&gt;&lt;property id=&quot;20300&quot; value=&quot;Slide 29 - &amp;quot;Klasifikace externalit&amp;quot;&quot;/&gt;&lt;property id=&quot;20307&quot; value=&quot;470&quot;/&gt;&lt;property id=&quot;20309&quot; value=&quot;-1&quot;/&gt;&lt;/object&gt;&lt;object type=&quot;3&quot; unique_id=&quot;17142&quot;&gt;&lt;property id=&quot;20148&quot; value=&quot;5&quot;/&gt;&lt;property id=&quot;20300&quot; value=&quot;Slide 30 - &amp;quot;Klasifikace externalit&amp;quot;&quot;/&gt;&lt;property id=&quot;20307&quot; value=&quot;471&quot;/&gt;&lt;property id=&quot;20309&quot; value=&quot;-1&quot;/&gt;&lt;/object&gt;&lt;object type=&quot;3&quot; unique_id=&quot;17143&quot;&gt;&lt;property id=&quot;20148&quot; value=&quot;5&quot;/&gt;&lt;property id=&quot;20300&quot; value=&quot;Slide 31 - &amp;quot;Veřejná řešení externalit&amp;quot;&quot;/&gt;&lt;property id=&quot;20307&quot; value=&quot;472&quot;/&gt;&lt;property id=&quot;20309&quot; value=&quot;-1&quot;/&gt;&lt;/object&gt;&lt;object type=&quot;3&quot; unique_id=&quot;17144&quot;&gt;&lt;property id=&quot;20148&quot; value=&quot;5&quot;/&gt;&lt;property id=&quot;20300&quot; value=&quot;Slide 32 - &amp;quot;Veřejná řešení externalit&amp;quot;&quot;/&gt;&lt;property id=&quot;20307&quot; value=&quot;474&quot;/&gt;&lt;property id=&quot;20309&quot; value=&quot;-1&quot;/&gt;&lt;/object&gt;&lt;object type=&quot;3&quot; unique_id=&quot;17145&quot;&gt;&lt;property id=&quot;20148&quot; value=&quot;5&quot;/&gt;&lt;property id=&quot;20300&quot; value=&quot;Slide 33 - &amp;quot;Soukromá řešení externalit&amp;quot;&quot;/&gt;&lt;property id=&quot;20307&quot; value=&quot;473&quot;/&gt;&lt;property id=&quot;20309&quot; value=&quot;-1&quot;/&gt;&lt;/object&gt;&lt;object type=&quot;3&quot; unique_id=&quot;17326&quot;&gt;&lt;property id=&quot;20148&quot; value=&quot;5&quot;/&gt;&lt;property id=&quot;20300&quot; value=&quot;Slide 34 - &amp;quot;Pravidla odpovědnosti a společenský postih&amp;quot;&quot;/&gt;&lt;property id=&quot;20307&quot; value=&quot;475&quot;/&gt;&lt;property id=&quot;20309&quot; value=&quot;-1&quot;/&gt;&lt;/object&gt;&lt;object type=&quot;3&quot; unique_id=&quot;17567&quot;&gt;&lt;property id=&quot;20148&quot; value=&quot;5&quot;/&gt;&lt;property id=&quot;20300&quot; value=&quot;Slide 35 - &amp;quot;Uspořádání vlastnických práv&amp;quot;&quot;/&gt;&lt;property id=&quot;20307&quot; value=&quot;476&quot;/&gt;&lt;property id=&quot;20309&quot; value=&quot;-1&quot;/&gt;&lt;/object&gt;&lt;object type=&quot;3&quot; unique_id=&quot;17568&quot;&gt;&lt;property id=&quot;20148&quot; value=&quot;5&quot;/&gt;&lt;property id=&quot;20300&quot; value=&quot;Slide 36 - &amp;quot;Soukromá vyjednávání&amp;quot;&quot;/&gt;&lt;property id=&quot;20307&quot; value=&quot;477&quot;/&gt;&lt;property id=&quot;20309&quot; value=&quot;-1&quot;/&gt;&lt;/object&gt;&lt;object type=&quot;3&quot; unique_id=&quot;17569&quot;&gt;&lt;property id=&quot;20148&quot; value=&quot;5&quot;/&gt;&lt;property id=&quot;20300&quot; value=&quot;Slide 37 - &amp;quot;Internalizace&amp;quot;&quot;/&gt;&lt;property id=&quot;20307&quot; value=&quot;478&quot;/&gt;&lt;property id=&quot;20309&quot; value=&quot;-1&quot;/&gt;&lt;/object&gt;&lt;/object&gt;&lt;object type=&quot;10&quot; unique_id=&quot;11688&quot;&gt;&lt;object type=&quot;11&quot; unique_id=&quot;11689&quot;&gt;&lt;property id=&quot;20180&quot; value=&quot;0&quot;/&gt;&lt;property id=&quot;20181&quot; value=&quot;0&quot;/&gt;&lt;property id=&quot;20182&quot; value=&quot;0&quot;/&gt;&lt;property id=&quot;20183&quot; value=&quot;1&quot;/&gt;&lt;/object&gt;&lt;object type=&quot;12&quot; unique_id=&quot;11690&quot;&gt;&lt;/object&gt;&lt;/object&gt;&lt;object type=&quot;4&quot; unique_id=&quot;11730&quot;&gt;&lt;/object&gt;&lt;/object&gt;&lt;/database&gt;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heme/theme1.xml><?xml version="1.0" encoding="utf-8"?>
<a:theme xmlns:a="http://schemas.openxmlformats.org/drawingml/2006/main" name="FVP">
  <a:themeElements>
    <a:clrScheme name="Slezská univerzit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81E3A"/>
      </a:accent1>
      <a:accent2>
        <a:srgbClr val="395990"/>
      </a:accent2>
      <a:accent3>
        <a:srgbClr val="655481"/>
      </a:accent3>
      <a:accent4>
        <a:srgbClr val="307871"/>
      </a:accent4>
      <a:accent5>
        <a:srgbClr val="A99829"/>
      </a:accent5>
      <a:accent6>
        <a:srgbClr val="DC6423"/>
      </a:accent6>
      <a:hlink>
        <a:srgbClr val="0563C1"/>
      </a:hlink>
      <a:folHlink>
        <a:srgbClr val="954F72"/>
      </a:folHlink>
    </a:clrScheme>
    <a:fontScheme name="Slezská univerzita">
      <a:majorFont>
        <a:latin typeface="Enriqueta"/>
        <a:ea typeface=""/>
        <a:cs typeface=""/>
      </a:majorFont>
      <a:minorFont>
        <a:latin typeface="Enriqueta"/>
        <a:ea typeface=""/>
        <a:cs typeface=""/>
      </a:minorFont>
    </a:fontScheme>
    <a:fmtScheme name="Kouřové sklo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VP" id="{3779A2F1-6017-45C3-A925-898CD3A55565}" vid="{9EB242E5-2FAF-4529-8AAE-8D6CE4AAC440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FVP</Template>
  <TotalTime>2554</TotalTime>
  <Words>1230</Words>
  <Application>Microsoft Office PowerPoint</Application>
  <PresentationFormat>Širokoúhlá obrazovka</PresentationFormat>
  <Paragraphs>239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Enriqueta</vt:lpstr>
      <vt:lpstr>Symbol</vt:lpstr>
      <vt:lpstr>Times New Roman</vt:lpstr>
      <vt:lpstr>Wingdings</vt:lpstr>
      <vt:lpstr>Wingdings 2</vt:lpstr>
      <vt:lpstr>FVP</vt:lpstr>
      <vt:lpstr>Veřejná ekonomika</vt:lpstr>
      <vt:lpstr>Státní zásahy a jejich selhání</vt:lpstr>
      <vt:lpstr>Vztah tržního selhání a selhání státních zásahů</vt:lpstr>
      <vt:lpstr>Obrázek 4-1: Vztah selhání trhu a selhání státních zásahů</vt:lpstr>
      <vt:lpstr>Státní zásahy do ekonomiky</vt:lpstr>
      <vt:lpstr>Státní zásahy do ekonomiky</vt:lpstr>
      <vt:lpstr>Státní zásahy do ekonomiky</vt:lpstr>
      <vt:lpstr>Státní zásahy do ekonomiky</vt:lpstr>
      <vt:lpstr>Státní zásahy do ekonomiky</vt:lpstr>
      <vt:lpstr>Selhání státních zásahů</vt:lpstr>
      <vt:lpstr>Obtížnost správného předvídání důsledku státních zásahů</vt:lpstr>
      <vt:lpstr>Omezená možnost kontroly v procesu realizace státních zásahů</vt:lpstr>
      <vt:lpstr>Byrokracie</vt:lpstr>
      <vt:lpstr>Byrokracie</vt:lpstr>
      <vt:lpstr>Byrokracie</vt:lpstr>
      <vt:lpstr>Byrokracie</vt:lpstr>
      <vt:lpstr>Problém ukazatelů</vt:lpstr>
      <vt:lpstr>Obtížnost modelování ekonomických a sociálních procesů</vt:lpstr>
      <vt:lpstr>Nesouhlas mezi ekonomy</vt:lpstr>
      <vt:lpstr>Podstata politických procesů a kolektivního rozhodování</vt:lpstr>
      <vt:lpstr>Chování politiků</vt:lpstr>
      <vt:lpstr>Chování politiků</vt:lpstr>
      <vt:lpstr>Obrázek 4-2: Politický cyklus</vt:lpstr>
      <vt:lpstr>Chování politiků</vt:lpstr>
      <vt:lpstr>Zájmové skupiny</vt:lpstr>
      <vt:lpstr>Problém přímé demokracie</vt:lpstr>
      <vt:lpstr>Selhání vlastní decentralizovaným soustavám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ekonomika</dc:title>
  <dc:creator>p.tuleja@gmail.com</dc:creator>
  <cp:lastModifiedBy>Pavel Tuleja</cp:lastModifiedBy>
  <cp:revision>187</cp:revision>
  <cp:lastPrinted>2012-10-12T11:31:19Z</cp:lastPrinted>
  <dcterms:modified xsi:type="dcterms:W3CDTF">2020-03-15T08:00:34Z</dcterms:modified>
</cp:coreProperties>
</file>