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A507-CAF9-4E20-B31C-483116EDABEF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CBBA-6DDB-4B0C-9B4E-D2452353ECA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Globalizace a její důsledky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Geografické aspekty globalizace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Globalizační procesy ovlivňují v současnosti politické, ekonomické, sociální a kulturní změny nejen na úrovni globální, ale i na všech nižších geografických </a:t>
            </a:r>
            <a:r>
              <a:rPr lang="cs-CZ" sz="2000" dirty="0" smtClean="0"/>
              <a:t>úrovních </a:t>
            </a:r>
            <a:r>
              <a:rPr lang="cs-CZ" sz="2000" dirty="0"/>
              <a:t>včetně lokální, tj. i ve </a:t>
            </a:r>
            <a:r>
              <a:rPr lang="cs-CZ" sz="2000" dirty="0" smtClean="0"/>
              <a:t>městech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Významným </a:t>
            </a:r>
            <a:r>
              <a:rPr lang="cs-CZ" sz="2000" dirty="0"/>
              <a:t>znakem, odlišujícím působení globalizace na proměny současných měst od ostatních vnějších faktorů, je její geografický </a:t>
            </a:r>
            <a:r>
              <a:rPr lang="cs-CZ" sz="2000" dirty="0" smtClean="0"/>
              <a:t>rozměr, jelikož globalizační </a:t>
            </a:r>
            <a:r>
              <a:rPr lang="cs-CZ" sz="2000" dirty="0"/>
              <a:t>procesy působí na všechny lokality, na všechna </a:t>
            </a:r>
            <a:r>
              <a:rPr lang="cs-CZ" sz="2000" dirty="0" smtClean="0"/>
              <a:t>města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Vliv </a:t>
            </a:r>
            <a:r>
              <a:rPr lang="cs-CZ" sz="2000" dirty="0"/>
              <a:t>globalizace se však podstatně liší podle toho, zda se město nachází ve vyspělém jádru, ve světové </a:t>
            </a:r>
            <a:r>
              <a:rPr lang="cs-CZ" sz="2000" dirty="0" err="1"/>
              <a:t>semiperiferii</a:t>
            </a:r>
            <a:r>
              <a:rPr lang="cs-CZ" sz="2000" dirty="0"/>
              <a:t> nebo na </a:t>
            </a:r>
            <a:r>
              <a:rPr lang="cs-CZ" sz="2000" dirty="0" smtClean="0"/>
              <a:t>periferii: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Ve </a:t>
            </a:r>
            <a:r>
              <a:rPr lang="cs-CZ" sz="1600" dirty="0"/>
              <a:t>velkých městech vyspělého světa a nově industrializovaných zemí vedle sebe existují aktéři, kteří globalizační proces formují, i ti, kterým nezbývá nic jiného, než se vlivům globalizace </a:t>
            </a:r>
            <a:r>
              <a:rPr lang="cs-CZ" sz="1600" dirty="0" smtClean="0"/>
              <a:t>přizpůsobovat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 </a:t>
            </a:r>
            <a:r>
              <a:rPr lang="cs-CZ" sz="1600" dirty="0"/>
              <a:t>dění ve městech na světové periferii vytváří globalizace takové vnější prostředí, které místní </a:t>
            </a:r>
            <a:r>
              <a:rPr lang="cs-CZ" sz="1600" dirty="0" smtClean="0"/>
              <a:t>aktéři mohou jenom obtížně ovlivnit</a:t>
            </a:r>
            <a:endParaRPr lang="cs-CZ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důsledku proměny dělby práce se také zvýšila citlivost jednotlivých zemí na ekonomické výkyvy, jelikož jejich populace se do velké míry zaměstnána v konkrétním výrobním odvětví</a:t>
            </a:r>
          </a:p>
          <a:p>
            <a:pPr lvl="2"/>
            <a:endParaRPr lang="cs-CZ" sz="1600" dirty="0" smtClean="0"/>
          </a:p>
          <a:p>
            <a:pPr lvl="2"/>
            <a:endParaRPr lang="cs-CZ" sz="1600" dirty="0"/>
          </a:p>
        </p:txBody>
      </p:sp>
      <p:pic>
        <p:nvPicPr>
          <p:cNvPr id="4" name="Obrázek 3" descr="outsourcing-versus-offsho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00306"/>
            <a:ext cx="9144001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Urbanizace: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Jedním ze znaků moderního globalizovaného světa je stále větší podíl městského obyvatelstva a naopak snižování počtu obyvatel žijících ve venkovských regionech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V roce 2014 žilo 54% světové populace ve městech oproti roku 1950 kdy zde žilo jen 30%. Podle Organizace spojených národů by do roku 2050 mělo ve městech žít až 66% lidí</a:t>
            </a:r>
            <a:r>
              <a:rPr lang="cs-CZ" sz="2000" dirty="0" smtClean="0"/>
              <a:t>.</a:t>
            </a:r>
            <a:endParaRPr lang="cs-CZ" sz="2000" dirty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Podíl obyvatelstva žijícího v městských oblastech: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Severní Amerika</a:t>
            </a:r>
            <a:r>
              <a:rPr lang="cs-CZ" sz="1600" dirty="0"/>
              <a:t> (82% v roce </a:t>
            </a:r>
            <a:r>
              <a:rPr lang="cs-CZ" sz="1600" dirty="0" smtClean="0"/>
              <a:t>2014)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Latinské Amerika</a:t>
            </a:r>
            <a:r>
              <a:rPr lang="cs-CZ" sz="1600" dirty="0"/>
              <a:t> a oblasti Karibiku (80</a:t>
            </a:r>
            <a:r>
              <a:rPr lang="cs-CZ" sz="1600" dirty="0" smtClean="0"/>
              <a:t>%)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Evropa</a:t>
            </a:r>
            <a:r>
              <a:rPr lang="cs-CZ" sz="1600" dirty="0"/>
              <a:t> (73</a:t>
            </a:r>
            <a:r>
              <a:rPr lang="cs-CZ" sz="1600" dirty="0" smtClean="0"/>
              <a:t>%)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Nejméně </a:t>
            </a:r>
            <a:r>
              <a:rPr lang="cs-CZ" sz="1600" dirty="0"/>
              <a:t>urbanizované oblasti jsou v Africe (40%) a Asii (48%) k roku </a:t>
            </a:r>
            <a:r>
              <a:rPr lang="cs-CZ" sz="1600" dirty="0" smtClean="0"/>
              <a:t>2014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1920px-2015_World_Urbanization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důsledku globálních hospodářských výkyvů, místních ekonomických specifik i slabé sociální politiky států se stále více velkoměst v periferii a </a:t>
            </a:r>
            <a:r>
              <a:rPr lang="cs-CZ" sz="2000" dirty="0" err="1" smtClean="0"/>
              <a:t>semiperiferii</a:t>
            </a:r>
            <a:r>
              <a:rPr lang="cs-CZ" sz="2000" dirty="0" smtClean="0"/>
              <a:t> musí vypořádat se vznikem velkých chudinských kolonií na svých předměstích, tzv. </a:t>
            </a:r>
            <a:r>
              <a:rPr lang="cs-CZ" sz="2000" b="1" dirty="0" smtClean="0"/>
              <a:t>slumy: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jeden z negativních jevů překotné urbanizace zejména v rozvojových zemích světa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Podle definice agentury OSN UN-Habitat chudinská čtvrť z improvizovaných a obvykle nelegálně postavených chatrčí. Slumy se nacházejí hlavně na předměstích velkoměst v chudých státech.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Slumy se dají také najít v Africe na některých afrických řekách, kolem kterých jsou většinou malé lodičky, na kterých se konají i trhy a místní děti na nich jezdí do školy. V Asii je nejvíce slumů blízko hlavních měst v takzvaných chudinských předměstích. Kolonie chatrčí jsou v brazilských městech známé pod pojmem </a:t>
            </a:r>
            <a:r>
              <a:rPr lang="cs-CZ" sz="1600" i="1" dirty="0" err="1" smtClean="0"/>
              <a:t>favellas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slum-dwellers-international-s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64" cy="457203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5715016"/>
            <a:ext cx="9144000" cy="11695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Vznik velkých chudinských kolonií v sousedství aglomerací je jedním ze znaků společenských a sídelních proměn</a:t>
            </a:r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Geografická organizace společnosti: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Globalizace je dlouhodobý proces změn v </a:t>
            </a:r>
            <a:r>
              <a:rPr lang="cs-CZ" sz="2000" b="1" dirty="0"/>
              <a:t>geografické organizaci </a:t>
            </a:r>
            <a:r>
              <a:rPr lang="cs-CZ" sz="2000" b="1" dirty="0" smtClean="0"/>
              <a:t>společnosti: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/>
              <a:t>Globalizační procesy vytvářejí novou </a:t>
            </a:r>
            <a:r>
              <a:rPr lang="cs-CZ" sz="2000" dirty="0" smtClean="0"/>
              <a:t>úroveň </a:t>
            </a:r>
            <a:r>
              <a:rPr lang="cs-CZ" sz="2000" dirty="0"/>
              <a:t>organizace společnosti – </a:t>
            </a:r>
            <a:r>
              <a:rPr lang="cs-CZ" sz="2000" dirty="0" smtClean="0"/>
              <a:t>globální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Podstata </a:t>
            </a:r>
            <a:r>
              <a:rPr lang="cs-CZ" sz="2000" dirty="0"/>
              <a:t>globalizačního </a:t>
            </a:r>
            <a:r>
              <a:rPr lang="cs-CZ" sz="2000" dirty="0" smtClean="0"/>
              <a:t>procesu tedy </a:t>
            </a:r>
            <a:r>
              <a:rPr lang="cs-CZ" sz="2000" dirty="0"/>
              <a:t>spočívá nejen ve vytváření samotného globálního, ale zároveň i ve vytváření nových vztahů mezi globálním a lokálním, regionálním, národním a </a:t>
            </a:r>
            <a:r>
              <a:rPr lang="cs-CZ" sz="2000" dirty="0" smtClean="0"/>
              <a:t>mezinárodním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A. </a:t>
            </a:r>
            <a:r>
              <a:rPr lang="cs-CZ" sz="2000" dirty="0" err="1" smtClean="0"/>
              <a:t>Giddens</a:t>
            </a:r>
            <a:r>
              <a:rPr lang="cs-CZ" sz="2000" dirty="0" smtClean="0"/>
              <a:t> </a:t>
            </a:r>
            <a:r>
              <a:rPr lang="cs-CZ" sz="2000" dirty="0"/>
              <a:t>definuje globalizaci jako „intenzifikaci společenských vztahů na celosvětové úrovni, která vede k propojování velmi vzdálených lokalit takovým způsobem, že místní události jsou formovány událostmi dějícími se na míle daleko a </a:t>
            </a:r>
            <a:r>
              <a:rPr lang="cs-CZ" sz="2000" dirty="0" smtClean="0"/>
              <a:t>naopak“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600" b="1" dirty="0" smtClean="0"/>
              <a:t>Nerovnoměrný geografický vývoj: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</a:t>
            </a:r>
            <a:r>
              <a:rPr lang="cs-CZ" sz="2000" dirty="0"/>
              <a:t> důsledku globalizace jsou výroba a služby prostorově reorganizovány a funkčně integrovány na světovém měřítku. Globalizace tak přispívá k určité globální </a:t>
            </a:r>
            <a:r>
              <a:rPr lang="cs-CZ" sz="2000" dirty="0" smtClean="0"/>
              <a:t>homogenizaci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Tento proces ale nevede a priori k univerzalizaci, jelikož ne </a:t>
            </a:r>
            <a:r>
              <a:rPr lang="cs-CZ" sz="2000" dirty="0"/>
              <a:t>každá lokalita, město nebo region </a:t>
            </a:r>
            <a:r>
              <a:rPr lang="cs-CZ" sz="2000" dirty="0" smtClean="0"/>
              <a:t>mohou být stejným </a:t>
            </a:r>
            <a:r>
              <a:rPr lang="cs-CZ" sz="2000" dirty="0"/>
              <a:t>způsobem integrovány do globálního </a:t>
            </a:r>
            <a:r>
              <a:rPr lang="cs-CZ" sz="2000" dirty="0" smtClean="0"/>
              <a:t>systému, jako ostatní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Proces globalizace </a:t>
            </a:r>
            <a:r>
              <a:rPr lang="cs-CZ" sz="2000" dirty="0"/>
              <a:t>tak dále prohlubuje </a:t>
            </a:r>
            <a:r>
              <a:rPr lang="cs-CZ" sz="2000" b="1" dirty="0"/>
              <a:t>nerovnoměrný geografický </a:t>
            </a:r>
            <a:r>
              <a:rPr lang="cs-CZ" sz="2000" b="1" dirty="0" smtClean="0"/>
              <a:t>vývoj</a:t>
            </a:r>
            <a:r>
              <a:rPr lang="cs-CZ" sz="2000" dirty="0" smtClean="0"/>
              <a:t> v němž jsou některé oblasti rozvinuty méně, naopak jiné více</a:t>
            </a:r>
            <a:endParaRPr lang="cs-CZ" sz="20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 hlediska dopadů tohoto procesu můžeme charakterizovat jednotlivé úrovně výskytu dopadů: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A) </a:t>
            </a:r>
            <a:r>
              <a:rPr lang="cs-CZ" sz="1600" dirty="0" err="1" smtClean="0"/>
              <a:t>makrogeografická</a:t>
            </a:r>
            <a:endParaRPr 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B) </a:t>
            </a:r>
            <a:r>
              <a:rPr lang="cs-CZ" sz="1600" dirty="0" err="1" smtClean="0"/>
              <a:t>mezogeografická</a:t>
            </a:r>
            <a:endParaRPr 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C) </a:t>
            </a:r>
            <a:r>
              <a:rPr lang="cs-CZ" sz="1600" dirty="0" err="1" smtClean="0"/>
              <a:t>mikrogeografická</a:t>
            </a:r>
            <a:endParaRPr lang="cs-CZ" sz="1600" dirty="0" smtClean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Pro globalizaci mají obrovský význam hledisko </a:t>
            </a:r>
            <a:r>
              <a:rPr lang="cs-CZ" sz="2000" dirty="0" err="1" smtClean="0"/>
              <a:t>makrogeografické</a:t>
            </a:r>
            <a:r>
              <a:rPr lang="cs-CZ" sz="2000" dirty="0" smtClean="0"/>
              <a:t>, které překračuje především území jednotlivých politických aktérů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7fea48601c326386bd15df6fd72ce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9144000" cy="45031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současné době rozeznáváme jako </a:t>
            </a:r>
            <a:r>
              <a:rPr lang="cs-CZ" sz="2000" dirty="0"/>
              <a:t>nejvýznamnější </a:t>
            </a:r>
            <a:r>
              <a:rPr lang="cs-CZ" sz="2000" dirty="0" err="1"/>
              <a:t>makrogeografické</a:t>
            </a:r>
            <a:r>
              <a:rPr lang="cs-CZ" sz="2000" dirty="0"/>
              <a:t> dopady </a:t>
            </a:r>
            <a:r>
              <a:rPr lang="cs-CZ" sz="2000" dirty="0" smtClean="0"/>
              <a:t>globalizace:</a:t>
            </a:r>
            <a:endParaRPr lang="cs-CZ" sz="2000" dirty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Vytváření </a:t>
            </a:r>
            <a:r>
              <a:rPr lang="cs-CZ" sz="1600" dirty="0"/>
              <a:t>nové hierarchie světových měst, propojených aktivitami nadnárodních společností v oblasti výrobních </a:t>
            </a:r>
            <a:r>
              <a:rPr lang="cs-CZ" sz="1600" dirty="0" smtClean="0"/>
              <a:t>služeb</a:t>
            </a:r>
            <a:endParaRPr lang="cs-CZ" sz="1600" dirty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Intenzifikaci </a:t>
            </a:r>
            <a:r>
              <a:rPr lang="cs-CZ" sz="1600" dirty="0"/>
              <a:t>ekonomické provázanosti vyspělých </a:t>
            </a:r>
            <a:r>
              <a:rPr lang="cs-CZ" sz="1600" dirty="0" smtClean="0"/>
              <a:t>zemí</a:t>
            </a:r>
            <a:endParaRPr lang="cs-CZ" sz="1600" dirty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Novou prostorovou dělbu </a:t>
            </a:r>
            <a:r>
              <a:rPr lang="cs-CZ" sz="1600" dirty="0"/>
              <a:t>práce mezi vyspělými zeměmi světového jádra a nově industrializovanými zeměmi světové </a:t>
            </a:r>
            <a:r>
              <a:rPr lang="cs-CZ" sz="1600" dirty="0" err="1" smtClean="0"/>
              <a:t>semiperiferie</a:t>
            </a:r>
            <a:endParaRPr lang="cs-CZ" sz="1600" dirty="0"/>
          </a:p>
          <a:p>
            <a:pPr lvl="2" algn="just">
              <a:lnSpc>
                <a:spcPct val="150000"/>
              </a:lnSpc>
            </a:pPr>
            <a:r>
              <a:rPr lang="cs-CZ" sz="1600" dirty="0"/>
              <a:t>Prohlubující se </a:t>
            </a:r>
            <a:r>
              <a:rPr lang="cs-CZ" sz="1600" dirty="0" smtClean="0"/>
              <a:t>izolaci </a:t>
            </a:r>
            <a:r>
              <a:rPr lang="cs-CZ" sz="1600" dirty="0"/>
              <a:t>zemí světové </a:t>
            </a:r>
            <a:r>
              <a:rPr lang="cs-CZ" sz="1600" dirty="0" smtClean="0"/>
              <a:t>periferie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Zvýšenou pozornost si </a:t>
            </a:r>
            <a:r>
              <a:rPr lang="cs-CZ" sz="2000" dirty="0" smtClean="0"/>
              <a:t>zaslouží </a:t>
            </a:r>
            <a:r>
              <a:rPr lang="cs-CZ" sz="2000" dirty="0"/>
              <a:t>utváření globální hierarchie měst a regionální důsledky nové mezinárodní dělby </a:t>
            </a:r>
            <a:r>
              <a:rPr lang="cs-CZ" sz="2000" dirty="0" smtClean="0"/>
              <a:t>práce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Nová mezinárodní dělba práce: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Jedná se o jeden </a:t>
            </a:r>
            <a:r>
              <a:rPr lang="cs-CZ" sz="2000" dirty="0"/>
              <a:t>z významných geografických dopadů </a:t>
            </a:r>
            <a:r>
              <a:rPr lang="cs-CZ" sz="2000" dirty="0" smtClean="0"/>
              <a:t>globalizace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Tato dělba je odvozená </a:t>
            </a:r>
            <a:r>
              <a:rPr lang="cs-CZ" sz="2000" dirty="0"/>
              <a:t>zejména z dělby práce uvnitř nadnárodních </a:t>
            </a:r>
            <a:r>
              <a:rPr lang="cs-CZ" sz="2000" dirty="0" smtClean="0"/>
              <a:t>společností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Nová </a:t>
            </a:r>
            <a:r>
              <a:rPr lang="cs-CZ" sz="2000" dirty="0"/>
              <a:t>mezinárodní dělba práce má v různých regionech světa odlišné </a:t>
            </a:r>
            <a:r>
              <a:rPr lang="cs-CZ" sz="2000" dirty="0" smtClean="0"/>
              <a:t>dopady: 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Ve </a:t>
            </a:r>
            <a:r>
              <a:rPr lang="cs-CZ" sz="1600" dirty="0"/>
              <a:t>vyspělých zemích světového jádra dochází v důsledku přemisťování primárních výrob do rozvojových zemí k </a:t>
            </a:r>
            <a:r>
              <a:rPr lang="cs-CZ" sz="1600" dirty="0" err="1"/>
              <a:t>deindustrializaci</a:t>
            </a:r>
            <a:r>
              <a:rPr lang="cs-CZ" sz="1600" dirty="0"/>
              <a:t>, která má výrazný vliv na růst </a:t>
            </a:r>
            <a:r>
              <a:rPr lang="cs-CZ" sz="1600" dirty="0" smtClean="0"/>
              <a:t>nezaměstnanosti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</a:t>
            </a:r>
            <a:r>
              <a:rPr lang="cs-CZ" sz="1600" dirty="0"/>
              <a:t> jádrových oblastech vyspělých zemí tak výrazně rostou především výrobní služby, zahrnující služby finanční (banky, pojišťovny, investiční společnosti) a další služby pro podniky (realitní, poradenské, právní a účetní firmy, reklamní agentury, apod</a:t>
            </a:r>
            <a:r>
              <a:rPr lang="cs-CZ" sz="1600" dirty="0" smtClean="0"/>
              <a:t>.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jádrových zemích se také koncentrují ředitelství nadnárodních podniků, , oddělení výzkumu a vývoje a další technologicky náročná odvětví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souvislosti se změnami mezinárodní dělby práce se tak můžeme setkat se dvěma pojmy:</a:t>
            </a:r>
          </a:p>
          <a:p>
            <a:pPr lvl="2">
              <a:lnSpc>
                <a:spcPct val="150000"/>
              </a:lnSpc>
            </a:pPr>
            <a:r>
              <a:rPr lang="cs-CZ" sz="1600" b="1" dirty="0" err="1" smtClean="0"/>
              <a:t>Offshoring</a:t>
            </a:r>
            <a:r>
              <a:rPr lang="cs-CZ" sz="1600" b="1" dirty="0" smtClean="0"/>
              <a:t>: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Jedná se o proces při němž velké společnosti přesouvají operační procesy, výrobu i podpůrné procesy do jiných zemí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Při tomto procesu je přesunuta činnost do zahraničí a bez ohledu na to, zda-li se jedná o přesunutí činnosti na jinou firmu, nebo v rámci své vlastní společnosti</a:t>
            </a:r>
            <a:endParaRPr lang="cs-CZ" sz="1400" dirty="0" smtClean="0"/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Můžeme tak vidět, že mnoho společností v softwarovém průmyslu přesunulo své aktivity do zemí jako je Čína, nebo Indie</a:t>
            </a:r>
          </a:p>
          <a:p>
            <a:pPr lvl="2">
              <a:lnSpc>
                <a:spcPct val="150000"/>
              </a:lnSpc>
            </a:pPr>
            <a:r>
              <a:rPr lang="cs-CZ" sz="1600" b="1" dirty="0" smtClean="0"/>
              <a:t>Outsourcing</a:t>
            </a:r>
            <a:r>
              <a:rPr lang="cs-CZ" sz="1600" dirty="0" smtClean="0"/>
              <a:t>:</a:t>
            </a:r>
          </a:p>
          <a:p>
            <a:pPr lvl="3">
              <a:lnSpc>
                <a:spcPct val="150000"/>
              </a:lnSpc>
            </a:pPr>
            <a:r>
              <a:rPr lang="cs-CZ" sz="1400" dirty="0" smtClean="0"/>
              <a:t>Jedná se o proces, kdy firma </a:t>
            </a:r>
            <a:r>
              <a:rPr lang="cs-CZ" sz="1400" dirty="0"/>
              <a:t>vyčlení různé podpůrné a vedlejší činnosti a svěří je smluvně jiné společnosti čili </a:t>
            </a:r>
            <a:r>
              <a:rPr lang="cs-CZ" sz="1400" dirty="0" err="1"/>
              <a:t>subkontraktorovi</a:t>
            </a:r>
            <a:r>
              <a:rPr lang="cs-CZ" sz="1400" dirty="0"/>
              <a:t>, specializovanému na příslušnou </a:t>
            </a:r>
            <a:r>
              <a:rPr lang="cs-CZ" sz="1400" dirty="0" smtClean="0"/>
              <a:t>činnost</a:t>
            </a:r>
          </a:p>
          <a:p>
            <a:pPr lvl="3">
              <a:lnSpc>
                <a:spcPct val="150000"/>
              </a:lnSpc>
            </a:pPr>
            <a:r>
              <a:rPr lang="cs-CZ" sz="1400" dirty="0" smtClean="0"/>
              <a:t>Je </a:t>
            </a:r>
            <a:r>
              <a:rPr lang="cs-CZ" sz="1400" dirty="0"/>
              <a:t>to tedy druh dělby práce, činnost však není zajišťována vlastními zaměstnanci firmy, nýbrž na základě smlouvy. Typicky se jedná o činnosti jako je úklid, údržba, doprava nebo správa počítačů (</a:t>
            </a:r>
            <a:r>
              <a:rPr lang="cs-CZ" sz="1400" dirty="0" smtClean="0"/>
              <a:t>IT)</a:t>
            </a:r>
          </a:p>
          <a:p>
            <a:pPr lvl="3">
              <a:lnSpc>
                <a:spcPct val="150000"/>
              </a:lnSpc>
            </a:pPr>
            <a:r>
              <a:rPr lang="cs-CZ" sz="1400" dirty="0" smtClean="0"/>
              <a:t>Outsourcing </a:t>
            </a:r>
            <a:r>
              <a:rPr lang="cs-CZ" sz="1400" dirty="0"/>
              <a:t>se považuje za obchodní rozhodnutí, které má vést ke snížení nákladů a (nebo) k soustředění na hlavní činnosti firmy, a to v zájmu její konkurenceschopnosti</a:t>
            </a:r>
            <a:endParaRPr lang="cs-CZ" sz="1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Měnící se svět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Díky této nové mezinárodní dělbě práce tak země </a:t>
            </a:r>
            <a:r>
              <a:rPr lang="cs-CZ" sz="2000" dirty="0"/>
              <a:t>světové </a:t>
            </a:r>
            <a:r>
              <a:rPr lang="cs-CZ" sz="2000" dirty="0" err="1"/>
              <a:t>semiperiferie</a:t>
            </a:r>
            <a:r>
              <a:rPr lang="cs-CZ" sz="2000" dirty="0"/>
              <a:t>, zejména nově industrializované země, získávají rozvojové impulsy z participace na rozvoji globální </a:t>
            </a:r>
            <a:r>
              <a:rPr lang="cs-CZ" sz="2000" dirty="0" smtClean="0"/>
              <a:t>ekonomiky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úrovni těchto zemí </a:t>
            </a:r>
            <a:r>
              <a:rPr lang="cs-CZ" sz="2000" dirty="0" err="1" smtClean="0"/>
              <a:t>semiperiferie</a:t>
            </a:r>
            <a:r>
              <a:rPr lang="cs-CZ" sz="2000" dirty="0" smtClean="0"/>
              <a:t> dochází tak k tomu, že nižší </a:t>
            </a:r>
            <a:r>
              <a:rPr lang="cs-CZ" sz="2000" dirty="0"/>
              <a:t>úrovně firemního řízení a pobočky nadnárodních společností v oblasti výrobních služeb se lokalizují v hlavních a největších </a:t>
            </a:r>
            <a:r>
              <a:rPr lang="cs-CZ" sz="2000" dirty="0" smtClean="0"/>
              <a:t>městech těchto zemí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Tento proces má pak přímý význam pro jednotlivé země tím, že přímé </a:t>
            </a:r>
            <a:r>
              <a:rPr lang="cs-CZ" sz="2000" dirty="0"/>
              <a:t>zahraniční investice nadnárodních společností přinášejí pracovní místa, lepší technologie a celkový ekonomický rozvoj, neboť některé místní firmy se mohou podílet na </a:t>
            </a:r>
            <a:r>
              <a:rPr lang="cs-CZ" sz="2000" dirty="0" smtClean="0"/>
              <a:t>subdodávkách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366</Words>
  <Application>Microsoft Office PowerPoint</Application>
  <PresentationFormat>Předvádění na obrazovce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Globalizace a její důsledky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  <vt:lpstr>Měnící se svět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Globalizace a její důsledky</dc:title>
  <dc:creator>Lubomír</dc:creator>
  <cp:lastModifiedBy>Lubomír</cp:lastModifiedBy>
  <cp:revision>1</cp:revision>
  <dcterms:created xsi:type="dcterms:W3CDTF">2018-03-03T07:19:30Z</dcterms:created>
  <dcterms:modified xsi:type="dcterms:W3CDTF">2018-03-03T09:57:35Z</dcterms:modified>
</cp:coreProperties>
</file>