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9" r:id="rId4"/>
    <p:sldId id="258" r:id="rId5"/>
    <p:sldId id="260" r:id="rId6"/>
    <p:sldId id="261" r:id="rId7"/>
    <p:sldId id="262" r:id="rId8"/>
    <p:sldId id="274" r:id="rId9"/>
    <p:sldId id="275" r:id="rId10"/>
    <p:sldId id="276" r:id="rId11"/>
    <p:sldId id="263" r:id="rId12"/>
    <p:sldId id="264" r:id="rId13"/>
    <p:sldId id="266" r:id="rId14"/>
    <p:sldId id="265" r:id="rId15"/>
    <p:sldId id="267" r:id="rId16"/>
    <p:sldId id="268" r:id="rId17"/>
    <p:sldId id="269" r:id="rId18"/>
    <p:sldId id="270" r:id="rId19"/>
    <p:sldId id="271" r:id="rId20"/>
    <p:sldId id="272" r:id="rId21"/>
    <p:sldId id="273" r:id="rId22"/>
    <p:sldId id="277" r:id="rId2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EA8BA9-8550-4F9D-A510-F173DDC5BFFD}" type="datetimeFigureOut">
              <a:rPr lang="cs-CZ" smtClean="0"/>
              <a:t>17.02.2018</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7A6670-19DC-4E9C-87D1-A94EBDB0C6B1}" type="slidenum">
              <a:rPr lang="cs-CZ" smtClean="0"/>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7DD74CAC-720F-4FD9-B860-565B374E2094}" type="datetimeFigureOut">
              <a:rPr lang="cs-CZ" smtClean="0"/>
              <a:pPr/>
              <a:t>17.02.2018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286AD63-5468-4F60-A792-8EB0F23EFC5F}"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DD74CAC-720F-4FD9-B860-565B374E2094}" type="datetimeFigureOut">
              <a:rPr lang="cs-CZ" smtClean="0"/>
              <a:pPr/>
              <a:t>17.02.2018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286AD63-5468-4F60-A792-8EB0F23EFC5F}"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DD74CAC-720F-4FD9-B860-565B374E2094}" type="datetimeFigureOut">
              <a:rPr lang="cs-CZ" smtClean="0"/>
              <a:pPr/>
              <a:t>17.02.2018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286AD63-5468-4F60-A792-8EB0F23EFC5F}"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DD74CAC-720F-4FD9-B860-565B374E2094}" type="datetimeFigureOut">
              <a:rPr lang="cs-CZ" smtClean="0"/>
              <a:pPr/>
              <a:t>17.02.2018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286AD63-5468-4F60-A792-8EB0F23EFC5F}"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7DD74CAC-720F-4FD9-B860-565B374E2094}" type="datetimeFigureOut">
              <a:rPr lang="cs-CZ" smtClean="0"/>
              <a:pPr/>
              <a:t>17.02.2018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286AD63-5468-4F60-A792-8EB0F23EFC5F}"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7DD74CAC-720F-4FD9-B860-565B374E2094}" type="datetimeFigureOut">
              <a:rPr lang="cs-CZ" smtClean="0"/>
              <a:pPr/>
              <a:t>17.02.2018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286AD63-5468-4F60-A792-8EB0F23EFC5F}"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7DD74CAC-720F-4FD9-B860-565B374E2094}" type="datetimeFigureOut">
              <a:rPr lang="cs-CZ" smtClean="0"/>
              <a:pPr/>
              <a:t>17.02.2018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286AD63-5468-4F60-A792-8EB0F23EFC5F}"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7DD74CAC-720F-4FD9-B860-565B374E2094}" type="datetimeFigureOut">
              <a:rPr lang="cs-CZ" smtClean="0"/>
              <a:pPr/>
              <a:t>17.02.2018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286AD63-5468-4F60-A792-8EB0F23EFC5F}"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DD74CAC-720F-4FD9-B860-565B374E2094}" type="datetimeFigureOut">
              <a:rPr lang="cs-CZ" smtClean="0"/>
              <a:pPr/>
              <a:t>17.02.2018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286AD63-5468-4F60-A792-8EB0F23EFC5F}"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7DD74CAC-720F-4FD9-B860-565B374E2094}" type="datetimeFigureOut">
              <a:rPr lang="cs-CZ" smtClean="0"/>
              <a:pPr/>
              <a:t>17.02.2018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286AD63-5468-4F60-A792-8EB0F23EFC5F}"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7DD74CAC-720F-4FD9-B860-565B374E2094}" type="datetimeFigureOut">
              <a:rPr lang="cs-CZ" smtClean="0"/>
              <a:pPr/>
              <a:t>17.02.2018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286AD63-5468-4F60-A792-8EB0F23EFC5F}"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74CAC-720F-4FD9-B860-565B374E2094}" type="datetimeFigureOut">
              <a:rPr lang="cs-CZ" smtClean="0"/>
              <a:pPr/>
              <a:t>17.02.2018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86AD63-5468-4F60-A792-8EB0F23EFC5F}"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continents-1055960-640 (1).png"/>
          <p:cNvPicPr>
            <a:picLocks noChangeAspect="1"/>
          </p:cNvPicPr>
          <p:nvPr/>
        </p:nvPicPr>
        <p:blipFill>
          <a:blip r:embed="rId2"/>
          <a:stretch>
            <a:fillRect/>
          </a:stretch>
        </p:blipFill>
        <p:spPr>
          <a:xfrm>
            <a:off x="0" y="642918"/>
            <a:ext cx="9144000" cy="5325626"/>
          </a:xfrm>
          <a:prstGeom prst="rect">
            <a:avLst/>
          </a:prstGeom>
        </p:spPr>
      </p:pic>
      <p:sp>
        <p:nvSpPr>
          <p:cNvPr id="2" name="Nadpis 1"/>
          <p:cNvSpPr>
            <a:spLocks noGrp="1"/>
          </p:cNvSpPr>
          <p:nvPr>
            <p:ph type="ctrTitle"/>
          </p:nvPr>
        </p:nvSpPr>
        <p:spPr>
          <a:xfrm>
            <a:off x="0" y="0"/>
            <a:ext cx="9144000" cy="1470025"/>
          </a:xfrm>
        </p:spPr>
        <p:txBody>
          <a:bodyPr/>
          <a:lstStyle/>
          <a:p>
            <a:r>
              <a:rPr lang="cs-CZ" b="1" dirty="0" smtClean="0"/>
              <a:t>Globalizace a její důsledky</a:t>
            </a:r>
            <a:endParaRPr lang="cs-CZ" b="1" dirty="0"/>
          </a:p>
        </p:txBody>
      </p:sp>
      <p:sp>
        <p:nvSpPr>
          <p:cNvPr id="3" name="Podnadpis 2"/>
          <p:cNvSpPr>
            <a:spLocks noGrp="1"/>
          </p:cNvSpPr>
          <p:nvPr>
            <p:ph type="subTitle" idx="1"/>
          </p:nvPr>
        </p:nvSpPr>
        <p:spPr>
          <a:xfrm>
            <a:off x="0" y="5786454"/>
            <a:ext cx="9144000" cy="1071546"/>
          </a:xfrm>
        </p:spPr>
        <p:txBody>
          <a:bodyPr/>
          <a:lstStyle/>
          <a:p>
            <a:r>
              <a:rPr lang="cs-CZ" b="1" dirty="0" smtClean="0"/>
              <a:t>Vymezení </a:t>
            </a:r>
            <a:r>
              <a:rPr lang="cs-CZ" b="1" dirty="0" smtClean="0"/>
              <a:t>pojmů</a:t>
            </a:r>
            <a:endParaRPr lang="cs-CZ"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a:blipFill>
            <a:blip r:embed="rId2"/>
            <a:tile tx="0" ty="0" sx="100000" sy="100000" flip="none" algn="tl"/>
          </a:blipFill>
        </p:spPr>
        <p:txBody>
          <a:bodyPr>
            <a:normAutofit/>
          </a:bodyPr>
          <a:lstStyle/>
          <a:p>
            <a:pPr algn="just"/>
            <a:r>
              <a:rPr lang="cs-CZ" sz="3200" b="1" dirty="0" smtClean="0">
                <a:effectLst>
                  <a:outerShdw blurRad="38100" dist="38100" dir="2700000" algn="tl">
                    <a:srgbClr val="000000">
                      <a:alpha val="43137"/>
                    </a:srgbClr>
                  </a:outerShdw>
                </a:effectLst>
              </a:rPr>
              <a:t>Co je globalizace?</a:t>
            </a:r>
            <a:endParaRPr lang="cs-CZ" sz="3200" b="1" dirty="0">
              <a:effectLst>
                <a:outerShdw blurRad="38100" dist="38100" dir="2700000" algn="tl">
                  <a:srgbClr val="000000">
                    <a:alpha val="43137"/>
                  </a:srgbClr>
                </a:outerShdw>
              </a:effectLst>
            </a:endParaRPr>
          </a:p>
        </p:txBody>
      </p:sp>
      <p:sp>
        <p:nvSpPr>
          <p:cNvPr id="4" name="TextovéPole 3"/>
          <p:cNvSpPr txBox="1"/>
          <p:nvPr/>
        </p:nvSpPr>
        <p:spPr>
          <a:xfrm>
            <a:off x="0" y="1142984"/>
            <a:ext cx="9144000" cy="5909310"/>
          </a:xfrm>
          <a:prstGeom prst="rect">
            <a:avLst/>
          </a:prstGeom>
          <a:blipFill>
            <a:blip r:embed="rId2"/>
            <a:tile tx="0" ty="0" sx="100000" sy="100000" flip="none" algn="tl"/>
          </a:blipFill>
        </p:spPr>
        <p:txBody>
          <a:bodyPr wrap="square" rtlCol="0">
            <a:spAutoFit/>
          </a:bodyPr>
          <a:lstStyle/>
          <a:p>
            <a:r>
              <a:rPr lang="cs-CZ" sz="1400" b="1" dirty="0" smtClean="0"/>
              <a:t>Členění na centrum, </a:t>
            </a:r>
            <a:r>
              <a:rPr lang="cs-CZ" sz="1400" b="1" dirty="0" err="1" smtClean="0"/>
              <a:t>semiperiferii</a:t>
            </a:r>
            <a:r>
              <a:rPr lang="cs-CZ" sz="1400" b="1" dirty="0" smtClean="0"/>
              <a:t> a periferii mezi lety 1975 až 2002</a:t>
            </a:r>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a:p>
        </p:txBody>
      </p:sp>
      <p:pic>
        <p:nvPicPr>
          <p:cNvPr id="3" name="Obrázek 2" descr="Core,_periphery,_and_semiperiphery,_1975_-_2002._.png"/>
          <p:cNvPicPr>
            <a:picLocks noChangeAspect="1"/>
          </p:cNvPicPr>
          <p:nvPr/>
        </p:nvPicPr>
        <p:blipFill>
          <a:blip r:embed="rId3"/>
          <a:stretch>
            <a:fillRect/>
          </a:stretch>
        </p:blipFill>
        <p:spPr>
          <a:xfrm>
            <a:off x="210671" y="1428736"/>
            <a:ext cx="8933329" cy="542926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a:blipFill>
            <a:blip r:embed="rId2"/>
            <a:tile tx="0" ty="0" sx="100000" sy="100000" flip="none" algn="tl"/>
          </a:blipFill>
        </p:spPr>
        <p:txBody>
          <a:bodyPr>
            <a:normAutofit/>
          </a:bodyPr>
          <a:lstStyle/>
          <a:p>
            <a:pPr algn="just"/>
            <a:r>
              <a:rPr lang="cs-CZ" sz="3200" b="1" dirty="0" smtClean="0">
                <a:effectLst>
                  <a:outerShdw blurRad="38100" dist="38100" dir="2700000" algn="tl">
                    <a:srgbClr val="000000">
                      <a:alpha val="43137"/>
                    </a:srgbClr>
                  </a:outerShdw>
                </a:effectLst>
              </a:rPr>
              <a:t>Co je globalizace?</a:t>
            </a:r>
            <a:endParaRPr lang="cs-CZ" sz="3200"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142984"/>
            <a:ext cx="9144000" cy="5715016"/>
          </a:xfrm>
          <a:blipFill>
            <a:blip r:embed="rId2"/>
            <a:tile tx="0" ty="0" sx="100000" sy="100000" flip="none" algn="tl"/>
          </a:blipFill>
        </p:spPr>
        <p:txBody>
          <a:bodyPr>
            <a:normAutofit lnSpcReduction="10000"/>
          </a:bodyPr>
          <a:lstStyle/>
          <a:p>
            <a:pPr algn="just">
              <a:lnSpc>
                <a:spcPct val="150000"/>
              </a:lnSpc>
            </a:pPr>
            <a:r>
              <a:rPr lang="cs-CZ" sz="2400" b="1" dirty="0" smtClean="0"/>
              <a:t>Aktéři globalizačního procesu:</a:t>
            </a:r>
          </a:p>
          <a:p>
            <a:pPr lvl="1" algn="just">
              <a:lnSpc>
                <a:spcPct val="150000"/>
              </a:lnSpc>
              <a:buFont typeface="Arial" pitchFamily="34" charset="0"/>
              <a:buChar char="•"/>
            </a:pPr>
            <a:r>
              <a:rPr lang="cs-CZ" sz="2000" b="1" dirty="0" smtClean="0"/>
              <a:t>1) Nadnárodní </a:t>
            </a:r>
            <a:r>
              <a:rPr lang="cs-CZ" sz="2000" b="1" dirty="0" smtClean="0"/>
              <a:t>společnosti (korporace):</a:t>
            </a:r>
            <a:endParaRPr lang="cs-CZ" sz="2000" b="1" dirty="0" smtClean="0"/>
          </a:p>
          <a:p>
            <a:pPr lvl="2" algn="just">
              <a:lnSpc>
                <a:spcPct val="150000"/>
              </a:lnSpc>
            </a:pPr>
            <a:r>
              <a:rPr lang="cs-CZ" sz="1600" dirty="0" smtClean="0"/>
              <a:t>Jedná se o společnosti, které podnikají, či řídí své obchody ve více než jedné zemi světa</a:t>
            </a:r>
          </a:p>
          <a:p>
            <a:pPr lvl="2" algn="just">
              <a:lnSpc>
                <a:spcPct val="150000"/>
              </a:lnSpc>
            </a:pPr>
            <a:r>
              <a:rPr lang="cs-CZ" sz="1600" dirty="0" smtClean="0"/>
              <a:t>S rozvojem globální ekonomiky a moderních informačních technologií se stávají společnosti stále více nezávislé na partikulárních zájmech jednotlivých zemí jejich původu</a:t>
            </a:r>
          </a:p>
          <a:p>
            <a:pPr lvl="2" algn="just">
              <a:lnSpc>
                <a:spcPct val="150000"/>
              </a:lnSpc>
            </a:pPr>
            <a:r>
              <a:rPr lang="cs-CZ" sz="1600" dirty="0" smtClean="0"/>
              <a:t>Pro maximalizaci svých zisků vytvářejí metody jak směřovat investice i výrobu z jedné části světa do jiné prostřednictvím komunikačních kanálů a finančních operací</a:t>
            </a:r>
          </a:p>
          <a:p>
            <a:pPr lvl="2" algn="just">
              <a:lnSpc>
                <a:spcPct val="150000"/>
              </a:lnSpc>
            </a:pPr>
            <a:r>
              <a:rPr lang="cs-CZ" sz="1600" dirty="0" smtClean="0"/>
              <a:t>Počet těchto společností výrazně vzrostl, v r. 1990 asi 500 nadnárodních společností představovalo  1/3 globálně poskytovaných služeb a produkce</a:t>
            </a:r>
          </a:p>
          <a:p>
            <a:pPr lvl="2" algn="just">
              <a:lnSpc>
                <a:spcPct val="150000"/>
              </a:lnSpc>
            </a:pPr>
            <a:r>
              <a:rPr lang="cs-CZ" sz="1600" dirty="0" smtClean="0"/>
              <a:t>Jednotlivé fúze vedly koncem 20. století ke vzniku skutečných monopolů v jednotlivých odvětvích trhu. </a:t>
            </a:r>
            <a:r>
              <a:rPr lang="cs-CZ" sz="1600" dirty="0" smtClean="0"/>
              <a:t> </a:t>
            </a:r>
            <a:r>
              <a:rPr lang="cs-CZ" sz="1600" dirty="0" smtClean="0"/>
              <a:t>(např. v r. 1998 ovládalo deset největších telekomunikačních společností 86 % trhu v hodnotě 262 mld. USD)</a:t>
            </a:r>
          </a:p>
          <a:p>
            <a:pPr lvl="2" algn="just">
              <a:lnSpc>
                <a:spcPct val="150000"/>
              </a:lnSpc>
            </a:pPr>
            <a:r>
              <a:rPr lang="cs-CZ" sz="1600" dirty="0" smtClean="0"/>
              <a:t>V r. 1998 činil obchodné obrat nadnárodních společností 5,5 bilionu USD, což bylo více, než HDP Japonska a asi 55 % HDP Spojených států Amerických</a:t>
            </a:r>
            <a:endParaRPr lang="cs-CZ"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a:blipFill>
            <a:blip r:embed="rId2"/>
            <a:tile tx="0" ty="0" sx="100000" sy="100000" flip="none" algn="tl"/>
          </a:blipFill>
        </p:spPr>
        <p:txBody>
          <a:bodyPr>
            <a:normAutofit/>
          </a:bodyPr>
          <a:lstStyle/>
          <a:p>
            <a:pPr algn="just"/>
            <a:r>
              <a:rPr lang="cs-CZ" sz="3200" b="1" dirty="0" smtClean="0">
                <a:effectLst>
                  <a:outerShdw blurRad="38100" dist="38100" dir="2700000" algn="tl">
                    <a:srgbClr val="000000">
                      <a:alpha val="43137"/>
                    </a:srgbClr>
                  </a:outerShdw>
                </a:effectLst>
              </a:rPr>
              <a:t>Co je globalizace?</a:t>
            </a:r>
            <a:endParaRPr lang="cs-CZ" sz="3200"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142984"/>
            <a:ext cx="9144000" cy="5715016"/>
          </a:xfrm>
          <a:blipFill>
            <a:blip r:embed="rId2"/>
            <a:tile tx="0" ty="0" sx="100000" sy="100000" flip="none" algn="tl"/>
          </a:blipFill>
        </p:spPr>
        <p:txBody>
          <a:bodyPr>
            <a:normAutofit/>
          </a:bodyPr>
          <a:lstStyle/>
          <a:p>
            <a:pPr lvl="1" algn="just">
              <a:lnSpc>
                <a:spcPct val="150000"/>
              </a:lnSpc>
              <a:buFont typeface="Arial" pitchFamily="34" charset="0"/>
              <a:buChar char="•"/>
            </a:pPr>
            <a:r>
              <a:rPr lang="cs-CZ" sz="2000" b="1" dirty="0" smtClean="0"/>
              <a:t>Přehled největších nadnárodních společností dle CNN v r. 2008:</a:t>
            </a:r>
          </a:p>
          <a:p>
            <a:pPr lvl="2" algn="just">
              <a:lnSpc>
                <a:spcPct val="150000"/>
              </a:lnSpc>
            </a:pPr>
            <a:r>
              <a:rPr lang="cs-CZ" sz="1600" b="1" dirty="0" smtClean="0"/>
              <a:t>Jméno, Obrat v mld. USD, Zisk v mld. USD</a:t>
            </a:r>
          </a:p>
          <a:p>
            <a:pPr lvl="2" algn="just">
              <a:lnSpc>
                <a:spcPct val="150000"/>
              </a:lnSpc>
            </a:pPr>
            <a:r>
              <a:rPr lang="cs-CZ" sz="1600" b="1" dirty="0" smtClean="0"/>
              <a:t>1.Wal-Mart </a:t>
            </a:r>
            <a:r>
              <a:rPr lang="cs-CZ" sz="1600" b="1" dirty="0" err="1" smtClean="0"/>
              <a:t>Stores</a:t>
            </a:r>
            <a:r>
              <a:rPr lang="cs-CZ" sz="1600" b="1" dirty="0" smtClean="0"/>
              <a:t>:</a:t>
            </a:r>
          </a:p>
          <a:p>
            <a:pPr lvl="3" algn="just">
              <a:lnSpc>
                <a:spcPct val="150000"/>
              </a:lnSpc>
              <a:buFont typeface="Arial" pitchFamily="34" charset="0"/>
              <a:buChar char="•"/>
            </a:pPr>
            <a:r>
              <a:rPr lang="cs-CZ" sz="1400" dirty="0" smtClean="0"/>
              <a:t>378,799 ; 12,731;  síť </a:t>
            </a:r>
            <a:r>
              <a:rPr lang="cs-CZ" sz="1400" dirty="0" smtClean="0"/>
              <a:t>super/hypermarketů, 2 056 000 zaměstnanců, 6000 </a:t>
            </a:r>
            <a:r>
              <a:rPr lang="cs-CZ" sz="1400" dirty="0" smtClean="0"/>
              <a:t>dodavatelů</a:t>
            </a:r>
          </a:p>
          <a:p>
            <a:pPr lvl="2" algn="just">
              <a:lnSpc>
                <a:spcPct val="150000"/>
              </a:lnSpc>
            </a:pPr>
            <a:r>
              <a:rPr lang="cs-CZ" sz="1600" b="1" dirty="0" smtClean="0"/>
              <a:t>2.Exxon Mobil:</a:t>
            </a:r>
          </a:p>
          <a:p>
            <a:pPr lvl="3" algn="just">
              <a:lnSpc>
                <a:spcPct val="150000"/>
              </a:lnSpc>
              <a:buFont typeface="Arial" pitchFamily="34" charset="0"/>
              <a:buChar char="•"/>
            </a:pPr>
            <a:r>
              <a:rPr lang="cs-CZ" sz="1400" dirty="0" smtClean="0"/>
              <a:t>372,824; 40,610 ;těžební </a:t>
            </a:r>
            <a:r>
              <a:rPr lang="cs-CZ" sz="1400" dirty="0" smtClean="0"/>
              <a:t>společnost, 107 100 </a:t>
            </a:r>
            <a:r>
              <a:rPr lang="cs-CZ" sz="1400" dirty="0" smtClean="0"/>
              <a:t>zaměstnanců</a:t>
            </a:r>
          </a:p>
          <a:p>
            <a:pPr lvl="2" algn="just">
              <a:lnSpc>
                <a:spcPct val="150000"/>
              </a:lnSpc>
            </a:pPr>
            <a:r>
              <a:rPr lang="cs-CZ" sz="1600" b="1" dirty="0" smtClean="0"/>
              <a:t>3.Royal </a:t>
            </a:r>
            <a:r>
              <a:rPr lang="cs-CZ" sz="1600" b="1" dirty="0" err="1" smtClean="0"/>
              <a:t>Dutch</a:t>
            </a:r>
            <a:r>
              <a:rPr lang="cs-CZ" sz="1600" b="1" dirty="0" smtClean="0"/>
              <a:t> </a:t>
            </a:r>
            <a:r>
              <a:rPr lang="cs-CZ" sz="1600" b="1" dirty="0" err="1" smtClean="0"/>
              <a:t>Shell</a:t>
            </a:r>
            <a:r>
              <a:rPr lang="cs-CZ" sz="1600" b="1" dirty="0" smtClean="0"/>
              <a:t>:</a:t>
            </a:r>
          </a:p>
          <a:p>
            <a:pPr lvl="3" algn="just">
              <a:lnSpc>
                <a:spcPct val="150000"/>
              </a:lnSpc>
              <a:buNone/>
            </a:pPr>
            <a:r>
              <a:rPr lang="cs-CZ" sz="1400" dirty="0" smtClean="0"/>
              <a:t>355,782; 31,331; těžební společnost</a:t>
            </a:r>
          </a:p>
          <a:p>
            <a:pPr lvl="2" algn="just">
              <a:lnSpc>
                <a:spcPct val="150000"/>
              </a:lnSpc>
            </a:pPr>
            <a:r>
              <a:rPr lang="cs-CZ" sz="1600" b="1" dirty="0" smtClean="0"/>
              <a:t>4.British </a:t>
            </a:r>
            <a:r>
              <a:rPr lang="cs-CZ" sz="1600" b="1" dirty="0" err="1" smtClean="0"/>
              <a:t>Petroleum</a:t>
            </a:r>
            <a:r>
              <a:rPr lang="cs-CZ" sz="1600" b="1" dirty="0" smtClean="0"/>
              <a:t>: </a:t>
            </a:r>
          </a:p>
          <a:p>
            <a:pPr lvl="3" algn="just">
              <a:lnSpc>
                <a:spcPct val="150000"/>
              </a:lnSpc>
              <a:buFont typeface="Arial" pitchFamily="34" charset="0"/>
              <a:buChar char="•"/>
            </a:pPr>
            <a:r>
              <a:rPr lang="cs-CZ" sz="1400" dirty="0" smtClean="0"/>
              <a:t>291,438 ;20,845; těžební společnost</a:t>
            </a:r>
          </a:p>
          <a:p>
            <a:pPr lvl="2" algn="just">
              <a:lnSpc>
                <a:spcPct val="150000"/>
              </a:lnSpc>
            </a:pPr>
            <a:r>
              <a:rPr lang="cs-CZ" sz="1600" b="1" dirty="0" smtClean="0"/>
              <a:t>5.Toyota </a:t>
            </a:r>
            <a:r>
              <a:rPr lang="cs-CZ" sz="1600" b="1" dirty="0" err="1" smtClean="0"/>
              <a:t>Motors</a:t>
            </a:r>
            <a:r>
              <a:rPr lang="cs-CZ" sz="1600" b="1" dirty="0" smtClean="0"/>
              <a:t> :</a:t>
            </a:r>
          </a:p>
          <a:p>
            <a:pPr lvl="3" algn="just">
              <a:lnSpc>
                <a:spcPct val="150000"/>
              </a:lnSpc>
              <a:buFont typeface="Arial" pitchFamily="34" charset="0"/>
              <a:buChar char="•"/>
            </a:pPr>
            <a:r>
              <a:rPr lang="cs-CZ" sz="1400" dirty="0" smtClean="0"/>
              <a:t>230,201; 15,042; výrobce automobilů</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a:blipFill>
            <a:blip r:embed="rId2"/>
            <a:tile tx="0" ty="0" sx="100000" sy="100000" flip="none" algn="tl"/>
          </a:blipFill>
        </p:spPr>
        <p:txBody>
          <a:bodyPr>
            <a:normAutofit/>
          </a:bodyPr>
          <a:lstStyle/>
          <a:p>
            <a:pPr algn="just"/>
            <a:r>
              <a:rPr lang="cs-CZ" sz="3200" b="1" dirty="0" smtClean="0">
                <a:effectLst>
                  <a:outerShdw blurRad="38100" dist="38100" dir="2700000" algn="tl">
                    <a:srgbClr val="000000">
                      <a:alpha val="43137"/>
                    </a:srgbClr>
                  </a:outerShdw>
                </a:effectLst>
              </a:rPr>
              <a:t>Co je globalizace?</a:t>
            </a:r>
            <a:endParaRPr lang="cs-CZ" sz="3200" b="1" dirty="0">
              <a:effectLst>
                <a:outerShdw blurRad="38100" dist="38100" dir="2700000" algn="tl">
                  <a:srgbClr val="000000">
                    <a:alpha val="43137"/>
                  </a:srgbClr>
                </a:outerShdw>
              </a:effectLst>
            </a:endParaRPr>
          </a:p>
        </p:txBody>
      </p:sp>
      <p:pic>
        <p:nvPicPr>
          <p:cNvPr id="3" name="Obrázek 2" descr="Walmart-Cyber-Monday.jpg"/>
          <p:cNvPicPr>
            <a:picLocks noChangeAspect="1"/>
          </p:cNvPicPr>
          <p:nvPr/>
        </p:nvPicPr>
        <p:blipFill>
          <a:blip r:embed="rId3"/>
          <a:stretch>
            <a:fillRect/>
          </a:stretch>
        </p:blipFill>
        <p:spPr>
          <a:xfrm>
            <a:off x="-1" y="1142984"/>
            <a:ext cx="9144001" cy="571501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a:blipFill>
            <a:blip r:embed="rId2"/>
            <a:tile tx="0" ty="0" sx="100000" sy="100000" flip="none" algn="tl"/>
          </a:blipFill>
        </p:spPr>
        <p:txBody>
          <a:bodyPr>
            <a:normAutofit/>
          </a:bodyPr>
          <a:lstStyle/>
          <a:p>
            <a:pPr algn="just"/>
            <a:r>
              <a:rPr lang="cs-CZ" sz="3200" b="1" dirty="0" smtClean="0">
                <a:effectLst>
                  <a:outerShdw blurRad="38100" dist="38100" dir="2700000" algn="tl">
                    <a:srgbClr val="000000">
                      <a:alpha val="43137"/>
                    </a:srgbClr>
                  </a:outerShdw>
                </a:effectLst>
              </a:rPr>
              <a:t>Co je globalizace?</a:t>
            </a:r>
            <a:endParaRPr lang="cs-CZ" sz="3200"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142984"/>
            <a:ext cx="9144000" cy="5715016"/>
          </a:xfrm>
          <a:blipFill>
            <a:blip r:embed="rId2"/>
            <a:tile tx="0" ty="0" sx="100000" sy="100000" flip="none" algn="tl"/>
          </a:blipFill>
        </p:spPr>
        <p:txBody>
          <a:bodyPr>
            <a:normAutofit/>
          </a:bodyPr>
          <a:lstStyle/>
          <a:p>
            <a:pPr lvl="1" algn="just">
              <a:lnSpc>
                <a:spcPct val="150000"/>
              </a:lnSpc>
              <a:buFont typeface="Arial" pitchFamily="34" charset="0"/>
              <a:buChar char="•"/>
            </a:pPr>
            <a:r>
              <a:rPr lang="cs-CZ" sz="2000" b="1" dirty="0" smtClean="0"/>
              <a:t>2) Uskupení nejvyspělejších států:</a:t>
            </a:r>
          </a:p>
          <a:p>
            <a:pPr lvl="2" algn="just">
              <a:lnSpc>
                <a:spcPct val="150000"/>
              </a:lnSpc>
            </a:pPr>
            <a:r>
              <a:rPr lang="cs-CZ" sz="1600" dirty="0" smtClean="0"/>
              <a:t>Ačkoliv je trendem, že se nadnárodní korporace vyčleňují z vlivu jednotlivých národních států, tak mezi státy a společnostmi dále existují významné vazby</a:t>
            </a:r>
          </a:p>
          <a:p>
            <a:pPr lvl="2" algn="just">
              <a:lnSpc>
                <a:spcPct val="150000"/>
              </a:lnSpc>
            </a:pPr>
            <a:r>
              <a:rPr lang="cs-CZ" sz="1600" dirty="0" smtClean="0"/>
              <a:t>Vliv zemí tak často je úměrný množství nadnárodních  společností, jež mají své sídlo na jejich území</a:t>
            </a:r>
          </a:p>
          <a:p>
            <a:pPr lvl="2" algn="just">
              <a:lnSpc>
                <a:spcPct val="150000"/>
              </a:lnSpc>
            </a:pPr>
            <a:r>
              <a:rPr lang="cs-CZ" sz="1600" dirty="0" smtClean="0"/>
              <a:t>Na přelomu 20. a 21. století patřilo z 20 největších nadnárodních společností svým sídlem šest do USA, po třech ze Švýcarska, Německa a Japonska, dvě byly britsko-nizozemské a po jedné z Itálie a Francie</a:t>
            </a:r>
          </a:p>
          <a:p>
            <a:pPr lvl="2" algn="just">
              <a:lnSpc>
                <a:spcPct val="150000"/>
              </a:lnSpc>
            </a:pPr>
            <a:r>
              <a:rPr lang="cs-CZ" sz="1600" dirty="0" smtClean="0"/>
              <a:t>Nejvyspělejší země se také spojují do exkluzivních klubů, na jejichž půdě projednávají klíčové ekonomické otázky, jako jsou G8 (USA, Kanada, Japonsko, Francie, Itálie, Německo, Velká Británie, Evropská unie), nebo G20 (19 států a Evropská unie)</a:t>
            </a:r>
            <a:endParaRPr lang="cs-CZ"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a:blipFill>
            <a:blip r:embed="rId2"/>
            <a:tile tx="0" ty="0" sx="100000" sy="100000" flip="none" algn="tl"/>
          </a:blipFill>
        </p:spPr>
        <p:txBody>
          <a:bodyPr>
            <a:normAutofit/>
          </a:bodyPr>
          <a:lstStyle/>
          <a:p>
            <a:pPr algn="just"/>
            <a:r>
              <a:rPr lang="cs-CZ" sz="3200" b="1" dirty="0" smtClean="0">
                <a:effectLst>
                  <a:outerShdw blurRad="38100" dist="38100" dir="2700000" algn="tl">
                    <a:srgbClr val="000000">
                      <a:alpha val="43137"/>
                    </a:srgbClr>
                  </a:outerShdw>
                </a:effectLst>
              </a:rPr>
              <a:t>Co je globalizace?</a:t>
            </a:r>
            <a:endParaRPr lang="cs-CZ" sz="3200"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142984"/>
            <a:ext cx="9144000" cy="5715016"/>
          </a:xfrm>
          <a:blipFill>
            <a:blip r:embed="rId2"/>
            <a:tile tx="0" ty="0" sx="100000" sy="100000" flip="none" algn="tl"/>
          </a:blipFill>
        </p:spPr>
        <p:txBody>
          <a:bodyPr>
            <a:normAutofit/>
          </a:bodyPr>
          <a:lstStyle/>
          <a:p>
            <a:pPr lvl="1" algn="just">
              <a:lnSpc>
                <a:spcPct val="150000"/>
              </a:lnSpc>
              <a:buFont typeface="Arial" pitchFamily="34" charset="0"/>
              <a:buChar char="•"/>
            </a:pPr>
            <a:r>
              <a:rPr lang="cs-CZ" sz="2000" b="1" dirty="0" smtClean="0"/>
              <a:t>3) Mezinárodní organizace</a:t>
            </a:r>
            <a:r>
              <a:rPr lang="cs-CZ" sz="2000" dirty="0" smtClean="0"/>
              <a:t>:</a:t>
            </a:r>
          </a:p>
          <a:p>
            <a:pPr lvl="2" algn="just">
              <a:lnSpc>
                <a:spcPct val="150000"/>
              </a:lnSpc>
            </a:pPr>
            <a:r>
              <a:rPr lang="cs-CZ" sz="1600" dirty="0" smtClean="0"/>
              <a:t>Jedná se o nejvýznamnější mezinárodní organizace spojení s nadnárodními společnostmi a nejrozvinutějšími státy světa</a:t>
            </a:r>
          </a:p>
          <a:p>
            <a:pPr lvl="2" algn="just">
              <a:lnSpc>
                <a:spcPct val="150000"/>
              </a:lnSpc>
            </a:pPr>
            <a:r>
              <a:rPr lang="cs-CZ" sz="1600" dirty="0" smtClean="0"/>
              <a:t>Jedná se o Mezinárodní měnový fond (IMF), Světovou banku (WB) a Světovou obchodní organizaci (WTO)</a:t>
            </a:r>
          </a:p>
          <a:p>
            <a:pPr lvl="2" algn="just">
              <a:lnSpc>
                <a:spcPct val="150000"/>
              </a:lnSpc>
            </a:pPr>
            <a:r>
              <a:rPr lang="cs-CZ" sz="1600" b="1" dirty="0" smtClean="0"/>
              <a:t>Světová banka (</a:t>
            </a:r>
            <a:r>
              <a:rPr lang="cs-CZ" sz="1600" b="1" dirty="0" err="1" smtClean="0"/>
              <a:t>World</a:t>
            </a:r>
            <a:r>
              <a:rPr lang="cs-CZ" sz="1600" b="1" dirty="0" smtClean="0"/>
              <a:t> Bank):</a:t>
            </a:r>
          </a:p>
          <a:p>
            <a:pPr lvl="3" algn="just">
              <a:lnSpc>
                <a:spcPct val="150000"/>
              </a:lnSpc>
              <a:buFont typeface="Arial" pitchFamily="34" charset="0"/>
              <a:buChar char="•"/>
            </a:pPr>
            <a:r>
              <a:rPr lang="cs-CZ" sz="1400" dirty="0" smtClean="0"/>
              <a:t>Jedná se o instituci zařazenou pod OSN, která zajišťuje finanční a technickou pomoc rozvojovým zemím s cílem snížit chudobu a podpořit růst životní úrovně ve světě</a:t>
            </a:r>
          </a:p>
          <a:p>
            <a:pPr lvl="3" algn="just">
              <a:lnSpc>
                <a:spcPct val="150000"/>
              </a:lnSpc>
              <a:buFont typeface="Arial" pitchFamily="34" charset="0"/>
              <a:buChar char="•"/>
            </a:pPr>
            <a:r>
              <a:rPr lang="cs-CZ" sz="1400" dirty="0" smtClean="0"/>
              <a:t>Na přelomu století půjčovala ročně asi 20 mld. USD 100 zemím světa, tento objem se nyní zvýšil asi na 25 mld. USD</a:t>
            </a:r>
          </a:p>
          <a:p>
            <a:pPr lvl="3" algn="just">
              <a:lnSpc>
                <a:spcPct val="150000"/>
              </a:lnSpc>
              <a:buFont typeface="Arial" pitchFamily="34" charset="0"/>
              <a:buChar char="•"/>
            </a:pPr>
            <a:r>
              <a:rPr lang="cs-CZ" sz="1400" dirty="0" smtClean="0"/>
              <a:t>Podmínky půjček jsou častým terčem kritiky jednotlivých zemí, jelikož obvyklým požadavkem bývá omezení sociálních výdajů, privatizace státních podniků, omezení importu a podobně</a:t>
            </a:r>
          </a:p>
          <a:p>
            <a:pPr lvl="3" algn="just">
              <a:lnSpc>
                <a:spcPct val="150000"/>
              </a:lnSpc>
              <a:buFont typeface="Arial" pitchFamily="34" charset="0"/>
              <a:buChar char="•"/>
            </a:pPr>
            <a:r>
              <a:rPr lang="cs-CZ" sz="1400" dirty="0" smtClean="0"/>
              <a:t>Existuje nepsané pravidlo, že post prezidenta banky bývá obsazován občanem USA</a:t>
            </a:r>
            <a:endParaRPr lang="cs-CZ"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a:blipFill>
            <a:blip r:embed="rId2"/>
            <a:tile tx="0" ty="0" sx="100000" sy="100000" flip="none" algn="tl"/>
          </a:blipFill>
        </p:spPr>
        <p:txBody>
          <a:bodyPr>
            <a:normAutofit/>
          </a:bodyPr>
          <a:lstStyle/>
          <a:p>
            <a:pPr algn="just"/>
            <a:r>
              <a:rPr lang="cs-CZ" sz="3200" b="1" dirty="0" smtClean="0">
                <a:effectLst>
                  <a:outerShdw blurRad="38100" dist="38100" dir="2700000" algn="tl">
                    <a:srgbClr val="000000">
                      <a:alpha val="43137"/>
                    </a:srgbClr>
                  </a:outerShdw>
                </a:effectLst>
              </a:rPr>
              <a:t>Co je globalizace?</a:t>
            </a:r>
            <a:endParaRPr lang="cs-CZ" sz="3200"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142984"/>
            <a:ext cx="9144000" cy="5715016"/>
          </a:xfrm>
          <a:blipFill>
            <a:blip r:embed="rId2"/>
            <a:tile tx="0" ty="0" sx="100000" sy="100000" flip="none" algn="tl"/>
          </a:blipFill>
        </p:spPr>
        <p:txBody>
          <a:bodyPr>
            <a:normAutofit/>
          </a:bodyPr>
          <a:lstStyle/>
          <a:p>
            <a:pPr lvl="2" algn="just">
              <a:lnSpc>
                <a:spcPct val="150000"/>
              </a:lnSpc>
            </a:pPr>
            <a:r>
              <a:rPr lang="cs-CZ" sz="1600" b="1" dirty="0" smtClean="0"/>
              <a:t>Světová obchodní organizace (</a:t>
            </a:r>
            <a:r>
              <a:rPr lang="cs-CZ" sz="1600" b="1" dirty="0" err="1" smtClean="0"/>
              <a:t>World</a:t>
            </a:r>
            <a:r>
              <a:rPr lang="cs-CZ" sz="1600" b="1" dirty="0" smtClean="0"/>
              <a:t> </a:t>
            </a:r>
            <a:r>
              <a:rPr lang="cs-CZ" sz="1600" b="1" dirty="0" err="1" smtClean="0"/>
              <a:t>Trade</a:t>
            </a:r>
            <a:r>
              <a:rPr lang="cs-CZ" sz="1600" b="1" dirty="0" smtClean="0"/>
              <a:t> </a:t>
            </a:r>
            <a:r>
              <a:rPr lang="cs-CZ" sz="1600" b="1" dirty="0" err="1" smtClean="0"/>
              <a:t>Organization</a:t>
            </a:r>
            <a:r>
              <a:rPr lang="cs-CZ" sz="1600" b="1" dirty="0" smtClean="0"/>
              <a:t>):</a:t>
            </a:r>
          </a:p>
          <a:p>
            <a:pPr lvl="3" algn="just">
              <a:lnSpc>
                <a:spcPct val="150000"/>
              </a:lnSpc>
              <a:buFont typeface="Arial" pitchFamily="34" charset="0"/>
              <a:buChar char="•"/>
            </a:pPr>
            <a:r>
              <a:rPr lang="cs-CZ" sz="1400" dirty="0" smtClean="0"/>
              <a:t>Organizace vznikla v r. 1995, jejím úkolem je stanovení pravidel mezinárodního obchodu, pomáhá svým členským zemím redukovat obchodní bariéry</a:t>
            </a:r>
          </a:p>
          <a:p>
            <a:pPr lvl="3" algn="just">
              <a:lnSpc>
                <a:spcPct val="150000"/>
              </a:lnSpc>
              <a:buFont typeface="Arial" pitchFamily="34" charset="0"/>
              <a:buChar char="•"/>
            </a:pPr>
            <a:r>
              <a:rPr lang="cs-CZ" sz="1400" dirty="0" smtClean="0"/>
              <a:t>Základem systému jsou dohody, které jsou vyjednané a signované většinou obchodujících států a ratifikované jejich parlamenty</a:t>
            </a:r>
          </a:p>
          <a:p>
            <a:pPr lvl="3" algn="just">
              <a:lnSpc>
                <a:spcPct val="150000"/>
              </a:lnSpc>
              <a:buFont typeface="Arial" pitchFamily="34" charset="0"/>
              <a:buChar char="•"/>
            </a:pPr>
            <a:r>
              <a:rPr lang="cs-CZ" sz="1400" dirty="0" smtClean="0"/>
              <a:t>Hlavní vliv ve WTO mají průmyslově a ekonomicky rozvinuté země světa, což vede k tomu, že zboží pocházející z rozvojových zemí světa se dostává na trhy v rozvinutých zemích jenom v omezeném měřítku</a:t>
            </a:r>
          </a:p>
          <a:p>
            <a:pPr lvl="3" algn="just">
              <a:lnSpc>
                <a:spcPct val="150000"/>
              </a:lnSpc>
              <a:buFont typeface="Arial" pitchFamily="34" charset="0"/>
              <a:buChar char="•"/>
            </a:pPr>
            <a:r>
              <a:rPr lang="cs-CZ" sz="1400" dirty="0" smtClean="0"/>
              <a:t>Podle kritiků v případě komodit pocházejících z rozvojových zemí, jejichž cena je vyšší, než zboží z průmyslově rozvinutých zemí se šance na jejich vstup na trhy v rozvinutých zemích blíží minimu</a:t>
            </a:r>
          </a:p>
          <a:p>
            <a:pPr lvl="3" algn="just">
              <a:lnSpc>
                <a:spcPct val="150000"/>
              </a:lnSpc>
              <a:buFont typeface="Arial" pitchFamily="34" charset="0"/>
              <a:buChar char="•"/>
            </a:pPr>
            <a:r>
              <a:rPr lang="cs-CZ" sz="1400" dirty="0" smtClean="0"/>
              <a:t>Další kritika míří na WTO ze strany ekologických organizací podle nichž volný trh a deregulace mají negativní dopady na životní prostředí, jelikož primárním cílem organizace je růst HDP, což vede k zanedbávání ohledů na životní prostředí</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a:blipFill>
            <a:blip r:embed="rId2"/>
            <a:tile tx="0" ty="0" sx="100000" sy="100000" flip="none" algn="tl"/>
          </a:blipFill>
        </p:spPr>
        <p:txBody>
          <a:bodyPr>
            <a:normAutofit/>
          </a:bodyPr>
          <a:lstStyle/>
          <a:p>
            <a:pPr algn="just"/>
            <a:r>
              <a:rPr lang="cs-CZ" sz="3200" b="1" dirty="0" smtClean="0">
                <a:effectLst>
                  <a:outerShdw blurRad="38100" dist="38100" dir="2700000" algn="tl">
                    <a:srgbClr val="000000">
                      <a:alpha val="43137"/>
                    </a:srgbClr>
                  </a:outerShdw>
                </a:effectLst>
              </a:rPr>
              <a:t>Co je globalizace?</a:t>
            </a:r>
            <a:endParaRPr lang="cs-CZ" sz="3200"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142984"/>
            <a:ext cx="4429124" cy="5715016"/>
          </a:xfrm>
          <a:blipFill>
            <a:blip r:embed="rId2"/>
            <a:tile tx="0" ty="0" sx="100000" sy="100000" flip="none" algn="tl"/>
          </a:blipFill>
        </p:spPr>
        <p:txBody>
          <a:bodyPr>
            <a:normAutofit lnSpcReduction="10000"/>
          </a:bodyPr>
          <a:lstStyle/>
          <a:p>
            <a:pPr lvl="2" algn="just">
              <a:lnSpc>
                <a:spcPct val="150000"/>
              </a:lnSpc>
            </a:pPr>
            <a:r>
              <a:rPr lang="cs-CZ" sz="1600" b="1" dirty="0" smtClean="0"/>
              <a:t>Mezinárodní měnový fond (</a:t>
            </a:r>
            <a:r>
              <a:rPr lang="cs-CZ" sz="1600" b="1" dirty="0" err="1" smtClean="0"/>
              <a:t>International</a:t>
            </a:r>
            <a:r>
              <a:rPr lang="cs-CZ" sz="1600" b="1" dirty="0" smtClean="0"/>
              <a:t> </a:t>
            </a:r>
            <a:r>
              <a:rPr lang="cs-CZ" sz="1600" b="1" dirty="0" err="1" smtClean="0"/>
              <a:t>Monetary</a:t>
            </a:r>
            <a:r>
              <a:rPr lang="cs-CZ" sz="1600" b="1" dirty="0" smtClean="0"/>
              <a:t> </a:t>
            </a:r>
            <a:r>
              <a:rPr lang="cs-CZ" sz="1600" b="1" dirty="0" err="1" smtClean="0"/>
              <a:t>Fund</a:t>
            </a:r>
            <a:r>
              <a:rPr lang="cs-CZ" sz="1600" b="1" dirty="0" smtClean="0"/>
              <a:t>):</a:t>
            </a:r>
          </a:p>
          <a:p>
            <a:pPr lvl="3" algn="just">
              <a:lnSpc>
                <a:spcPct val="150000"/>
              </a:lnSpc>
              <a:buFont typeface="Arial" pitchFamily="34" charset="0"/>
              <a:buChar char="•"/>
            </a:pPr>
            <a:r>
              <a:rPr lang="cs-CZ" sz="1400" dirty="0" smtClean="0"/>
              <a:t>Jedná se o další organizaci, přičleněnou k OSN</a:t>
            </a:r>
          </a:p>
          <a:p>
            <a:pPr lvl="3" algn="just">
              <a:lnSpc>
                <a:spcPct val="150000"/>
              </a:lnSpc>
              <a:buFont typeface="Arial" pitchFamily="34" charset="0"/>
              <a:buChar char="•"/>
            </a:pPr>
            <a:r>
              <a:rPr lang="cs-CZ" sz="1400" dirty="0" smtClean="0"/>
              <a:t>Jejím cílem má být usnadňovat </a:t>
            </a:r>
            <a:r>
              <a:rPr lang="cs-CZ" sz="1400" dirty="0" smtClean="0"/>
              <a:t>mezinárodní měnovou spolupráci, podporovat stabilitu směnných kurzů a prostřednictvím půjček podporovat státy, jež zažívají hospodářské </a:t>
            </a:r>
            <a:r>
              <a:rPr lang="cs-CZ" sz="1400" dirty="0" smtClean="0"/>
              <a:t>potíže</a:t>
            </a:r>
          </a:p>
          <a:p>
            <a:pPr lvl="3" algn="just">
              <a:lnSpc>
                <a:spcPct val="150000"/>
              </a:lnSpc>
              <a:buFont typeface="Arial" pitchFamily="34" charset="0"/>
              <a:buChar char="•"/>
            </a:pPr>
            <a:r>
              <a:rPr lang="cs-CZ" sz="1400" dirty="0" smtClean="0"/>
              <a:t>Silné postavení v rozhodovacích mechanismech fondu hrají Spojené státy, bez jejichž vůle de facto je nemožné prosadit jakýkoliv záměr</a:t>
            </a:r>
          </a:p>
          <a:p>
            <a:pPr lvl="3" algn="just">
              <a:lnSpc>
                <a:spcPct val="150000"/>
              </a:lnSpc>
              <a:buFont typeface="Arial" pitchFamily="34" charset="0"/>
              <a:buChar char="•"/>
            </a:pPr>
            <a:r>
              <a:rPr lang="cs-CZ" sz="1400" dirty="0" smtClean="0"/>
              <a:t>Podle nepsané dohody je za prezidenta fondu vždy volen občan nějakého z evropských států</a:t>
            </a:r>
          </a:p>
        </p:txBody>
      </p:sp>
      <p:pic>
        <p:nvPicPr>
          <p:cNvPr id="4" name="Obrázek 3" descr="Headquarters_of_the_International_Monetary_Fund_(Washington,_DC).jpg"/>
          <p:cNvPicPr>
            <a:picLocks noChangeAspect="1"/>
          </p:cNvPicPr>
          <p:nvPr/>
        </p:nvPicPr>
        <p:blipFill>
          <a:blip r:embed="rId3"/>
          <a:stretch>
            <a:fillRect/>
          </a:stretch>
        </p:blipFill>
        <p:spPr>
          <a:xfrm>
            <a:off x="4429124" y="1142984"/>
            <a:ext cx="4714876" cy="3724752"/>
          </a:xfrm>
          <a:prstGeom prst="rect">
            <a:avLst/>
          </a:prstGeom>
        </p:spPr>
      </p:pic>
      <p:sp>
        <p:nvSpPr>
          <p:cNvPr id="5" name="TextovéPole 4"/>
          <p:cNvSpPr txBox="1"/>
          <p:nvPr/>
        </p:nvSpPr>
        <p:spPr>
          <a:xfrm>
            <a:off x="4429124" y="4857760"/>
            <a:ext cx="4714876" cy="2031325"/>
          </a:xfrm>
          <a:prstGeom prst="rect">
            <a:avLst/>
          </a:prstGeom>
          <a:blipFill>
            <a:blip r:embed="rId2"/>
            <a:tile tx="0" ty="0" sx="100000" sy="100000" flip="none" algn="tl"/>
          </a:blipFill>
        </p:spPr>
        <p:txBody>
          <a:bodyPr wrap="square" rtlCol="0">
            <a:spAutoFit/>
          </a:bodyPr>
          <a:lstStyle/>
          <a:p>
            <a:r>
              <a:rPr lang="cs-CZ" sz="1400" b="1" dirty="0" smtClean="0"/>
              <a:t>Budova ústředí IMF ve Washingtonu</a:t>
            </a:r>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a:blipFill>
            <a:blip r:embed="rId2"/>
            <a:tile tx="0" ty="0" sx="100000" sy="100000" flip="none" algn="tl"/>
          </a:blipFill>
        </p:spPr>
        <p:txBody>
          <a:bodyPr>
            <a:normAutofit/>
          </a:bodyPr>
          <a:lstStyle/>
          <a:p>
            <a:pPr algn="just"/>
            <a:r>
              <a:rPr lang="cs-CZ" sz="3200" b="1" dirty="0" smtClean="0">
                <a:effectLst>
                  <a:outerShdw blurRad="38100" dist="38100" dir="2700000" algn="tl">
                    <a:srgbClr val="000000">
                      <a:alpha val="43137"/>
                    </a:srgbClr>
                  </a:outerShdw>
                </a:effectLst>
              </a:rPr>
              <a:t>Co je globalizace?</a:t>
            </a:r>
            <a:endParaRPr lang="cs-CZ" sz="3200"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142984"/>
            <a:ext cx="9144000" cy="5715016"/>
          </a:xfrm>
          <a:blipFill>
            <a:blip r:embed="rId2"/>
            <a:tile tx="0" ty="0" sx="100000" sy="100000" flip="none" algn="tl"/>
          </a:blipFill>
        </p:spPr>
        <p:txBody>
          <a:bodyPr>
            <a:normAutofit/>
          </a:bodyPr>
          <a:lstStyle/>
          <a:p>
            <a:pPr algn="just">
              <a:lnSpc>
                <a:spcPct val="150000"/>
              </a:lnSpc>
            </a:pPr>
            <a:r>
              <a:rPr lang="cs-CZ" sz="2400" b="1" dirty="0" smtClean="0"/>
              <a:t>Dobrá, či špatná globalizace?</a:t>
            </a:r>
          </a:p>
          <a:p>
            <a:pPr lvl="1" algn="just">
              <a:lnSpc>
                <a:spcPct val="150000"/>
              </a:lnSpc>
              <a:buFont typeface="Arial" pitchFamily="34" charset="0"/>
              <a:buChar char="•"/>
            </a:pPr>
            <a:r>
              <a:rPr lang="cs-CZ" sz="2000" dirty="0" smtClean="0"/>
              <a:t>Je velice obtížné jasně říci, je-li proces globalizace pozitivním, či negativním jevem</a:t>
            </a:r>
          </a:p>
          <a:p>
            <a:pPr lvl="1" algn="just">
              <a:lnSpc>
                <a:spcPct val="150000"/>
              </a:lnSpc>
              <a:buFont typeface="Arial" pitchFamily="34" charset="0"/>
              <a:buChar char="•"/>
            </a:pPr>
            <a:r>
              <a:rPr lang="cs-CZ" sz="2000" dirty="0" smtClean="0"/>
              <a:t>Výsledek hodnocení často odpovídá teoretickým východiskům, z nichž je tento proces zkoumán</a:t>
            </a:r>
          </a:p>
          <a:p>
            <a:pPr lvl="1" algn="just">
              <a:lnSpc>
                <a:spcPct val="150000"/>
              </a:lnSpc>
              <a:buFont typeface="Arial" pitchFamily="34" charset="0"/>
              <a:buChar char="•"/>
            </a:pPr>
            <a:r>
              <a:rPr lang="cs-CZ" sz="2000" b="1" dirty="0" smtClean="0"/>
              <a:t>Pozitiva globalizace:</a:t>
            </a:r>
          </a:p>
          <a:p>
            <a:pPr lvl="2" algn="just">
              <a:lnSpc>
                <a:spcPct val="150000"/>
              </a:lnSpc>
            </a:pPr>
            <a:r>
              <a:rPr lang="cs-CZ" sz="1600" dirty="0" smtClean="0"/>
              <a:t>Růst objemu globálně obchodovaného zboží</a:t>
            </a:r>
          </a:p>
          <a:p>
            <a:pPr lvl="2" algn="just">
              <a:lnSpc>
                <a:spcPct val="150000"/>
              </a:lnSpc>
            </a:pPr>
            <a:r>
              <a:rPr lang="cs-CZ" sz="1600" dirty="0" smtClean="0"/>
              <a:t>Rychlost a komplexnost přímých investic ve světě</a:t>
            </a:r>
          </a:p>
          <a:p>
            <a:pPr lvl="2" algn="just">
              <a:lnSpc>
                <a:spcPct val="150000"/>
              </a:lnSpc>
            </a:pPr>
            <a:r>
              <a:rPr lang="cs-CZ" sz="1600" dirty="0" smtClean="0"/>
              <a:t>Ekonomický růst některých dříve rozvojových zemí, které se staly zeměmi s vyspělými ekonomikami (Jižní Korea, Hongkong, Malajsie, </a:t>
            </a:r>
            <a:r>
              <a:rPr lang="cs-CZ" sz="1600" dirty="0" err="1" smtClean="0"/>
              <a:t>Tchaj</a:t>
            </a:r>
            <a:r>
              <a:rPr lang="cs-CZ" sz="1600" dirty="0" smtClean="0"/>
              <a:t>-</a:t>
            </a:r>
            <a:r>
              <a:rPr lang="cs-CZ" sz="1600" dirty="0" err="1" smtClean="0"/>
              <a:t>Wan</a:t>
            </a:r>
            <a:r>
              <a:rPr lang="cs-CZ" sz="1600" dirty="0" smtClean="0"/>
              <a:t> – tzv. </a:t>
            </a:r>
            <a:r>
              <a:rPr lang="cs-CZ" sz="1600" b="1" dirty="0" smtClean="0"/>
              <a:t>Asijští tygři</a:t>
            </a:r>
            <a:r>
              <a:rPr lang="cs-CZ" sz="1600" dirty="0" smtClean="0"/>
              <a:t>), či povzbuzení rozvoje dalších původně rozvojových zemí (Indonésie, Brazílie, Mexiko)</a:t>
            </a:r>
          </a:p>
          <a:p>
            <a:pPr lvl="2" algn="just">
              <a:lnSpc>
                <a:spcPct val="150000"/>
              </a:lnSpc>
            </a:pPr>
            <a:r>
              <a:rPr lang="cs-CZ" sz="1600" dirty="0" smtClean="0"/>
              <a:t>Vznik homogenní střední třídy odborných elit v Asii a Latinské Americe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a:blipFill>
            <a:blip r:embed="rId2"/>
            <a:tile tx="0" ty="0" sx="100000" sy="100000" flip="none" algn="tl"/>
          </a:blipFill>
        </p:spPr>
        <p:txBody>
          <a:bodyPr>
            <a:normAutofit/>
          </a:bodyPr>
          <a:lstStyle/>
          <a:p>
            <a:pPr algn="just"/>
            <a:r>
              <a:rPr lang="cs-CZ" sz="3200" b="1" dirty="0" smtClean="0">
                <a:effectLst>
                  <a:outerShdw blurRad="38100" dist="38100" dir="2700000" algn="tl">
                    <a:srgbClr val="000000">
                      <a:alpha val="43137"/>
                    </a:srgbClr>
                  </a:outerShdw>
                </a:effectLst>
              </a:rPr>
              <a:t>Co je globalizace?</a:t>
            </a:r>
            <a:endParaRPr lang="cs-CZ" sz="3200"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142984"/>
            <a:ext cx="9144000" cy="5715016"/>
          </a:xfrm>
          <a:blipFill>
            <a:blip r:embed="rId2"/>
            <a:tile tx="0" ty="0" sx="100000" sy="100000" flip="none" algn="tl"/>
          </a:blipFill>
        </p:spPr>
        <p:txBody>
          <a:bodyPr>
            <a:normAutofit/>
          </a:bodyPr>
          <a:lstStyle/>
          <a:p>
            <a:pPr lvl="2" algn="just">
              <a:lnSpc>
                <a:spcPct val="150000"/>
              </a:lnSpc>
            </a:pPr>
            <a:r>
              <a:rPr lang="cs-CZ" sz="1600" dirty="0" smtClean="0"/>
              <a:t>Růst spotřeby, která v r. 1975 činila 12 bilionů USD, ale v r. 1998 již 24 bilionů USD</a:t>
            </a:r>
          </a:p>
          <a:p>
            <a:pPr lvl="2" algn="just">
              <a:lnSpc>
                <a:spcPct val="150000"/>
              </a:lnSpc>
            </a:pPr>
            <a:r>
              <a:rPr lang="cs-CZ" sz="1600" dirty="0" smtClean="0"/>
              <a:t>Vznikají nové politické organizace nadnárodního charakteru, které napomáhají ekonomice, bourají celní bariéry a posilují  význam starších útvarů (Evropská unie, NAFTA), ale také organizace menšího významu, jako je regionální, či </a:t>
            </a:r>
            <a:r>
              <a:rPr lang="cs-CZ" sz="1600" dirty="0" err="1" smtClean="0"/>
              <a:t>subregionální</a:t>
            </a:r>
            <a:r>
              <a:rPr lang="cs-CZ" sz="1600" dirty="0" smtClean="0"/>
              <a:t> (např. euroregiony)</a:t>
            </a:r>
          </a:p>
          <a:p>
            <a:pPr lvl="2" algn="just">
              <a:lnSpc>
                <a:spcPct val="150000"/>
              </a:lnSpc>
            </a:pPr>
            <a:r>
              <a:rPr lang="cs-CZ" sz="1600" dirty="0" smtClean="0"/>
              <a:t>Vzniká nová kultura (tzv. transkontinentální kultura), která díky svému globálnímu charakteru je otevřená, liberální a na rozdíl od dříve existujících národních kultur není uzavřená sama do sebe</a:t>
            </a:r>
          </a:p>
          <a:p>
            <a:pPr lvl="1" algn="just">
              <a:lnSpc>
                <a:spcPct val="150000"/>
              </a:lnSpc>
              <a:buFont typeface="Arial" pitchFamily="34" charset="0"/>
              <a:buChar char="•"/>
            </a:pPr>
            <a:r>
              <a:rPr lang="cs-CZ" sz="2000" b="1" dirty="0" smtClean="0"/>
              <a:t>Negativa globalizace:</a:t>
            </a:r>
          </a:p>
          <a:p>
            <a:pPr lvl="2" algn="just">
              <a:lnSpc>
                <a:spcPct val="150000"/>
              </a:lnSpc>
            </a:pPr>
            <a:r>
              <a:rPr lang="cs-CZ" sz="1600" dirty="0" smtClean="0"/>
              <a:t>Nekontrolovaný transfer finančního kapitálu, který je několikanásobně vyšší, než objem obchodovaného zboží, což zvyšuje riziko ekonomických kolapsů</a:t>
            </a:r>
          </a:p>
          <a:p>
            <a:pPr lvl="2" algn="just">
              <a:lnSpc>
                <a:spcPct val="150000"/>
              </a:lnSpc>
            </a:pPr>
            <a:r>
              <a:rPr lang="cs-CZ" sz="1600" dirty="0" smtClean="0"/>
              <a:t>Růst nevyrovnanosti v přístupu k celkovému společenskému růstu. Rozvíjejí se lépe ekonomiky zemí, jež mají k tomu větší předpoklady (vzdělanější společnost, lepší orientace na výměnu informací, apod.) Uplatňuje se tak </a:t>
            </a:r>
            <a:r>
              <a:rPr lang="cs-CZ" sz="1600" dirty="0" err="1" smtClean="0"/>
              <a:t>soc</a:t>
            </a:r>
            <a:r>
              <a:rPr lang="cs-CZ" sz="1600" dirty="0" smtClean="0"/>
              <a:t>. darwinismus</a:t>
            </a:r>
            <a:endParaRPr lang="cs-CZ"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a:blipFill>
            <a:blip r:embed="rId2"/>
            <a:tile tx="0" ty="0" sx="100000" sy="100000" flip="none" algn="tl"/>
          </a:blipFill>
        </p:spPr>
        <p:txBody>
          <a:bodyPr>
            <a:normAutofit/>
          </a:bodyPr>
          <a:lstStyle/>
          <a:p>
            <a:pPr algn="just"/>
            <a:r>
              <a:rPr lang="cs-CZ" sz="3200" b="1" dirty="0" smtClean="0">
                <a:effectLst>
                  <a:outerShdw blurRad="38100" dist="38100" dir="2700000" algn="tl">
                    <a:srgbClr val="000000">
                      <a:alpha val="43137"/>
                    </a:srgbClr>
                  </a:outerShdw>
                </a:effectLst>
              </a:rPr>
              <a:t>Co je globalizace?</a:t>
            </a:r>
            <a:endParaRPr lang="cs-CZ" sz="3200"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142984"/>
            <a:ext cx="9144000" cy="5715016"/>
          </a:xfrm>
          <a:blipFill>
            <a:blip r:embed="rId2"/>
            <a:tile tx="0" ty="0" sx="100000" sy="100000" flip="none" algn="tl"/>
          </a:blipFill>
        </p:spPr>
        <p:txBody>
          <a:bodyPr>
            <a:normAutofit/>
          </a:bodyPr>
          <a:lstStyle/>
          <a:p>
            <a:pPr>
              <a:lnSpc>
                <a:spcPct val="150000"/>
              </a:lnSpc>
            </a:pPr>
            <a:r>
              <a:rPr lang="cs-CZ" sz="2400" b="1" dirty="0" smtClean="0"/>
              <a:t>Snahy o definici:</a:t>
            </a:r>
          </a:p>
          <a:p>
            <a:pPr lvl="1">
              <a:lnSpc>
                <a:spcPct val="150000"/>
              </a:lnSpc>
              <a:buFont typeface="Arial" pitchFamily="34" charset="0"/>
              <a:buChar char="•"/>
            </a:pPr>
            <a:r>
              <a:rPr lang="cs-CZ" sz="2000" dirty="0" smtClean="0"/>
              <a:t>Jedná se o ekonomický, politický i kulturní proces, který napomáhá zrychlit pohyb lidí, zboží a idejí přes stávající hranice zemí</a:t>
            </a:r>
          </a:p>
          <a:p>
            <a:pPr lvl="1">
              <a:lnSpc>
                <a:spcPct val="150000"/>
              </a:lnSpc>
              <a:buFont typeface="Arial" pitchFamily="34" charset="0"/>
              <a:buChar char="•"/>
            </a:pPr>
            <a:r>
              <a:rPr lang="cs-CZ" sz="2000" b="1" dirty="0" smtClean="0"/>
              <a:t>Mezinárodní měnový fond </a:t>
            </a:r>
            <a:r>
              <a:rPr lang="cs-CZ" sz="2000" dirty="0" smtClean="0"/>
              <a:t>koncem 20. století vymezil termín globalizace čtyřmi aspekty:</a:t>
            </a:r>
          </a:p>
          <a:p>
            <a:pPr lvl="2">
              <a:lnSpc>
                <a:spcPct val="150000"/>
              </a:lnSpc>
            </a:pPr>
            <a:r>
              <a:rPr lang="cs-CZ" sz="1600" dirty="0" smtClean="0"/>
              <a:t>A) mezinárodní obchod</a:t>
            </a:r>
          </a:p>
          <a:p>
            <a:pPr lvl="2">
              <a:lnSpc>
                <a:spcPct val="150000"/>
              </a:lnSpc>
            </a:pPr>
            <a:r>
              <a:rPr lang="cs-CZ" sz="1600" dirty="0" smtClean="0"/>
              <a:t>B) pohyb investic a kapitálu</a:t>
            </a:r>
          </a:p>
          <a:p>
            <a:pPr lvl="2">
              <a:lnSpc>
                <a:spcPct val="150000"/>
              </a:lnSpc>
            </a:pPr>
            <a:r>
              <a:rPr lang="cs-CZ" sz="1600" dirty="0" smtClean="0"/>
              <a:t>C) migrace osob</a:t>
            </a:r>
          </a:p>
          <a:p>
            <a:pPr lvl="2">
              <a:lnSpc>
                <a:spcPct val="150000"/>
              </a:lnSpc>
            </a:pPr>
            <a:r>
              <a:rPr lang="cs-CZ" sz="1600" dirty="0" smtClean="0"/>
              <a:t>D) šíření znalostí</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a:blipFill>
            <a:blip r:embed="rId2"/>
            <a:tile tx="0" ty="0" sx="100000" sy="100000" flip="none" algn="tl"/>
          </a:blipFill>
        </p:spPr>
        <p:txBody>
          <a:bodyPr>
            <a:normAutofit/>
          </a:bodyPr>
          <a:lstStyle/>
          <a:p>
            <a:pPr algn="just"/>
            <a:r>
              <a:rPr lang="cs-CZ" sz="3200" b="1" dirty="0" smtClean="0">
                <a:effectLst>
                  <a:outerShdw blurRad="38100" dist="38100" dir="2700000" algn="tl">
                    <a:srgbClr val="000000">
                      <a:alpha val="43137"/>
                    </a:srgbClr>
                  </a:outerShdw>
                </a:effectLst>
              </a:rPr>
              <a:t>Co je globalizace?</a:t>
            </a:r>
            <a:endParaRPr lang="cs-CZ" sz="3200"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142984"/>
            <a:ext cx="9144000" cy="5715016"/>
          </a:xfrm>
          <a:blipFill>
            <a:blip r:embed="rId2"/>
            <a:tile tx="0" ty="0" sx="100000" sy="100000" flip="none" algn="tl"/>
          </a:blipFill>
        </p:spPr>
        <p:txBody>
          <a:bodyPr>
            <a:normAutofit lnSpcReduction="10000"/>
          </a:bodyPr>
          <a:lstStyle/>
          <a:p>
            <a:pPr lvl="2" algn="just">
              <a:lnSpc>
                <a:spcPct val="150000"/>
              </a:lnSpc>
            </a:pPr>
            <a:r>
              <a:rPr lang="cs-CZ" sz="1600" dirty="0" smtClean="0"/>
              <a:t>Ačkoliv globálně roste spotřeba, mimo tuto spotřební explozi zůstává nejchudší části světa (asi 20 % populace na přelomu století). V některých částech světa dokonce spotřeba klesala, takže v prvních letech 21. století spotřeba běžné africké domácnosti klesla o 20 % oproti cca přelomu 70. a 80. let</a:t>
            </a:r>
          </a:p>
          <a:p>
            <a:pPr lvl="2" algn="just">
              <a:lnSpc>
                <a:spcPct val="150000"/>
              </a:lnSpc>
            </a:pPr>
            <a:r>
              <a:rPr lang="cs-CZ" sz="1600" dirty="0" smtClean="0"/>
              <a:t>V průmyslově rozvinutých zemích stále dramatičtěji rostou rozdíly v příjmech</a:t>
            </a:r>
          </a:p>
          <a:p>
            <a:pPr lvl="2" algn="just">
              <a:lnSpc>
                <a:spcPct val="150000"/>
              </a:lnSpc>
            </a:pPr>
            <a:r>
              <a:rPr lang="cs-CZ" sz="1600" dirty="0" smtClean="0"/>
              <a:t>Globálně stále menší procento populace v průmyslově rozvinutých zemích spotřebovává stále více objemu světové produkce</a:t>
            </a:r>
          </a:p>
          <a:p>
            <a:pPr lvl="2" algn="just">
              <a:lnSpc>
                <a:spcPct val="150000"/>
              </a:lnSpc>
            </a:pPr>
            <a:r>
              <a:rPr lang="cs-CZ" sz="1600" dirty="0" smtClean="0"/>
              <a:t>Globalizace oslabuje role národních států, které ztrácejí svůj vliv a ve větší míře jsou odkázány na libovůli nadnárodních společnosti, či globálních nadnárodních organizací</a:t>
            </a:r>
          </a:p>
          <a:p>
            <a:pPr lvl="2" algn="just">
              <a:lnSpc>
                <a:spcPct val="150000"/>
              </a:lnSpc>
            </a:pPr>
            <a:r>
              <a:rPr lang="cs-CZ" sz="1600" dirty="0" smtClean="0"/>
              <a:t>Tlak nadnárodních zemí na slabé národní státy (hlavně rozvojové země) vede k devastaci přírodního bohatství i životního prostředí, na čemž se tvorbou odpovídající legislativy podílejí i samy země</a:t>
            </a:r>
          </a:p>
          <a:p>
            <a:pPr lvl="2" algn="just">
              <a:lnSpc>
                <a:spcPct val="150000"/>
              </a:lnSpc>
            </a:pPr>
            <a:r>
              <a:rPr lang="cs-CZ" sz="1600" dirty="0" smtClean="0"/>
              <a:t>V periferních zemích vede tlak korporací k destrukci tradičních zemědělských společenstev a nahrazení </a:t>
            </a:r>
            <a:r>
              <a:rPr lang="cs-CZ" sz="1600" dirty="0" err="1" smtClean="0"/>
              <a:t>diverzity</a:t>
            </a:r>
            <a:r>
              <a:rPr lang="cs-CZ" sz="1600" dirty="0" smtClean="0"/>
              <a:t> zemědělské výroby monokulturou, což zvyšuje závislost těchto zemích na globálních trzích a zvyšuje riziko rozpadu sociálních struktur a ekologické stability země</a:t>
            </a:r>
            <a:endParaRPr lang="cs-CZ"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0" y="1142984"/>
            <a:ext cx="9144000" cy="5909310"/>
          </a:xfrm>
          <a:prstGeom prst="rect">
            <a:avLst/>
          </a:prstGeom>
          <a:blipFill>
            <a:blip r:embed="rId2"/>
            <a:tile tx="0" ty="0" sx="100000" sy="100000" flip="none" algn="tl"/>
          </a:blipFill>
        </p:spPr>
        <p:txBody>
          <a:bodyPr wrap="square" rtlCol="0">
            <a:spAutoFit/>
          </a:bodyPr>
          <a:lstStyle/>
          <a:p>
            <a:r>
              <a:rPr lang="cs-CZ" sz="1400" b="1" dirty="0" smtClean="0"/>
              <a:t>Na globalizaci panují dosud velmi rozdílné názory</a:t>
            </a:r>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smtClean="0"/>
          </a:p>
          <a:p>
            <a:endParaRPr lang="cs-CZ" sz="1400" b="1" dirty="0"/>
          </a:p>
        </p:txBody>
      </p:sp>
      <p:sp>
        <p:nvSpPr>
          <p:cNvPr id="2" name="Nadpis 1"/>
          <p:cNvSpPr>
            <a:spLocks noGrp="1"/>
          </p:cNvSpPr>
          <p:nvPr>
            <p:ph type="title"/>
          </p:nvPr>
        </p:nvSpPr>
        <p:spPr>
          <a:xfrm>
            <a:off x="0" y="0"/>
            <a:ext cx="9144000" cy="1143000"/>
          </a:xfrm>
          <a:blipFill>
            <a:blip r:embed="rId2"/>
            <a:tile tx="0" ty="0" sx="100000" sy="100000" flip="none" algn="tl"/>
          </a:blipFill>
        </p:spPr>
        <p:txBody>
          <a:bodyPr>
            <a:normAutofit/>
          </a:bodyPr>
          <a:lstStyle/>
          <a:p>
            <a:pPr algn="just"/>
            <a:r>
              <a:rPr lang="cs-CZ" sz="3200" b="1" dirty="0" smtClean="0">
                <a:effectLst>
                  <a:outerShdw blurRad="38100" dist="38100" dir="2700000" algn="tl">
                    <a:srgbClr val="000000">
                      <a:alpha val="43137"/>
                    </a:srgbClr>
                  </a:outerShdw>
                </a:effectLst>
              </a:rPr>
              <a:t>Co je globalizace</a:t>
            </a:r>
            <a:endParaRPr lang="cs-CZ" sz="3200" b="1" dirty="0">
              <a:effectLst>
                <a:outerShdw blurRad="38100" dist="38100" dir="2700000" algn="tl">
                  <a:srgbClr val="000000">
                    <a:alpha val="43137"/>
                  </a:srgbClr>
                </a:outerShdw>
              </a:effectLst>
            </a:endParaRPr>
          </a:p>
        </p:txBody>
      </p:sp>
      <p:pic>
        <p:nvPicPr>
          <p:cNvPr id="4" name="Obrázek 3" descr="05-g8-familienfoto-im-strandkorb,property=poster.jpg"/>
          <p:cNvPicPr>
            <a:picLocks noChangeAspect="1"/>
          </p:cNvPicPr>
          <p:nvPr/>
        </p:nvPicPr>
        <p:blipFill>
          <a:blip r:embed="rId3"/>
          <a:stretch>
            <a:fillRect/>
          </a:stretch>
        </p:blipFill>
        <p:spPr>
          <a:xfrm>
            <a:off x="0" y="3714728"/>
            <a:ext cx="4239763" cy="3143272"/>
          </a:xfrm>
          <a:prstGeom prst="rect">
            <a:avLst/>
          </a:prstGeom>
        </p:spPr>
      </p:pic>
      <p:pic>
        <p:nvPicPr>
          <p:cNvPr id="5" name="Obrázek 4" descr="BTW3b5c45_odlesnovani.JPG"/>
          <p:cNvPicPr>
            <a:picLocks noChangeAspect="1"/>
          </p:cNvPicPr>
          <p:nvPr/>
        </p:nvPicPr>
        <p:blipFill>
          <a:blip r:embed="rId4"/>
          <a:stretch>
            <a:fillRect/>
          </a:stretch>
        </p:blipFill>
        <p:spPr>
          <a:xfrm>
            <a:off x="4265348" y="1142984"/>
            <a:ext cx="4878652" cy="285749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0"/>
            <a:ext cx="9144000" cy="7201972"/>
          </a:xfrm>
          <a:prstGeom prst="rect">
            <a:avLst/>
          </a:prstGeom>
          <a:blipFill>
            <a:blip r:embed="rId2"/>
            <a:tile tx="0" ty="0" sx="100000" sy="100000" flip="none" algn="tl"/>
          </a:blipFill>
        </p:spPr>
        <p:txBody>
          <a:bodyPr wrap="square" rtlCol="0">
            <a:spAutoFit/>
          </a:bodyPr>
          <a:lstStyle/>
          <a:p>
            <a:pPr algn="ctr"/>
            <a:endParaRPr lang="cs-CZ" sz="6600" b="1" dirty="0" smtClean="0"/>
          </a:p>
          <a:p>
            <a:pPr algn="ctr"/>
            <a:endParaRPr lang="cs-CZ" sz="6600" b="1" dirty="0" smtClean="0"/>
          </a:p>
          <a:p>
            <a:pPr algn="ctr"/>
            <a:endParaRPr lang="cs-CZ" sz="6600" b="1" dirty="0" smtClean="0"/>
          </a:p>
          <a:p>
            <a:pPr algn="ctr"/>
            <a:r>
              <a:rPr lang="cs-CZ" sz="6600" b="1" dirty="0" smtClean="0"/>
              <a:t>Děkuji za pozornost</a:t>
            </a:r>
          </a:p>
          <a:p>
            <a:pPr algn="ctr"/>
            <a:endParaRPr lang="cs-CZ" sz="6600" b="1" dirty="0" smtClean="0"/>
          </a:p>
          <a:p>
            <a:pPr algn="ctr"/>
            <a:endParaRPr lang="cs-CZ" sz="6600" b="1" dirty="0" smtClean="0"/>
          </a:p>
          <a:p>
            <a:pPr algn="ctr"/>
            <a:endParaRPr lang="cs-CZ" sz="66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a:blipFill>
            <a:blip r:embed="rId2"/>
            <a:tile tx="0" ty="0" sx="100000" sy="100000" flip="none" algn="tl"/>
          </a:blipFill>
        </p:spPr>
        <p:txBody>
          <a:bodyPr>
            <a:normAutofit/>
          </a:bodyPr>
          <a:lstStyle/>
          <a:p>
            <a:pPr algn="just"/>
            <a:r>
              <a:rPr lang="cs-CZ" sz="3200" b="1" dirty="0" smtClean="0">
                <a:effectLst>
                  <a:outerShdw blurRad="38100" dist="38100" dir="2700000" algn="tl">
                    <a:srgbClr val="000000">
                      <a:alpha val="43137"/>
                    </a:srgbClr>
                  </a:outerShdw>
                </a:effectLst>
              </a:rPr>
              <a:t>Co je globalizace?</a:t>
            </a:r>
            <a:endParaRPr lang="cs-CZ" sz="3200" b="1" dirty="0">
              <a:effectLst>
                <a:outerShdw blurRad="38100" dist="38100" dir="2700000" algn="tl">
                  <a:srgbClr val="000000">
                    <a:alpha val="43137"/>
                  </a:srgbClr>
                </a:outerShdw>
              </a:effectLst>
            </a:endParaRPr>
          </a:p>
        </p:txBody>
      </p:sp>
      <p:pic>
        <p:nvPicPr>
          <p:cNvPr id="3" name="Obrázek 2" descr="anti-globalization-demons-006.jpg"/>
          <p:cNvPicPr>
            <a:picLocks noChangeAspect="1"/>
          </p:cNvPicPr>
          <p:nvPr/>
        </p:nvPicPr>
        <p:blipFill>
          <a:blip r:embed="rId3"/>
          <a:stretch>
            <a:fillRect/>
          </a:stretch>
        </p:blipFill>
        <p:spPr>
          <a:xfrm>
            <a:off x="0" y="1142983"/>
            <a:ext cx="9144000" cy="571501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a:blipFill>
            <a:blip r:embed="rId2"/>
            <a:tile tx="0" ty="0" sx="100000" sy="100000" flip="none" algn="tl"/>
          </a:blipFill>
        </p:spPr>
        <p:txBody>
          <a:bodyPr>
            <a:normAutofit/>
          </a:bodyPr>
          <a:lstStyle/>
          <a:p>
            <a:pPr algn="just"/>
            <a:r>
              <a:rPr lang="cs-CZ" sz="3200" b="1" dirty="0" smtClean="0">
                <a:effectLst>
                  <a:outerShdw blurRad="38100" dist="38100" dir="2700000" algn="tl">
                    <a:srgbClr val="000000">
                      <a:alpha val="43137"/>
                    </a:srgbClr>
                  </a:outerShdw>
                </a:effectLst>
              </a:rPr>
              <a:t>Co je globalizace?</a:t>
            </a:r>
            <a:endParaRPr lang="cs-CZ" sz="3200"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142984"/>
            <a:ext cx="9144000" cy="5715016"/>
          </a:xfrm>
          <a:blipFill>
            <a:blip r:embed="rId2"/>
            <a:tile tx="0" ty="0" sx="100000" sy="100000" flip="none" algn="tl"/>
          </a:blipFill>
        </p:spPr>
        <p:txBody>
          <a:bodyPr/>
          <a:lstStyle/>
          <a:p>
            <a:pPr marL="742950" lvl="2" indent="-342900" algn="just">
              <a:lnSpc>
                <a:spcPct val="150000"/>
              </a:lnSpc>
            </a:pPr>
            <a:r>
              <a:rPr lang="cs-CZ" sz="1800" b="1" dirty="0" smtClean="0"/>
              <a:t>Ekonomicky je globalizace definována </a:t>
            </a:r>
            <a:r>
              <a:rPr lang="cs-CZ" sz="1800" dirty="0" smtClean="0"/>
              <a:t>jako:</a:t>
            </a:r>
          </a:p>
          <a:p>
            <a:pPr marL="1200150" lvl="3" indent="-342900" algn="just">
              <a:lnSpc>
                <a:spcPct val="150000"/>
              </a:lnSpc>
            </a:pPr>
            <a:r>
              <a:rPr lang="cs-CZ" sz="1400" i="1" dirty="0" smtClean="0"/>
              <a:t>„ … rozšíření ekonomických jevů jednotlivých zemí do celosvětového měřítka. Vede k rostoucí vzájemné závislosti ekonomických celků a přenášení pozitivních i negativních vlivů z jednotlivých oblastí do jiných, příp. celé světové ekonomiky. Je důsledkem propojení ekonomik zemí a regionů mezinárodními ekonomickými vztahy, tj. mezinárodním pohybem zboží, služeb, peněz, kapitálu, znalostí, informací a pracovních sil“</a:t>
            </a:r>
          </a:p>
          <a:p>
            <a:pPr marL="742950" lvl="2" indent="-342900" algn="just">
              <a:lnSpc>
                <a:spcPct val="150000"/>
              </a:lnSpc>
            </a:pPr>
            <a:r>
              <a:rPr lang="cs-CZ" sz="1800" dirty="0" smtClean="0"/>
              <a:t>Další definicí může být:</a:t>
            </a:r>
          </a:p>
          <a:p>
            <a:pPr marL="1200150" lvl="3" indent="-342900" algn="just">
              <a:lnSpc>
                <a:spcPct val="150000"/>
              </a:lnSpc>
            </a:pPr>
            <a:r>
              <a:rPr lang="cs-CZ" sz="1600" i="1" dirty="0" smtClean="0"/>
              <a:t>„ … proces</a:t>
            </a:r>
            <a:r>
              <a:rPr lang="cs-CZ" sz="1600" i="1" dirty="0"/>
              <a:t> mezinárodní, celosvětové integrace v důsledku směny světonázorů, statků, idejí a ostatních složek kultury: proces zvyšující propojenost, provázanost a vzájemnou závislost různých lokalit světa z hlediska sociálního, technologického, kulturního, politického, ekonomického </a:t>
            </a:r>
            <a:r>
              <a:rPr lang="cs-CZ" sz="1600" i="1" dirty="0" smtClean="0"/>
              <a:t>atd.“</a:t>
            </a:r>
            <a:endParaRPr lang="cs-CZ" sz="1600" i="1" dirty="0"/>
          </a:p>
          <a:p>
            <a:pPr marL="742950" lvl="2" indent="-342900" algn="just">
              <a:lnSpc>
                <a:spcPct val="150000"/>
              </a:lnSpc>
            </a:pPr>
            <a:endParaRPr lang="cs-CZ" sz="1800" dirty="0" smtClean="0"/>
          </a:p>
          <a:p>
            <a:pPr>
              <a:buNone/>
            </a:pPr>
            <a:endParaRPr lang="cs-CZ"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a:blipFill>
            <a:blip r:embed="rId2"/>
            <a:tile tx="0" ty="0" sx="100000" sy="100000" flip="none" algn="tl"/>
          </a:blipFill>
        </p:spPr>
        <p:txBody>
          <a:bodyPr>
            <a:normAutofit/>
          </a:bodyPr>
          <a:lstStyle/>
          <a:p>
            <a:pPr algn="just"/>
            <a:r>
              <a:rPr lang="cs-CZ" sz="3200" b="1" dirty="0" smtClean="0">
                <a:effectLst>
                  <a:outerShdw blurRad="38100" dist="38100" dir="2700000" algn="tl">
                    <a:srgbClr val="000000">
                      <a:alpha val="43137"/>
                    </a:srgbClr>
                  </a:outerShdw>
                </a:effectLst>
              </a:rPr>
              <a:t>Co je globalizace?</a:t>
            </a:r>
            <a:endParaRPr lang="cs-CZ" sz="3200"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142984"/>
            <a:ext cx="3929058" cy="5715016"/>
          </a:xfrm>
          <a:blipFill>
            <a:blip r:embed="rId2"/>
            <a:tile tx="0" ty="0" sx="100000" sy="100000" flip="none" algn="tl"/>
          </a:blipFill>
        </p:spPr>
        <p:txBody>
          <a:bodyPr>
            <a:normAutofit lnSpcReduction="10000"/>
          </a:bodyPr>
          <a:lstStyle/>
          <a:p>
            <a:pPr lvl="1" algn="just">
              <a:lnSpc>
                <a:spcPct val="150000"/>
              </a:lnSpc>
              <a:buFont typeface="Arial" pitchFamily="34" charset="0"/>
              <a:buChar char="•"/>
            </a:pPr>
            <a:r>
              <a:rPr lang="cs-CZ" sz="2000" dirty="0" smtClean="0"/>
              <a:t>Mimo ekonomických hledisek můžeme globalizaci pojmout i jinými způsoby:</a:t>
            </a:r>
          </a:p>
          <a:p>
            <a:pPr lvl="1" algn="just">
              <a:lnSpc>
                <a:spcPct val="150000"/>
              </a:lnSpc>
              <a:buFont typeface="Arial" pitchFamily="34" charset="0"/>
              <a:buChar char="•"/>
            </a:pPr>
            <a:r>
              <a:rPr lang="cs-CZ" sz="2000" b="1" dirty="0" smtClean="0"/>
              <a:t>A. </a:t>
            </a:r>
            <a:r>
              <a:rPr lang="cs-CZ" sz="2000" b="1" dirty="0" err="1" smtClean="0"/>
              <a:t>Giddens</a:t>
            </a:r>
            <a:r>
              <a:rPr lang="cs-CZ" sz="2000" b="1" dirty="0" smtClean="0"/>
              <a:t>: </a:t>
            </a:r>
            <a:r>
              <a:rPr lang="cs-CZ" sz="2000" i="1" dirty="0" smtClean="0"/>
              <a:t>„ … nejdůležitější silou působící v globalizačních procesech je transformace času a prostoru v našem životě. To znamená, že mnohé vzdálené skutečnosti nás ovlivňují mnohem příměji a bezprostředněji, než tomu bylo v minulosti“</a:t>
            </a:r>
          </a:p>
        </p:txBody>
      </p:sp>
      <p:pic>
        <p:nvPicPr>
          <p:cNvPr id="4" name="Obrázek 3" descr="giddens.jpg"/>
          <p:cNvPicPr>
            <a:picLocks noChangeAspect="1"/>
          </p:cNvPicPr>
          <p:nvPr/>
        </p:nvPicPr>
        <p:blipFill>
          <a:blip r:embed="rId3"/>
          <a:stretch>
            <a:fillRect/>
          </a:stretch>
        </p:blipFill>
        <p:spPr>
          <a:xfrm>
            <a:off x="3929058" y="1142984"/>
            <a:ext cx="5214974" cy="571501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a:blipFill>
            <a:blip r:embed="rId2"/>
            <a:tile tx="0" ty="0" sx="100000" sy="100000" flip="none" algn="tl"/>
          </a:blipFill>
        </p:spPr>
        <p:txBody>
          <a:bodyPr>
            <a:normAutofit/>
          </a:bodyPr>
          <a:lstStyle/>
          <a:p>
            <a:pPr algn="just"/>
            <a:r>
              <a:rPr lang="cs-CZ" sz="3200" b="1" dirty="0" smtClean="0">
                <a:effectLst>
                  <a:outerShdw blurRad="38100" dist="38100" dir="2700000" algn="tl">
                    <a:srgbClr val="000000">
                      <a:alpha val="43137"/>
                    </a:srgbClr>
                  </a:outerShdw>
                </a:effectLst>
              </a:rPr>
              <a:t>Co je globalizace?</a:t>
            </a:r>
            <a:endParaRPr lang="cs-CZ" sz="3200"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142984"/>
            <a:ext cx="9144000" cy="5715016"/>
          </a:xfrm>
          <a:blipFill>
            <a:blip r:embed="rId2"/>
            <a:tile tx="0" ty="0" sx="100000" sy="100000" flip="none" algn="tl"/>
          </a:blipFill>
        </p:spPr>
        <p:txBody>
          <a:bodyPr>
            <a:normAutofit/>
          </a:bodyPr>
          <a:lstStyle/>
          <a:p>
            <a:pPr algn="just">
              <a:lnSpc>
                <a:spcPct val="150000"/>
              </a:lnSpc>
            </a:pPr>
            <a:r>
              <a:rPr lang="cs-CZ" sz="2400" b="1" dirty="0" smtClean="0"/>
              <a:t>Rysy globalizace:</a:t>
            </a:r>
          </a:p>
          <a:p>
            <a:pPr lvl="1" algn="just">
              <a:lnSpc>
                <a:spcPct val="150000"/>
              </a:lnSpc>
              <a:buFont typeface="Arial" pitchFamily="34" charset="0"/>
              <a:buChar char="•"/>
            </a:pPr>
            <a:r>
              <a:rPr lang="cs-CZ" sz="2000" dirty="0" smtClean="0"/>
              <a:t>A. </a:t>
            </a:r>
            <a:r>
              <a:rPr lang="cs-CZ" sz="2000" dirty="0" err="1" smtClean="0"/>
              <a:t>Giddens</a:t>
            </a:r>
            <a:r>
              <a:rPr lang="cs-CZ" sz="2000" dirty="0" smtClean="0"/>
              <a:t> vymezil několik základních rysů globalizace, jimiž jsou:</a:t>
            </a:r>
          </a:p>
          <a:p>
            <a:pPr lvl="2" algn="just">
              <a:lnSpc>
                <a:spcPct val="150000"/>
              </a:lnSpc>
            </a:pPr>
            <a:r>
              <a:rPr lang="cs-CZ" sz="1600" dirty="0" smtClean="0"/>
              <a:t>1) Nebývalý růst objemu mezinárodního obchodu a služeb, což je spojeno s procesem liberalizace obchodu</a:t>
            </a:r>
          </a:p>
          <a:p>
            <a:pPr lvl="2" algn="just">
              <a:lnSpc>
                <a:spcPct val="150000"/>
              </a:lnSpc>
            </a:pPr>
            <a:r>
              <a:rPr lang="cs-CZ" sz="1600" dirty="0" smtClean="0"/>
              <a:t>2) Geografické proměny v rozmístění zemí a podniků, podílejících se na světovém obchodu. Jen mezi lety 1985 – 1995 zvýšily rozvojové země svůj podíl obchodu z 23 % na 29 % a podíl jejich výrobků na export se zvýšil ze 47 % na 83 %</a:t>
            </a:r>
          </a:p>
          <a:p>
            <a:pPr lvl="2" algn="just">
              <a:lnSpc>
                <a:spcPct val="150000"/>
              </a:lnSpc>
            </a:pPr>
            <a:r>
              <a:rPr lang="cs-CZ" sz="1600" dirty="0" smtClean="0"/>
              <a:t>3) Velice rychle také roste objem, rychlost a komplexita přímých investičních toků a počet finančních trhů, které zahrnují nově i rozvojové země</a:t>
            </a:r>
          </a:p>
          <a:p>
            <a:pPr lvl="2" algn="just">
              <a:lnSpc>
                <a:spcPct val="150000"/>
              </a:lnSpc>
            </a:pPr>
            <a:r>
              <a:rPr lang="cs-CZ" sz="1600" dirty="0" smtClean="0"/>
              <a:t>4) Ekonomický růst v některých rozvojových zemích, který na přelomu 20. a 21. století byl nejrychlejší od 2. světové války</a:t>
            </a:r>
            <a:endParaRPr lang="cs-CZ"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a:blipFill>
            <a:blip r:embed="rId2"/>
            <a:tile tx="0" ty="0" sx="100000" sy="100000" flip="none" algn="tl"/>
          </a:blipFill>
        </p:spPr>
        <p:txBody>
          <a:bodyPr>
            <a:normAutofit/>
          </a:bodyPr>
          <a:lstStyle/>
          <a:p>
            <a:pPr algn="just"/>
            <a:r>
              <a:rPr lang="cs-CZ" sz="3200" b="1" dirty="0" smtClean="0">
                <a:effectLst>
                  <a:outerShdw blurRad="38100" dist="38100" dir="2700000" algn="tl">
                    <a:srgbClr val="000000">
                      <a:alpha val="43137"/>
                    </a:srgbClr>
                  </a:outerShdw>
                </a:effectLst>
              </a:rPr>
              <a:t>Co je globalizace?</a:t>
            </a:r>
            <a:endParaRPr lang="cs-CZ" sz="3200"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142984"/>
            <a:ext cx="9144000" cy="5715016"/>
          </a:xfrm>
          <a:blipFill>
            <a:blip r:embed="rId2"/>
            <a:tile tx="0" ty="0" sx="100000" sy="100000" flip="none" algn="tl"/>
          </a:blipFill>
        </p:spPr>
        <p:txBody>
          <a:bodyPr>
            <a:normAutofit/>
          </a:bodyPr>
          <a:lstStyle/>
          <a:p>
            <a:pPr algn="just">
              <a:lnSpc>
                <a:spcPct val="150000"/>
              </a:lnSpc>
            </a:pPr>
            <a:r>
              <a:rPr lang="cs-CZ" sz="2400" b="1" dirty="0" smtClean="0"/>
              <a:t>Faktory působící na globalizaci:</a:t>
            </a:r>
          </a:p>
          <a:p>
            <a:pPr lvl="1" algn="just">
              <a:lnSpc>
                <a:spcPct val="150000"/>
              </a:lnSpc>
              <a:buFont typeface="Arial" pitchFamily="34" charset="0"/>
              <a:buChar char="•"/>
            </a:pPr>
            <a:r>
              <a:rPr lang="cs-CZ" sz="2000" dirty="0" smtClean="0"/>
              <a:t>Důkaz, že země podílející se na liberalizovaném obchodu dosahují lepších ekonomických výsledků, než země, jež se na procesu nepodílejí</a:t>
            </a:r>
          </a:p>
          <a:p>
            <a:pPr lvl="1" algn="just">
              <a:lnSpc>
                <a:spcPct val="150000"/>
              </a:lnSpc>
              <a:buFont typeface="Arial" pitchFamily="34" charset="0"/>
              <a:buChar char="•"/>
            </a:pPr>
            <a:r>
              <a:rPr lang="cs-CZ" sz="2000" dirty="0" smtClean="0"/>
              <a:t>Volnější pohyb kapitálu, než práce a zároveň volnější pohyb kvalifikované práce, než nekvalifikované, což souvisí i s rozvojem nových kvalifikací. Toto ruší hranice mezi kvalifikovanými pracovními silami z rozvinutých i rozvojových zemí</a:t>
            </a:r>
          </a:p>
          <a:p>
            <a:pPr lvl="1" algn="just">
              <a:lnSpc>
                <a:spcPct val="150000"/>
              </a:lnSpc>
              <a:buFont typeface="Arial" pitchFamily="34" charset="0"/>
              <a:buChar char="•"/>
            </a:pPr>
            <a:r>
              <a:rPr lang="cs-CZ" sz="2000" dirty="0" smtClean="0"/>
              <a:t>Rychlejší a rozsáhlejší možnosti komunikace, což v poslední době znamená hlavně využití počítačové techniky</a:t>
            </a:r>
          </a:p>
          <a:p>
            <a:pPr lvl="1" algn="just">
              <a:lnSpc>
                <a:spcPct val="150000"/>
              </a:lnSpc>
              <a:buFont typeface="Arial" pitchFamily="34" charset="0"/>
              <a:buChar char="•"/>
            </a:pPr>
            <a:r>
              <a:rPr lang="cs-CZ" sz="2000" dirty="0" smtClean="0"/>
              <a:t>Přijetí angličtiny jako hlavního komunikačního jazyka pro obchod, vědu, výchovu i vzdělávání</a:t>
            </a:r>
            <a:endParaRPr lang="cs-CZ"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a:blipFill>
            <a:blip r:embed="rId2"/>
            <a:tile tx="0" ty="0" sx="100000" sy="100000" flip="none" algn="tl"/>
          </a:blipFill>
        </p:spPr>
        <p:txBody>
          <a:bodyPr>
            <a:normAutofit/>
          </a:bodyPr>
          <a:lstStyle/>
          <a:p>
            <a:pPr algn="just"/>
            <a:r>
              <a:rPr lang="cs-CZ" sz="3200" b="1" dirty="0" smtClean="0">
                <a:effectLst>
                  <a:outerShdw blurRad="38100" dist="38100" dir="2700000" algn="tl">
                    <a:srgbClr val="000000">
                      <a:alpha val="43137"/>
                    </a:srgbClr>
                  </a:outerShdw>
                </a:effectLst>
              </a:rPr>
              <a:t>Co je globalizace</a:t>
            </a:r>
            <a:endParaRPr lang="cs-CZ" sz="3200"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142984"/>
            <a:ext cx="9144000" cy="5715016"/>
          </a:xfrm>
          <a:blipFill>
            <a:blip r:embed="rId2"/>
            <a:tile tx="0" ty="0" sx="100000" sy="100000" flip="none" algn="tl"/>
          </a:blipFill>
        </p:spPr>
        <p:txBody>
          <a:bodyPr>
            <a:normAutofit/>
          </a:bodyPr>
          <a:lstStyle/>
          <a:p>
            <a:pPr algn="just">
              <a:lnSpc>
                <a:spcPct val="150000"/>
              </a:lnSpc>
            </a:pPr>
            <a:r>
              <a:rPr lang="cs-CZ" sz="2400" b="1" dirty="0" smtClean="0"/>
              <a:t>Teorie světového systému:</a:t>
            </a:r>
          </a:p>
          <a:p>
            <a:pPr lvl="1" algn="just">
              <a:lnSpc>
                <a:spcPct val="150000"/>
              </a:lnSpc>
              <a:buFont typeface="Arial" pitchFamily="34" charset="0"/>
              <a:buChar char="•"/>
            </a:pPr>
            <a:r>
              <a:rPr lang="cs-CZ" sz="2000" dirty="0" smtClean="0"/>
              <a:t>S globalizací souvisí i tato teorie mezinárodních vztahů, jež byla vypracována v 70. letech 20. století </a:t>
            </a:r>
            <a:r>
              <a:rPr lang="cs-CZ" sz="2000" b="1" dirty="0" err="1" smtClean="0"/>
              <a:t>Immanuelem</a:t>
            </a:r>
            <a:r>
              <a:rPr lang="cs-CZ" sz="2000" b="1" dirty="0" smtClean="0"/>
              <a:t> </a:t>
            </a:r>
            <a:r>
              <a:rPr lang="cs-CZ" sz="2000" b="1" dirty="0" err="1" smtClean="0"/>
              <a:t>Wallersteinem</a:t>
            </a:r>
            <a:endParaRPr lang="cs-CZ" sz="2000" b="1" dirty="0" smtClean="0"/>
          </a:p>
          <a:p>
            <a:pPr lvl="1" algn="just">
              <a:lnSpc>
                <a:spcPct val="150000"/>
              </a:lnSpc>
              <a:buFont typeface="Arial" pitchFamily="34" charset="0"/>
              <a:buChar char="•"/>
            </a:pPr>
            <a:r>
              <a:rPr lang="cs-CZ" sz="2000" dirty="0" smtClean="0"/>
              <a:t>S ohledem na ekonomiku člení svět do tří kategorií:</a:t>
            </a:r>
          </a:p>
          <a:p>
            <a:pPr lvl="1" algn="just">
              <a:lnSpc>
                <a:spcPct val="150000"/>
              </a:lnSpc>
              <a:buFont typeface="Arial" pitchFamily="34" charset="0"/>
              <a:buChar char="•"/>
            </a:pPr>
            <a:r>
              <a:rPr lang="cs-CZ" sz="2000" b="1" dirty="0" smtClean="0"/>
              <a:t>Jádro:</a:t>
            </a:r>
          </a:p>
          <a:p>
            <a:pPr lvl="2" algn="just">
              <a:lnSpc>
                <a:spcPct val="150000"/>
              </a:lnSpc>
            </a:pPr>
            <a:r>
              <a:rPr lang="cs-CZ" sz="1600" dirty="0" smtClean="0"/>
              <a:t>Jedná </a:t>
            </a:r>
            <a:r>
              <a:rPr lang="cs-CZ" sz="1600" dirty="0" smtClean="0"/>
              <a:t>se o země ovládající </a:t>
            </a:r>
            <a:r>
              <a:rPr lang="cs-CZ" sz="1600" dirty="0" smtClean="0"/>
              <a:t>světovou ekonomiku</a:t>
            </a:r>
          </a:p>
          <a:p>
            <a:pPr lvl="2" algn="just">
              <a:lnSpc>
                <a:spcPct val="150000"/>
              </a:lnSpc>
            </a:pPr>
            <a:r>
              <a:rPr lang="cs-CZ" sz="1600" dirty="0" smtClean="0"/>
              <a:t>Jsou </a:t>
            </a:r>
            <a:r>
              <a:rPr lang="cs-CZ" sz="1600" dirty="0" smtClean="0"/>
              <a:t>to země technicky vyspělé, kde většina investic plyne do vývoje a </a:t>
            </a:r>
            <a:r>
              <a:rPr lang="cs-CZ" sz="1600" dirty="0" smtClean="0"/>
              <a:t>technologií</a:t>
            </a:r>
          </a:p>
          <a:p>
            <a:pPr lvl="2" algn="just">
              <a:lnSpc>
                <a:spcPct val="150000"/>
              </a:lnSpc>
            </a:pPr>
            <a:r>
              <a:rPr lang="cs-CZ" sz="1600" dirty="0" smtClean="0"/>
              <a:t>Tyto </a:t>
            </a:r>
            <a:r>
              <a:rPr lang="cs-CZ" sz="1600" dirty="0" smtClean="0"/>
              <a:t>země vykořisťují periferii a využívají </a:t>
            </a:r>
            <a:r>
              <a:rPr lang="cs-CZ" sz="1600" dirty="0" err="1" smtClean="0"/>
              <a:t>semiperiferní</a:t>
            </a:r>
            <a:r>
              <a:rPr lang="cs-CZ" sz="1600" dirty="0" smtClean="0"/>
              <a:t> </a:t>
            </a:r>
            <a:r>
              <a:rPr lang="cs-CZ" sz="1600" dirty="0" smtClean="0"/>
              <a:t>státy</a:t>
            </a:r>
          </a:p>
          <a:p>
            <a:pPr lvl="2" algn="just">
              <a:lnSpc>
                <a:spcPct val="150000"/>
              </a:lnSpc>
            </a:pPr>
            <a:r>
              <a:rPr lang="cs-CZ" sz="1600" dirty="0" smtClean="0"/>
              <a:t>Jedná se tedy o země jako USA, Německo, Francie, Velká Británie, či Japonsko</a:t>
            </a:r>
            <a:endParaRPr lang="cs-CZ" sz="16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a:blipFill>
            <a:blip r:embed="rId2"/>
            <a:tile tx="0" ty="0" sx="100000" sy="100000" flip="none" algn="tl"/>
          </a:blipFill>
        </p:spPr>
        <p:txBody>
          <a:bodyPr>
            <a:normAutofit/>
          </a:bodyPr>
          <a:lstStyle/>
          <a:p>
            <a:pPr algn="just"/>
            <a:r>
              <a:rPr lang="cs-CZ" sz="3200" b="1" dirty="0" smtClean="0">
                <a:effectLst>
                  <a:outerShdw blurRad="38100" dist="38100" dir="2700000" algn="tl">
                    <a:srgbClr val="000000">
                      <a:alpha val="43137"/>
                    </a:srgbClr>
                  </a:outerShdw>
                </a:effectLst>
              </a:rPr>
              <a:t>Co je globalizace?</a:t>
            </a:r>
            <a:endParaRPr lang="cs-CZ" sz="3200"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142984"/>
            <a:ext cx="9144000" cy="5715016"/>
          </a:xfrm>
          <a:blipFill>
            <a:blip r:embed="rId2"/>
            <a:tile tx="0" ty="0" sx="100000" sy="100000" flip="none" algn="tl"/>
          </a:blipFill>
        </p:spPr>
        <p:txBody>
          <a:bodyPr/>
          <a:lstStyle/>
          <a:p>
            <a:pPr lvl="1" algn="just">
              <a:lnSpc>
                <a:spcPct val="150000"/>
              </a:lnSpc>
              <a:buFont typeface="Arial" pitchFamily="34" charset="0"/>
              <a:buChar char="•"/>
            </a:pPr>
            <a:r>
              <a:rPr lang="cs-CZ" sz="2000" b="1" dirty="0" smtClean="0"/>
              <a:t>Semiperiferie:</a:t>
            </a:r>
          </a:p>
          <a:p>
            <a:pPr lvl="2" algn="just">
              <a:lnSpc>
                <a:spcPct val="150000"/>
              </a:lnSpc>
            </a:pPr>
            <a:r>
              <a:rPr lang="cs-CZ" sz="1600" dirty="0" smtClean="0"/>
              <a:t>Země středního pokroku, které zprostředkovávají vztahy mezi jádrem a periférií</a:t>
            </a:r>
          </a:p>
          <a:p>
            <a:pPr lvl="2" algn="just">
              <a:lnSpc>
                <a:spcPct val="150000"/>
              </a:lnSpc>
            </a:pPr>
            <a:r>
              <a:rPr lang="cs-CZ" sz="1600" dirty="0" smtClean="0"/>
              <a:t>Tyto státy mají levnou sílu (jako periferie), zároveň už jsou na tom ale lépe technologicky (jako jádro)</a:t>
            </a:r>
          </a:p>
          <a:p>
            <a:pPr lvl="2" algn="just">
              <a:lnSpc>
                <a:spcPct val="150000"/>
              </a:lnSpc>
            </a:pPr>
            <a:r>
              <a:rPr lang="cs-CZ" sz="1600" dirty="0" smtClean="0"/>
              <a:t>Tyto země také vykořisťují periferii, a to buď samy za sebe nebo jako zprostředkovatel jádra</a:t>
            </a:r>
          </a:p>
          <a:p>
            <a:pPr lvl="1" algn="just">
              <a:lnSpc>
                <a:spcPct val="150000"/>
              </a:lnSpc>
              <a:buFont typeface="Arial" pitchFamily="34" charset="0"/>
              <a:buChar char="•"/>
            </a:pPr>
            <a:r>
              <a:rPr lang="cs-CZ" sz="2000" b="1" dirty="0" smtClean="0"/>
              <a:t>Periferie:</a:t>
            </a:r>
          </a:p>
          <a:p>
            <a:pPr lvl="2" algn="just">
              <a:lnSpc>
                <a:spcPct val="150000"/>
              </a:lnSpc>
            </a:pPr>
            <a:r>
              <a:rPr lang="cs-CZ" sz="1700" dirty="0" smtClean="0"/>
              <a:t>Zaostalé státy se slabou </a:t>
            </a:r>
            <a:r>
              <a:rPr lang="cs-CZ" sz="1700" dirty="0" smtClean="0"/>
              <a:t>ekonomikou</a:t>
            </a:r>
          </a:p>
          <a:p>
            <a:pPr lvl="2" algn="just">
              <a:lnSpc>
                <a:spcPct val="150000"/>
              </a:lnSpc>
            </a:pPr>
            <a:r>
              <a:rPr lang="cs-CZ" sz="1700" dirty="0" smtClean="0"/>
              <a:t>Poskytují </a:t>
            </a:r>
            <a:r>
              <a:rPr lang="cs-CZ" sz="1700" dirty="0" smtClean="0"/>
              <a:t>jádru a </a:t>
            </a:r>
            <a:r>
              <a:rPr lang="cs-CZ" sz="1700" dirty="0" err="1" smtClean="0"/>
              <a:t>semiperiferii</a:t>
            </a:r>
            <a:r>
              <a:rPr lang="cs-CZ" sz="1700" dirty="0" smtClean="0"/>
              <a:t> levnou pracovní sílu a své </a:t>
            </a:r>
            <a:r>
              <a:rPr lang="cs-CZ" sz="1700" dirty="0" smtClean="0"/>
              <a:t>zdroje</a:t>
            </a:r>
          </a:p>
          <a:p>
            <a:pPr lvl="2" algn="just">
              <a:lnSpc>
                <a:spcPct val="150000"/>
              </a:lnSpc>
            </a:pPr>
            <a:r>
              <a:rPr lang="cs-CZ" sz="1700" dirty="0" smtClean="0"/>
              <a:t>Jsou vykořisťovány zeměmi semiperiferie a centra</a:t>
            </a:r>
            <a:endParaRPr lang="cs-CZ" sz="1700" dirty="0" smtClean="0"/>
          </a:p>
          <a:p>
            <a:endParaRPr lang="cs-CZ" dirty="0"/>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1567</TotalTime>
  <Words>1846</Words>
  <Application>Microsoft Office PowerPoint</Application>
  <PresentationFormat>Předvádění na obrazovce (4:3)</PresentationFormat>
  <Paragraphs>188</Paragraphs>
  <Slides>22</Slides>
  <Notes>0</Notes>
  <HiddenSlides>0</HiddenSlides>
  <MMClips>0</MMClips>
  <ScaleCrop>false</ScaleCrop>
  <HeadingPairs>
    <vt:vector size="4" baseType="variant">
      <vt:variant>
        <vt:lpstr>Motiv</vt:lpstr>
      </vt:variant>
      <vt:variant>
        <vt:i4>1</vt:i4>
      </vt:variant>
      <vt:variant>
        <vt:lpstr>Nadpisy snímků</vt:lpstr>
      </vt:variant>
      <vt:variant>
        <vt:i4>22</vt:i4>
      </vt:variant>
    </vt:vector>
  </HeadingPairs>
  <TitlesOfParts>
    <vt:vector size="23" baseType="lpstr">
      <vt:lpstr>Motiv sady Office</vt:lpstr>
      <vt:lpstr>Globalizace a její důsledky</vt:lpstr>
      <vt:lpstr>Co je globalizace?</vt:lpstr>
      <vt:lpstr>Co je globalizace?</vt:lpstr>
      <vt:lpstr>Co je globalizace?</vt:lpstr>
      <vt:lpstr>Co je globalizace?</vt:lpstr>
      <vt:lpstr>Co je globalizace?</vt:lpstr>
      <vt:lpstr>Co je globalizace?</vt:lpstr>
      <vt:lpstr>Co je globalizace</vt:lpstr>
      <vt:lpstr>Co je globalizace?</vt:lpstr>
      <vt:lpstr>Co je globalizace?</vt:lpstr>
      <vt:lpstr>Co je globalizace?</vt:lpstr>
      <vt:lpstr>Co je globalizace?</vt:lpstr>
      <vt:lpstr>Co je globalizace?</vt:lpstr>
      <vt:lpstr>Co je globalizace?</vt:lpstr>
      <vt:lpstr>Co je globalizace?</vt:lpstr>
      <vt:lpstr>Co je globalizace?</vt:lpstr>
      <vt:lpstr>Co je globalizace?</vt:lpstr>
      <vt:lpstr>Co je globalizace?</vt:lpstr>
      <vt:lpstr>Co je globalizace?</vt:lpstr>
      <vt:lpstr>Co je globalizace?</vt:lpstr>
      <vt:lpstr>Co je globalizace</vt:lpstr>
      <vt:lpstr>Snímek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Globalizace a její důsledky</dc:title>
  <dc:creator>Lubomír</dc:creator>
  <cp:lastModifiedBy>Lubomír</cp:lastModifiedBy>
  <cp:revision>4</cp:revision>
  <dcterms:created xsi:type="dcterms:W3CDTF">2018-01-29T09:43:15Z</dcterms:created>
  <dcterms:modified xsi:type="dcterms:W3CDTF">2018-02-17T11:23:56Z</dcterms:modified>
</cp:coreProperties>
</file>