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2" r:id="rId16"/>
    <p:sldId id="268" r:id="rId17"/>
    <p:sldId id="273" r:id="rId18"/>
    <p:sldId id="26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A46D-91FC-4830-AB9A-49063B155C11}" type="datetimeFigureOut">
              <a:rPr lang="cs-CZ" smtClean="0"/>
              <a:t>23.02.2018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B337-DF0D-4836-97E7-8C2B374654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A46D-91FC-4830-AB9A-49063B155C11}" type="datetimeFigureOut">
              <a:rPr lang="cs-CZ" smtClean="0"/>
              <a:t>23.02.2018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B337-DF0D-4836-97E7-8C2B374654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A46D-91FC-4830-AB9A-49063B155C11}" type="datetimeFigureOut">
              <a:rPr lang="cs-CZ" smtClean="0"/>
              <a:t>23.02.2018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B337-DF0D-4836-97E7-8C2B374654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A46D-91FC-4830-AB9A-49063B155C11}" type="datetimeFigureOut">
              <a:rPr lang="cs-CZ" smtClean="0"/>
              <a:t>23.02.2018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B337-DF0D-4836-97E7-8C2B374654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A46D-91FC-4830-AB9A-49063B155C11}" type="datetimeFigureOut">
              <a:rPr lang="cs-CZ" smtClean="0"/>
              <a:t>23.02.2018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B337-DF0D-4836-97E7-8C2B374654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A46D-91FC-4830-AB9A-49063B155C11}" type="datetimeFigureOut">
              <a:rPr lang="cs-CZ" smtClean="0"/>
              <a:t>23.02.2018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B337-DF0D-4836-97E7-8C2B374654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A46D-91FC-4830-AB9A-49063B155C11}" type="datetimeFigureOut">
              <a:rPr lang="cs-CZ" smtClean="0"/>
              <a:t>23.02.2018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B337-DF0D-4836-97E7-8C2B374654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A46D-91FC-4830-AB9A-49063B155C11}" type="datetimeFigureOut">
              <a:rPr lang="cs-CZ" smtClean="0"/>
              <a:t>23.02.2018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B337-DF0D-4836-97E7-8C2B374654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A46D-91FC-4830-AB9A-49063B155C11}" type="datetimeFigureOut">
              <a:rPr lang="cs-CZ" smtClean="0"/>
              <a:t>23.02.2018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B337-DF0D-4836-97E7-8C2B374654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A46D-91FC-4830-AB9A-49063B155C11}" type="datetimeFigureOut">
              <a:rPr lang="cs-CZ" smtClean="0"/>
              <a:t>23.02.2018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B337-DF0D-4836-97E7-8C2B374654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A46D-91FC-4830-AB9A-49063B155C11}" type="datetimeFigureOut">
              <a:rPr lang="cs-CZ" smtClean="0"/>
              <a:t>23.02.2018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B337-DF0D-4836-97E7-8C2B374654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AA46D-91FC-4830-AB9A-49063B155C11}" type="datetimeFigureOut">
              <a:rPr lang="cs-CZ" smtClean="0"/>
              <a:t>23.02.2018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6B337-DF0D-4836-97E7-8C2B374654C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3DjLREzxbLDcDSXfj1ezr9A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4000" cy="529389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57232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Globalizace a její důsledky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6143644"/>
            <a:ext cx="9144000" cy="714356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Globalizace a národní stát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/>
              <a:t>2) Vytváření nadnárodních organizací: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Zejména v prostředí Evropy vidíme integrační procesy, které ve svém důsledku ohrožují postavení národních států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Postupné předávání části rozhodovacích pravomocí na nadnárodní úroveň vede k oslabování moci národních vlád a parlamentů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Tento proces je v Evropě nyní nejvážnější výzvou institucí národního státu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/>
              <a:t>3) Proměny složení obyvatelstva: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Dle Z. </a:t>
            </a:r>
            <a:r>
              <a:rPr lang="cs-CZ" sz="1600" dirty="0" err="1" smtClean="0"/>
              <a:t>Brzezińského</a:t>
            </a:r>
            <a:r>
              <a:rPr lang="cs-CZ" sz="1600" dirty="0" smtClean="0"/>
              <a:t> mohou v zemích prvního světa národní státy vážně ohrozit i procesy změny struktury domácí populace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To se děje nejenom stárnutím populace, ale také migračními vlnami, jež přicházely zejména ze zemí třetího světa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Obrázek 2" descr="nigeriaoilfie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2984"/>
            <a:ext cx="9144000" cy="5786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 smtClean="0"/>
              <a:t>Budoucnost národního státu: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Je otázkou sporu jakým směrem se může vydat dále národní stát. Obecně lze říci, že se střetávají hlavně dva základní koncepty: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/>
              <a:t>1) Návrat k národnímu státu: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Zejména z řad konzervativní pravice se ozývá volání po posílení národního státu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Zastánci tohoto směru tvrdí, že vystoupením z nadnárodních organizací získají národní státy zpět suverenitu a budou schopné lépe vyjednávat s nadnárodnímu korporacemi a případnou spoluprací s dalšími národními státy si vynutit vlastní vůli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Tato politická linie vede v zemích EU ke snaze o zastavení integračního procesu, nebo jeho zpomalení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5357818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/>
              <a:t>2) Vznik globální společnosti: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Oslabování národních států bude dále pokračovat a národní státy se budou sdružovat v nadnárodních organizacích, které je budou zaštiťovat a jednat jejich jménem s dalšími národními státy i nadnárodními korporacemi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Národnostní skladba jednotlivých zemí se postupně promění a idea státu národního bude postupně nahrazena konceptem státu občanského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Podle nejradikálnějších názorů národní státy jako takové zaniknou a geografické celky budou členěny podle trhů, nikoliv podle národů. V čele těchto celků budou stát představitelé globálních podnikatelských a intelektuálních elit</a:t>
            </a:r>
            <a:endParaRPr lang="cs-CZ" sz="1600" dirty="0"/>
          </a:p>
        </p:txBody>
      </p:sp>
      <p:pic>
        <p:nvPicPr>
          <p:cNvPr id="4" name="Obrázek 3" descr="ist2_2482727-world-glob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1714488"/>
            <a:ext cx="3786182" cy="3775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 smtClean="0"/>
              <a:t>Dvojí hodnocení globalizace a národního státu: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/>
              <a:t>A) Realisté: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Konstatují, že bývalá formální impéria byla nahrazena mechanismy mnohostranné kontroly a dohledu nad světovým děním, jež je představováno skupinami nejvlivnějších zemí (G7, G20), Světovou bankou a Mezinárodním měnovým fondem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Obávají se, že bez jasného světového hegemona se bude opakovat vývoj z let 1919 – 1939, tedy příklon ke snaze jednotlivých států o autarkii a nakonec ke zhroucení systému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Podle realistů je málo známek, že vzniká globální kultura i že ubývá známek politického nacionalismu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Realisté tvrdí, že objem mezinárodního toku kapitálu je sice bezprecedentní, nicméně stupeň jejich ekonomické i finanční integrace jsou jenom omezeny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Jelikož většina z největších nadnárodních korporací sídlí v nejrozvinutějších zemích, činí to vlády těchto zemí nejvýznamnějšími politickými silami, protože kontrolují přístup k důležitým národním ekonomickým zdrojům a tyto korporace jsou tedy jen nástrojem velkých států</a:t>
            </a:r>
            <a:endParaRPr lang="cs-CZ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/>
              <a:t>B) Globalisté: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Zdůrazňují velikost obchodního obratu nadnárodních korporací na trzích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Podle globalistů jsou v důsledku růstu trhu a vlivu nadnárodních společností nuceny národní státy stejné neoliberální ekonomické strategie podporující finanční disciplínu, jako tak činí korporace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K tomuto kroku přistupují vlády národních států proto, že se zintenzivněním globální obchodní soutěže přestávají být státy schopné udržet stávající úroveň sociální ochrany a program blahobytu obyvatelstva, aniž by odradili investory a neohrozili konkurenceschopnost domácího obchodu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Podle globalistů je tak proces globalizace spojen hlavně s rostoucím globálním bohatstvím, přičemž extrémní chudoba a sociální nerovnost jsou jen průvodními jevy. Tvrdí však zároveň, že globalizaci je třeba řídit, aby se země vyvarovaly sociálním konfliktům a sociálnímu vyloučení</a:t>
            </a:r>
            <a:endParaRPr lang="cs-CZ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 smtClean="0"/>
              <a:t>Proměny světové politiky: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/>
              <a:t>Ještě v době studené války teorie o světové politice byly založeny na víře, že  je totéž co mezinárodní </a:t>
            </a:r>
            <a:r>
              <a:rPr lang="cs-CZ" sz="2000" dirty="0" smtClean="0"/>
              <a:t>vztahy: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Tato </a:t>
            </a:r>
            <a:r>
              <a:rPr lang="cs-CZ" sz="1600" dirty="0"/>
              <a:t>koncepce předpokládala národní státy jako místa světové politické moci a </a:t>
            </a:r>
            <a:r>
              <a:rPr lang="cs-CZ" sz="1600" dirty="0" smtClean="0"/>
              <a:t>autority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Z</a:t>
            </a:r>
            <a:r>
              <a:rPr lang="cs-CZ" sz="1600" dirty="0"/>
              <a:t> toho se dovozovalo, že studium států a vztahů mezi státy je nezbytnou a dostatečnou podmínkou porozumění a explanace světové politiky</a:t>
            </a:r>
            <a:endParaRPr lang="cs-CZ" sz="1600" dirty="0" smtClean="0"/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Události </a:t>
            </a:r>
            <a:r>
              <a:rPr lang="cs-CZ" sz="2000" b="1" dirty="0"/>
              <a:t>11. září  2001 </a:t>
            </a:r>
            <a:r>
              <a:rPr lang="cs-CZ" sz="2000" dirty="0"/>
              <a:t>byly symptomem hlubší proměny světové politiky determinované </a:t>
            </a:r>
            <a:r>
              <a:rPr lang="cs-CZ" sz="2000" dirty="0" smtClean="0"/>
              <a:t>globalizací: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Rozdíly </a:t>
            </a:r>
            <a:r>
              <a:rPr lang="cs-CZ" sz="1600" dirty="0"/>
              <a:t>symbolizuje sémantický posun od slova  „národ“ ( </a:t>
            </a:r>
            <a:r>
              <a:rPr lang="cs-CZ" sz="1600" dirty="0" err="1"/>
              <a:t>nation</a:t>
            </a:r>
            <a:r>
              <a:rPr lang="cs-CZ" sz="1600" dirty="0"/>
              <a:t>) ke konceptu „mimo národ“ („</a:t>
            </a:r>
            <a:r>
              <a:rPr lang="cs-CZ" sz="1600" dirty="0" err="1"/>
              <a:t>ation</a:t>
            </a:r>
            <a:r>
              <a:rPr lang="cs-CZ" sz="1600" dirty="0" smtClean="0"/>
              <a:t>“, jako jeho opositum)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Zatímco  </a:t>
            </a:r>
            <a:r>
              <a:rPr lang="cs-CZ" sz="1600" dirty="0"/>
              <a:t>„mezinárodní“ perspektiva vycházela z hlavní role národních států,  </a:t>
            </a:r>
            <a:r>
              <a:rPr lang="cs-CZ" sz="1600" dirty="0" err="1"/>
              <a:t>mimonárodní</a:t>
            </a:r>
            <a:r>
              <a:rPr lang="cs-CZ" sz="1600" dirty="0"/>
              <a:t> koncept ( </a:t>
            </a:r>
            <a:r>
              <a:rPr lang="cs-CZ" sz="1600" dirty="0" err="1"/>
              <a:t>ation</a:t>
            </a:r>
            <a:r>
              <a:rPr lang="cs-CZ" sz="1600" dirty="0"/>
              <a:t>) nepředstavuje žádnou hypotézu o hlavních aktérech nebo dominantních rysech světové </a:t>
            </a:r>
            <a:r>
              <a:rPr lang="cs-CZ" sz="1600" dirty="0" smtClean="0"/>
              <a:t>politiky.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To dovoluje </a:t>
            </a:r>
            <a:r>
              <a:rPr lang="cs-CZ" sz="1600" dirty="0"/>
              <a:t>uvažovat o světové politice komplexnějším způsobem. Státy jistě zůstávají jejími klíčovými aktéry, ale jsou pouze jedním, i když důležitým hráčem při její  tvorbě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5000628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Události 11. září 2001 také v jistém směru obnovily význam národního státu: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Terorismus jako klíčová hrozba počátku 21. století si vynutila globální kooperaci národních států s cílem tomuto nebezpečí čelit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Státy začaly kontrolovat bankovní konta i komunikační kanály, což jsou nástroje umožňující i chod globální ekonomiky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Dalším krokem směřujícím k obnově pozice národního státu se stala </a:t>
            </a:r>
            <a:r>
              <a:rPr lang="cs-CZ" sz="1600" dirty="0" err="1" smtClean="0"/>
              <a:t>protiimigrační</a:t>
            </a:r>
            <a:r>
              <a:rPr lang="cs-CZ" sz="1600" dirty="0" smtClean="0"/>
              <a:t> opatření, která nabyla ještě na váza v Evropě po propuknutí tzv. Migrační krize</a:t>
            </a:r>
            <a:endParaRPr lang="cs-CZ" sz="1600" dirty="0"/>
          </a:p>
        </p:txBody>
      </p:sp>
      <p:pic>
        <p:nvPicPr>
          <p:cNvPr id="4" name="Obrázek 3" descr="176335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7" y="1142984"/>
            <a:ext cx="4184829" cy="2643206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000628" y="3786190"/>
            <a:ext cx="4143372" cy="310854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Migrační krize oživila debatu o obnovení vlivu národního státu v 21. století</a:t>
            </a:r>
          </a:p>
          <a:p>
            <a:endParaRPr lang="cs-CZ" sz="1400" b="1" dirty="0"/>
          </a:p>
          <a:p>
            <a:endParaRPr lang="cs-CZ" sz="1400" b="1" dirty="0" smtClean="0"/>
          </a:p>
          <a:p>
            <a:endParaRPr lang="cs-CZ" sz="1400" b="1" dirty="0"/>
          </a:p>
          <a:p>
            <a:endParaRPr lang="cs-CZ" sz="1400" b="1" dirty="0" smtClean="0"/>
          </a:p>
          <a:p>
            <a:endParaRPr lang="cs-CZ" sz="1400" b="1" dirty="0"/>
          </a:p>
          <a:p>
            <a:endParaRPr lang="cs-CZ" sz="1400" b="1" dirty="0" smtClean="0"/>
          </a:p>
          <a:p>
            <a:endParaRPr lang="cs-CZ" sz="1400" b="1" dirty="0"/>
          </a:p>
          <a:p>
            <a:endParaRPr lang="cs-CZ" sz="1400" b="1" dirty="0" smtClean="0"/>
          </a:p>
          <a:p>
            <a:endParaRPr lang="cs-CZ" sz="1400" b="1" dirty="0"/>
          </a:p>
          <a:p>
            <a:endParaRPr lang="cs-CZ" sz="1400" b="1" dirty="0" smtClean="0"/>
          </a:p>
          <a:p>
            <a:endParaRPr lang="cs-CZ" sz="1400" b="1" dirty="0"/>
          </a:p>
          <a:p>
            <a:endParaRPr lang="cs-CZ" sz="14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Obrázek 2" descr="549428-top_foto1-f7a1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142984"/>
            <a:ext cx="9144001" cy="5715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 smtClean="0"/>
              <a:t>Co je národní stát?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Jedná se o typ státu, kde idea státu splynula s ideou národa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Hranice národního osídlení se nemusejí překrývat s hranicemi státními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V národním státě existuje jeden národ, jenž je nositelem ideje státu, případné ostatní národy žijící na tomto teritoriu jsou označovány za národnostní menšiny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Začal se objevovat již v 17. století během období Třicetileté války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Idea národního sebeurčení prosazovaná v letech 1. světové války W. Wilsonem vedla ke vzniku řady národních států ve středovýchodní Evropě na troskách bývalých nadnárodních impérií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Mezinárodní systém 20. století i současnosti je definován jako systém národních států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 smtClean="0"/>
              <a:t>Role národního státu: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Národní státy od konce 2. světové války prosazovaly hlavně sociální politiku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Během let ale státy docházely k poznání, že veřejný sektor příliš zatěžuje státní rozpočty a je i tak příliš nerentabilní, což bylo v příkrém rozporu s politikou soukromých společností, jež vykazovaly velké zisky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Sílící globalizační tlaky nakonec proměnily cíl politiky národního státu, jež se začala více orientovat na liberálně tržní ekonomiku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V důsledku těchto kroků se národní státy rozhodly vzdávat části svých funkcí, jež po 2. světové válce s rozvojem sociálního státu nebývale narostly</a:t>
            </a:r>
          </a:p>
          <a:p>
            <a:pPr lvl="1">
              <a:buFont typeface="Arial" pitchFamily="34" charset="0"/>
              <a:buChar char="•"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Oslabení role národního státu lze spojit i s rozpadem </a:t>
            </a:r>
            <a:r>
              <a:rPr lang="cs-CZ" sz="2000" b="1" dirty="0" err="1" smtClean="0"/>
              <a:t>Brettonwoodského</a:t>
            </a:r>
            <a:r>
              <a:rPr lang="cs-CZ" sz="2000" b="1" dirty="0" smtClean="0"/>
              <a:t> systému</a:t>
            </a:r>
            <a:r>
              <a:rPr lang="cs-CZ" sz="2000" dirty="0" smtClean="0"/>
              <a:t>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Jednalo se o systém mezinárodních měnových vztahů, založený na pevném směnném kurzu, který byl vázán na americký dolar, čímž získal status celostátní rezervní měny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V důsledku těchto úmluv se snažily státní banky vytvořit si velké rezervy v amerických dolarech, což upevnilo postavení dolaru v poválečném světě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Podle původních myšlenek měl být dolar vázán na zlatu, které mohly národní banky ostatních zemí směnit za své dolary. V reálu ale USA tiskly stále více bankovek a jejich krytí zlatem již nebylo únosné, jelikož řada zemí takto postupovala, což značně ztenčilo americké zlaté rezervy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Systém existoval v letech 1944 – 1971, když za prezidenta R. J. </a:t>
            </a:r>
            <a:r>
              <a:rPr lang="cs-CZ" sz="1600" dirty="0" err="1" smtClean="0"/>
              <a:t>Nixona</a:t>
            </a:r>
            <a:r>
              <a:rPr lang="cs-CZ" sz="1600" dirty="0" smtClean="0"/>
              <a:t> odmítly Spojení státy vyplatit dle dohody zlato Francii a Velké Británii, což vedlo k raketovému růstu cen zlata i pádu systému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 smtClean="0"/>
              <a:t>Výzvy národnímu státu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Ve 2. polovině 20. století si národní státy a jejich představitelé stále jasněji uvědomovali, že s novými výzvami se musí vypořádat společně: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1) Druhá světová válka prokázala, že v oblasti bezpečnosti již nelze uspět s izolacionistickou politikou. </a:t>
            </a:r>
            <a:r>
              <a:rPr lang="cs-CZ" sz="2000" b="1" dirty="0" smtClean="0"/>
              <a:t>Zásadní změny se tak projevují ve světovém vojenském pořádku:</a:t>
            </a:r>
            <a:endParaRPr lang="cs-CZ" sz="2000" b="1" dirty="0" smtClean="0"/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Existence moderních dopravních prostředků a přenos informací umožňují, aby země zasahovaly do válečných konfliktů i dalece vzdálených od svých hranic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Vývoj zbraní hromadného ničení a jejich použití do značné míry devalvovaly sílu konvenčních vojsk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Příklady Německa a Japonska prokázaly, že v moderním konfliktu, vedením i bez využití zbraní hromadného ničení musejí státy vytvářet aliance, jelikož žádná země již za nových podmínek </a:t>
            </a:r>
            <a:r>
              <a:rPr lang="cs-CZ" sz="1600" dirty="0"/>
              <a:t>n</a:t>
            </a:r>
            <a:r>
              <a:rPr lang="cs-CZ" sz="1600" dirty="0" smtClean="0"/>
              <a:t>ení s to uhájit sama svou suverenitu</a:t>
            </a:r>
          </a:p>
          <a:p>
            <a:pPr lvl="2" algn="just">
              <a:lnSpc>
                <a:spcPct val="150000"/>
              </a:lnSpc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5715008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1257300" lvl="4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/>
              <a:t>Ze zmíněných důvodů nyní jen málo států považuje unilateralismus a neutralitu za věrohodnou obrannou strategii</a:t>
            </a:r>
          </a:p>
          <a:p>
            <a:pPr marL="1257300" lvl="4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/>
              <a:t>Globální a regionální bezpečnostní instituce se staly důležitějšími, navzdory zdánlivé ztrátě role, kterou hrály v době studené války ( zejména NATO)</a:t>
            </a:r>
          </a:p>
          <a:p>
            <a:pPr marL="1257300" lvl="4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/>
              <a:t>Většina států dnes volí pro případ nepřátelství multilaterální uspořádání a instituce v úsilí zvýšit svou bezpečnost</a:t>
            </a:r>
          </a:p>
          <a:p>
            <a:pPr marL="1257300" lvl="4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/>
              <a:t>Poprvé v historii se tak národní bezpečnost, která byla vždy jádrem státnosti, může účinně zajišťovat jen když se národní státy spojí dohromady a sjednotí zdroje, technologie, výzvědné služby, moc a autoritu (Mali, </a:t>
            </a:r>
            <a:r>
              <a:rPr lang="cs-CZ" sz="1600" dirty="0" err="1" smtClean="0"/>
              <a:t>Afghanistán</a:t>
            </a:r>
            <a:r>
              <a:rPr lang="cs-CZ" sz="1600" dirty="0" smtClean="0"/>
              <a:t>, Irák, </a:t>
            </a:r>
            <a:r>
              <a:rPr lang="cs-CZ" sz="1600" dirty="0" err="1" smtClean="0"/>
              <a:t>Lybie</a:t>
            </a:r>
            <a:r>
              <a:rPr lang="cs-CZ" sz="1600" dirty="0" smtClean="0"/>
              <a:t> apod.)</a:t>
            </a:r>
          </a:p>
        </p:txBody>
      </p:sp>
      <p:pic>
        <p:nvPicPr>
          <p:cNvPr id="4" name="Obrázek 3" descr="cXTSJeMm_400x4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1142984"/>
            <a:ext cx="3428992" cy="342899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715008" y="4572008"/>
            <a:ext cx="3428992" cy="246221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Symbol NATO</a:t>
            </a:r>
          </a:p>
          <a:p>
            <a:endParaRPr lang="cs-CZ" sz="1400" b="1" dirty="0"/>
          </a:p>
          <a:p>
            <a:endParaRPr lang="cs-CZ" sz="1400" b="1" dirty="0" smtClean="0"/>
          </a:p>
          <a:p>
            <a:endParaRPr lang="cs-CZ" sz="1400" b="1" dirty="0"/>
          </a:p>
          <a:p>
            <a:endParaRPr lang="cs-CZ" sz="1400" b="1" dirty="0" smtClean="0"/>
          </a:p>
          <a:p>
            <a:endParaRPr lang="cs-CZ" sz="1400" b="1" dirty="0"/>
          </a:p>
          <a:p>
            <a:endParaRPr lang="cs-CZ" sz="1400" b="1" dirty="0" smtClean="0"/>
          </a:p>
          <a:p>
            <a:endParaRPr lang="cs-CZ" sz="1400" b="1" dirty="0"/>
          </a:p>
          <a:p>
            <a:endParaRPr lang="cs-CZ" sz="1400" b="1" dirty="0" smtClean="0"/>
          </a:p>
          <a:p>
            <a:endParaRPr lang="cs-CZ" sz="1400" b="1" dirty="0"/>
          </a:p>
          <a:p>
            <a:endParaRPr lang="cs-CZ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2) Ekologické problémy je nutné řešit na společné bázi: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Závažnými ekologickými problémy se rozumí znečištění zdrojů pitné vody,  globální oteplování, hrozící nedostatek potravin, či vyčerpání zdrojů nerostných surovin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Tyto problémy není většinou ani možné řešit na úrovni národních států a k jejich zvládnutí se musejí jednotlivé země spojovat, nebo uzavírat dohody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Zejména velké ekologické katastrofy jako exploze jaderní elektrárny v Černobylu, únik ropy a zamoření Mexického zálivu, či zatopení jaderní elektrárny ve </a:t>
            </a:r>
            <a:r>
              <a:rPr lang="cs-CZ" sz="1600" dirty="0" err="1" smtClean="0"/>
              <a:t>Fukušimě</a:t>
            </a:r>
            <a:r>
              <a:rPr lang="cs-CZ" sz="1600" dirty="0" smtClean="0"/>
              <a:t> není možné řešit jenom jednotlivě, ale společně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Jednou z prvních ekologických iniciativ byl v r. 1997 Kjótský protokol, zavazující země ke snížení emisí skleníkových plynů a dále pak Pařížská dohoda o změnách klimatu z r. 2015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Tyto globální snahy o řešení ekologických problémů přispěly k upevnění pocitu globální sounáležitosti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Obrázek 2" descr="863px-ParisAgreement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2984"/>
            <a:ext cx="9185024" cy="4714908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0" y="5857892"/>
            <a:ext cx="9144000" cy="116955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Členské a signatářské země Pařížské dohody z r. 2015</a:t>
            </a:r>
          </a:p>
          <a:p>
            <a:endParaRPr lang="cs-CZ" sz="1400" b="1" dirty="0"/>
          </a:p>
          <a:p>
            <a:endParaRPr lang="cs-CZ" sz="1400" b="1" dirty="0" smtClean="0"/>
          </a:p>
          <a:p>
            <a:endParaRPr lang="cs-CZ" sz="1400" b="1" dirty="0"/>
          </a:p>
          <a:p>
            <a:endParaRPr lang="cs-CZ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stát a globalizace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 smtClean="0"/>
              <a:t>Úpadek národního státu: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V souvislosti s globalizačním procesem můžeme sledovat, že národní státy postupně přicházejí o svůj vliv: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/>
              <a:t>1) Hospodářské zájmy nadnárodních korporací: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Zejména země třetího světa (tedy Afrika a Asie) na jejichž území se nachází významné zdroje přírodního nebo nerostného bohatství jsou cílem zájmu velkých koncernů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Tyto národní státy vystupují v jednáních s těmito koncerny v pozici slabších partnerů a jsou tak náchylnější k poskytování dalekých ústupků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To vede k exploataci přírodních zdrojů, zajištění exkluzivních práv pro nadnárodní koncerny v zemích i k časté devastaci životního prostředí. Časté je též rezignování jednotlivých národních států na dodržování standardů práce, které tyto koncerny v Evropě a severní Americe musejí dodržovat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1493</Words>
  <Application>Microsoft Office PowerPoint</Application>
  <PresentationFormat>Předvádění na obrazovce (4:3)</PresentationFormat>
  <Paragraphs>122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Globalizace a její důsledky</vt:lpstr>
      <vt:lpstr>Národní stát a globalizace</vt:lpstr>
      <vt:lpstr>Národní stát a globalizace</vt:lpstr>
      <vt:lpstr>Národní stát a globalizace</vt:lpstr>
      <vt:lpstr>Národní stát a globalizace</vt:lpstr>
      <vt:lpstr>Národní stát a globalizace</vt:lpstr>
      <vt:lpstr>Národní stát a globalizace</vt:lpstr>
      <vt:lpstr>Národní stát a globalizace</vt:lpstr>
      <vt:lpstr>Národní stát a globalizace</vt:lpstr>
      <vt:lpstr>Národní stát a globalizace</vt:lpstr>
      <vt:lpstr>Národní stát a globalizace</vt:lpstr>
      <vt:lpstr>Národní stát a globalizace</vt:lpstr>
      <vt:lpstr>Národní stát a globalizace</vt:lpstr>
      <vt:lpstr>Národní stát a globalizace</vt:lpstr>
      <vt:lpstr>Národní stát a globalizace</vt:lpstr>
      <vt:lpstr>Národní stát a globalizace</vt:lpstr>
      <vt:lpstr>Národní stát a globalizace</vt:lpstr>
      <vt:lpstr>Národní stát a globalizace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Globalizace a její důsledky</dc:title>
  <dc:creator>Lubomír</dc:creator>
  <cp:lastModifiedBy>Lubomír</cp:lastModifiedBy>
  <cp:revision>1</cp:revision>
  <dcterms:created xsi:type="dcterms:W3CDTF">2018-02-23T15:10:33Z</dcterms:created>
  <dcterms:modified xsi:type="dcterms:W3CDTF">2018-02-23T19:46:59Z</dcterms:modified>
</cp:coreProperties>
</file>