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8" r:id="rId6"/>
    <p:sldId id="260" r:id="rId7"/>
    <p:sldId id="261" r:id="rId8"/>
    <p:sldId id="262" r:id="rId9"/>
    <p:sldId id="263" r:id="rId10"/>
    <p:sldId id="269" r:id="rId11"/>
    <p:sldId id="264" r:id="rId12"/>
    <p:sldId id="265" r:id="rId13"/>
    <p:sldId id="270" r:id="rId14"/>
    <p:sldId id="266" r:id="rId15"/>
    <p:sldId id="267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91" r:id="rId35"/>
    <p:sldId id="289" r:id="rId36"/>
    <p:sldId id="290" r:id="rId37"/>
    <p:sldId id="292" r:id="rId38"/>
    <p:sldId id="293" r:id="rId3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7DE8B-DB96-48AE-AF6F-34AF2D63B673}" type="datetimeFigureOut">
              <a:rPr lang="cs-CZ" smtClean="0"/>
              <a:pPr/>
              <a:t>26.03.2018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D380A-D9CA-4C50-A701-6A7C385685A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7DE8B-DB96-48AE-AF6F-34AF2D63B673}" type="datetimeFigureOut">
              <a:rPr lang="cs-CZ" smtClean="0"/>
              <a:pPr/>
              <a:t>26.03.2018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D380A-D9CA-4C50-A701-6A7C385685A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7DE8B-DB96-48AE-AF6F-34AF2D63B673}" type="datetimeFigureOut">
              <a:rPr lang="cs-CZ" smtClean="0"/>
              <a:pPr/>
              <a:t>26.03.2018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D380A-D9CA-4C50-A701-6A7C385685A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7DE8B-DB96-48AE-AF6F-34AF2D63B673}" type="datetimeFigureOut">
              <a:rPr lang="cs-CZ" smtClean="0"/>
              <a:pPr/>
              <a:t>26.03.2018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D380A-D9CA-4C50-A701-6A7C385685A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7DE8B-DB96-48AE-AF6F-34AF2D63B673}" type="datetimeFigureOut">
              <a:rPr lang="cs-CZ" smtClean="0"/>
              <a:pPr/>
              <a:t>26.03.2018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D380A-D9CA-4C50-A701-6A7C385685A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7DE8B-DB96-48AE-AF6F-34AF2D63B673}" type="datetimeFigureOut">
              <a:rPr lang="cs-CZ" smtClean="0"/>
              <a:pPr/>
              <a:t>26.03.2018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D380A-D9CA-4C50-A701-6A7C385685A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7DE8B-DB96-48AE-AF6F-34AF2D63B673}" type="datetimeFigureOut">
              <a:rPr lang="cs-CZ" smtClean="0"/>
              <a:pPr/>
              <a:t>26.03.2018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D380A-D9CA-4C50-A701-6A7C385685A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7DE8B-DB96-48AE-AF6F-34AF2D63B673}" type="datetimeFigureOut">
              <a:rPr lang="cs-CZ" smtClean="0"/>
              <a:pPr/>
              <a:t>26.03.2018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D380A-D9CA-4C50-A701-6A7C385685A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7DE8B-DB96-48AE-AF6F-34AF2D63B673}" type="datetimeFigureOut">
              <a:rPr lang="cs-CZ" smtClean="0"/>
              <a:pPr/>
              <a:t>26.03.2018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D380A-D9CA-4C50-A701-6A7C385685A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7DE8B-DB96-48AE-AF6F-34AF2D63B673}" type="datetimeFigureOut">
              <a:rPr lang="cs-CZ" smtClean="0"/>
              <a:pPr/>
              <a:t>26.03.2018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D380A-D9CA-4C50-A701-6A7C385685A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7DE8B-DB96-48AE-AF6F-34AF2D63B673}" type="datetimeFigureOut">
              <a:rPr lang="cs-CZ" smtClean="0"/>
              <a:pPr/>
              <a:t>26.03.2018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D380A-D9CA-4C50-A701-6A7C385685A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97DE8B-DB96-48AE-AF6F-34AF2D63B673}" type="datetimeFigureOut">
              <a:rPr lang="cs-CZ" smtClean="0"/>
              <a:pPr/>
              <a:t>26.03.2018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8D380A-D9CA-4C50-A701-6A7C385685A5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Globalizace a její důsledky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Ekologické a populační dopady globalizace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just"/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Meze rozvoje</a:t>
            </a:r>
            <a:endParaRPr lang="cs-CZ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Obrázek 2" descr="Udržitelný_rozvoj.sv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142984"/>
            <a:ext cx="9144001" cy="571501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just"/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Perspektivy rozvoje</a:t>
            </a:r>
            <a:endParaRPr lang="cs-CZ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715016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cs-CZ" sz="2400" b="1" dirty="0" smtClean="0"/>
              <a:t>Růst spotřeby a růst populace: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smtClean="0"/>
              <a:t>V průběhu 18. až 20. století se populace Země několikrát znásobila, což souviselo jednak se zvýšením zdravotní péče, s objevy nových léčiv, se zkvalitněním zemědělství i s průmyslovým rozvojem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smtClean="0"/>
              <a:t>V současnosti žije na zemi cca 7,5 miliardy lidí a to i přes snížení populačního přírůstku, který spadl cca na 1,1 % ročně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smtClean="0"/>
              <a:t>Pokud současný trend vydrží, tak v r. 2050 je perspektiva, že lidská populace může dosáhnout hranice 10 miliard lidí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smtClean="0"/>
              <a:t>Tento stav začíná být nebezpečný, jelikož rychlost růstu se enormně zrychluje a zatímco na první miliardu se čekalo celá tisíciletí, tak ty další jsou překonávány v mnohem rychlejším tempu</a:t>
            </a:r>
            <a:endParaRPr lang="cs-CZ" sz="2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just"/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Perspektivy rozvoje</a:t>
            </a:r>
            <a:endParaRPr lang="cs-CZ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715016"/>
          </a:xfrm>
          <a:blipFill>
            <a:blip r:embed="rId2"/>
            <a:tile tx="0" ty="0" sx="100000" sy="100000" flip="none" algn="tl"/>
          </a:blipFill>
        </p:spPr>
        <p:txBody>
          <a:bodyPr>
            <a:normAutofit lnSpcReduction="10000"/>
          </a:bodyPr>
          <a:lstStyle/>
          <a:p>
            <a:pPr lvl="1" algn="just">
              <a:lnSpc>
                <a:spcPct val="150000"/>
              </a:lnSpc>
              <a:buNone/>
            </a:pPr>
            <a:r>
              <a:rPr lang="cs-CZ" sz="2000" b="1" dirty="0" smtClean="0"/>
              <a:t>         Stát                                    Populace (v mil.) Stav k r. 2013 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b="1" dirty="0" smtClean="0"/>
              <a:t>1. Čínská </a:t>
            </a:r>
            <a:r>
              <a:rPr lang="cs-CZ" sz="2000" b="1" dirty="0"/>
              <a:t>lidová </a:t>
            </a:r>
            <a:r>
              <a:rPr lang="cs-CZ" sz="2000" b="1" dirty="0" smtClean="0"/>
              <a:t>republika          </a:t>
            </a:r>
            <a:r>
              <a:rPr lang="cs-CZ" sz="2000" dirty="0" smtClean="0"/>
              <a:t>1 349,5          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b="1" dirty="0" smtClean="0"/>
              <a:t>2. Indie                                          </a:t>
            </a:r>
            <a:r>
              <a:rPr lang="cs-CZ" sz="2000" dirty="0" smtClean="0"/>
              <a:t>1 220,8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b="1" dirty="0" smtClean="0"/>
              <a:t>3. Spojené </a:t>
            </a:r>
            <a:r>
              <a:rPr lang="cs-CZ" sz="2000" b="1" dirty="0"/>
              <a:t>státy </a:t>
            </a:r>
            <a:r>
              <a:rPr lang="cs-CZ" sz="2000" b="1" dirty="0" smtClean="0"/>
              <a:t>americké            </a:t>
            </a:r>
            <a:r>
              <a:rPr lang="cs-CZ" sz="2000" dirty="0" smtClean="0"/>
              <a:t>316,6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b="1" dirty="0" smtClean="0"/>
              <a:t>4. Indonésie                                    </a:t>
            </a:r>
            <a:r>
              <a:rPr lang="cs-CZ" sz="2000" dirty="0" smtClean="0"/>
              <a:t>251,1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b="1" dirty="0" smtClean="0"/>
              <a:t>5. Brazílie                                        </a:t>
            </a:r>
            <a:r>
              <a:rPr lang="cs-CZ" sz="2000" dirty="0" smtClean="0"/>
              <a:t>201,0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b="1" dirty="0" smtClean="0"/>
              <a:t>6. Pákistán                                      </a:t>
            </a:r>
            <a:r>
              <a:rPr lang="cs-CZ" sz="2000" dirty="0" smtClean="0"/>
              <a:t>193,2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b="1" dirty="0" smtClean="0"/>
              <a:t>7. Nigérie                                        </a:t>
            </a:r>
            <a:r>
              <a:rPr lang="cs-CZ" sz="2000" dirty="0" smtClean="0"/>
              <a:t>174,5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b="1" dirty="0" smtClean="0"/>
              <a:t>8. Bangladéš                                  </a:t>
            </a:r>
            <a:r>
              <a:rPr lang="cs-CZ" sz="2000" dirty="0" smtClean="0"/>
              <a:t>163,6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b="1" dirty="0" smtClean="0"/>
              <a:t>9. Rusko                                          </a:t>
            </a:r>
            <a:r>
              <a:rPr lang="cs-CZ" sz="2000" dirty="0" smtClean="0"/>
              <a:t>142,5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b="1" dirty="0" smtClean="0"/>
              <a:t>10. Japonsko                                  </a:t>
            </a:r>
            <a:r>
              <a:rPr lang="cs-CZ" sz="2000" dirty="0" smtClean="0"/>
              <a:t>127,2</a:t>
            </a:r>
            <a:endParaRPr lang="cs-CZ" sz="2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just"/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Perspektivy rozvoje</a:t>
            </a:r>
            <a:endParaRPr lang="cs-CZ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Obrázek 2" descr="43825-vyvoj-prispevku-regionu-k-velikosti-svetove-populac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28736"/>
            <a:ext cx="9144000" cy="486696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just"/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Perspektivy rozvoje</a:t>
            </a:r>
            <a:endParaRPr lang="cs-CZ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715016"/>
          </a:xfrm>
          <a:blipFill>
            <a:blip r:embed="rId2"/>
            <a:tile tx="0" ty="0" sx="100000" sy="100000" flip="none" algn="tl"/>
          </a:blipFill>
        </p:spPr>
        <p:txBody>
          <a:bodyPr>
            <a:normAutofit lnSpcReduction="10000"/>
          </a:bodyPr>
          <a:lstStyle/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smtClean="0"/>
              <a:t>Populační rozvoj je navíc nebezpečný i tím, že jako by nerespektuje základní pravidla a stále více lidí se nerodí v bohatých zemích, ale naopak v zemích třetího světa, kde potraviny i kvalitní lékařská péče jsou jenom obtížně dostupné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smtClean="0"/>
              <a:t>Tento vývoj souvisí s tzv. </a:t>
            </a:r>
            <a:r>
              <a:rPr lang="cs-CZ" sz="2000" b="1" dirty="0" smtClean="0"/>
              <a:t>Demografickou transformací: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V moderní průmyslově rozvinuté společnosti se porodnost a úmrtnost vyrovnaly, případně je mortalita o něco větší, než natalita (v USA 2,1 dítěte na matku, ve Francii 1,98 dítěte na matku, ve Švédsku 1,67 dítěte na matku, v ČR 1,23 dítěte na matku)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Země tzv. bohatého severu již prodělaly demografickou revoluci, což obnáší právě snížení porodnosti, zvýšení věku matek i jejich změna sociální role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Naopak země jež neprošly ještě demografickou revolucí se vyznačují vysokou mírou porodnosti, která je umožněna tradičním modelem rodiny a kvalitní lékařskou péčí, která snižuje dříve vysokou mortalitu u dětí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V Mali tak máme 7,34, v Nigeru 7,29 a v Ugandě 6,81 dítěte na matku</a:t>
            </a:r>
            <a:endParaRPr lang="cs-CZ" sz="1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just"/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Perspektivy rozvoje</a:t>
            </a:r>
            <a:endParaRPr lang="cs-CZ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715016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smtClean="0"/>
              <a:t>Populační růst do velké míry kopíruje i hospodářskou vyspělost jednotlivých zemí: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Nulový růst je vidět v zemích představujících 10 % světové populace (včetně ČR), tak v těchto zemích vidíme i vysokou vyspělost hospodářství a vysokou kvalitu života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Vysoký růst obyvatelstva tak vidíme v zemích, které označujeme jako rozvojové, nejčastěji tedy z Afriky, nebo Asie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Z tohoto důvodu bude růst světové populace dále představovat hlavně růst populace v těchto chudých zemích, kde se tak enormně rychle zvyšuje i hustota osídlení, což je ještě kritičtější v případě zemí, v nichž je možné k trvalému obývání využívat jenom její části (např. v Egyptě je obecná hustota osídlení 68 obyvatel/km</a:t>
            </a:r>
            <a:r>
              <a:rPr lang="cs-CZ" sz="1600" baseline="30000" dirty="0" smtClean="0"/>
              <a:t>2</a:t>
            </a:r>
            <a:r>
              <a:rPr lang="cs-CZ" sz="1600" dirty="0" smtClean="0"/>
              <a:t>, ale po odečtení pouští a se započtením jen zavlažovaných oblastí je to cca 2 000 obyvatel/km</a:t>
            </a:r>
            <a:r>
              <a:rPr lang="cs-CZ" sz="1600" baseline="30000" dirty="0" smtClean="0"/>
              <a:t>2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Tato vysoká koncentrace obyvatel tak představuje nejenom obrovskou zátěž pro kvalitu života zdejších obyvatel, ale i zátěž ekologickou z množství odpadů, jež tyto aglomerace produkují</a:t>
            </a:r>
          </a:p>
          <a:p>
            <a:pPr lvl="2" algn="just">
              <a:lnSpc>
                <a:spcPct val="150000"/>
              </a:lnSpc>
            </a:pPr>
            <a:endParaRPr lang="cs-CZ" sz="1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just"/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Perspektivy rozvoje</a:t>
            </a:r>
            <a:endParaRPr lang="cs-CZ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715016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smtClean="0"/>
              <a:t>Právě rychlý růst populace je limitován možnostmi zdrojů dané země, aby se takto velká populace mohla uživit. V 19. století T. </a:t>
            </a:r>
            <a:r>
              <a:rPr lang="cs-CZ" sz="2000" dirty="0" err="1" smtClean="0"/>
              <a:t>Malthus</a:t>
            </a:r>
            <a:r>
              <a:rPr lang="cs-CZ" sz="2000" dirty="0" smtClean="0"/>
              <a:t> předpovídal, že tempu růstu populace bude rychlejší, než tempu růstu produkce potravin, což označil za zásadní riziko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smtClean="0"/>
              <a:t>V přístupu k potravinám nicméně existují zásadní rozdíly mezi bohatým severem a chudým jihem a zatímco na jihu je řada společenstev ohrožena hladem, tak na severu dochází každoročně k vyhazování stovek a stovek tun potravin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smtClean="0"/>
              <a:t>V současné době navíc v Africe dochází k masivnímu vysychání vodních zdrojů, což málo efektivní africké zemědělství ještě více oslabilo a zároveň se zvýšilo riziko konfliktů o kontrolu vodních zdrojů</a:t>
            </a:r>
            <a:endParaRPr lang="cs-CZ" sz="2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just"/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Perspektivy rozvoje</a:t>
            </a:r>
            <a:endParaRPr lang="cs-CZ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Obrázek 2" descr="MSL6153fd_KHA07_YEMEN_SECURITY_0215_1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142984"/>
            <a:ext cx="9144001" cy="5715016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just"/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Perspektivy rozvoje</a:t>
            </a:r>
            <a:endParaRPr lang="cs-CZ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715016"/>
          </a:xfrm>
          <a:blipFill>
            <a:blip r:embed="rId2"/>
            <a:tile tx="0" ty="0" sx="100000" sy="100000" flip="none" algn="tl"/>
          </a:blipFill>
        </p:spPr>
        <p:txBody>
          <a:bodyPr>
            <a:normAutofit lnSpcReduction="10000"/>
          </a:bodyPr>
          <a:lstStyle/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smtClean="0"/>
              <a:t>V těchto rozvojových zemích s vysokým demografickým přírůstkem můžeme zaznamenat dva hlavní důvody chudoby:</a:t>
            </a:r>
          </a:p>
          <a:p>
            <a:pPr lvl="2" algn="just">
              <a:lnSpc>
                <a:spcPct val="150000"/>
              </a:lnSpc>
            </a:pPr>
            <a:r>
              <a:rPr lang="cs-CZ" sz="1600" b="1" dirty="0" smtClean="0"/>
              <a:t>1) Mládnutí populace: </a:t>
            </a:r>
            <a:r>
              <a:rPr lang="cs-CZ" sz="1600" dirty="0" smtClean="0"/>
              <a:t>Jelikož populace mládne, snižuje se i průměrný věk společnosti. Vidíme tak, že až 50 % (místy i více) je pod hranicí zaměstnatelnosti. Tyto děti ale musejí jíst, pít, musejí mít kde spát a podobně, což znamená, že jsou za ně vydávány prostředky, které ony ale nejsou s to navracet do systému, což přispívá k celkové chudobě</a:t>
            </a:r>
          </a:p>
          <a:p>
            <a:pPr lvl="2" algn="just">
              <a:lnSpc>
                <a:spcPct val="150000"/>
              </a:lnSpc>
            </a:pPr>
            <a:r>
              <a:rPr lang="cs-CZ" sz="1600" b="1" dirty="0" smtClean="0"/>
              <a:t>2) Velká poptávka po pracovních místech: </a:t>
            </a:r>
            <a:r>
              <a:rPr lang="cs-CZ" sz="1600" dirty="0" smtClean="0"/>
              <a:t>Nezaměstnanost v těchto zemích je obrovská a počet žadatelů o práci je tady také vysoký. Z toho důvodu si zaměstnavatel může dovolit snižovat mzdu a nadále bude mít množství zájemců o práci. A jelikož jsou nízké mzdy, tak jsou i nízké daně a celý systém tak nemá prostředky na kvalitnější vzdělávání, infrastrukturu, zdravotnictví a podobně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smtClean="0"/>
              <a:t>I z těchto důvodů se země snaží o snížení počtu narozených dětí. To pak znamená méně přeplněné školy, méně nezaměstnaných, více zdrojů na zdravotnictví a podobně</a:t>
            </a:r>
            <a:endParaRPr lang="cs-CZ" sz="2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just"/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Perspektivy rozvoje</a:t>
            </a:r>
            <a:endParaRPr lang="cs-CZ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715016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smtClean="0"/>
              <a:t>V souvislosti s populačním rozvojem dochází i k nekontrolovatelnému růstu městských aglomerací a společnost se stává urbanizovanou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smtClean="0"/>
              <a:t>Urbanizace a migrace do měst je způsobena přelidněním venkově (často můžeme hovořit o tzv. agrárním přelidnění), odkud přebyteční lidé odcházejí do velkých měst, kde doufají v lepší životní podmínky a možnosti uplatnění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smtClean="0"/>
              <a:t>Masový proud migrantů ale překračuje kapacitu měst, takže tradičná výhody města jsou postupně potlačeny a v chudinských čtvrtích velkoměst jsou životní podmínky nejenom stejné, ale často i horší, než na venkově</a:t>
            </a:r>
            <a:endParaRPr lang="cs-CZ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just"/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Meze rozvoje</a:t>
            </a:r>
            <a:endParaRPr lang="cs-CZ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715016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cs-CZ" sz="2400" b="1" dirty="0" smtClean="0"/>
              <a:t>Životní prostředí: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smtClean="0"/>
              <a:t>Téma ochrany životního prostředí se začalo stávat politickým tématem v průběhu 60. let 20. století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smtClean="0"/>
              <a:t>Na základě řady vědeckých analýz i různých </a:t>
            </a:r>
            <a:r>
              <a:rPr lang="cs-CZ" sz="2000" dirty="0" err="1" smtClean="0"/>
              <a:t>antiutopistických</a:t>
            </a:r>
            <a:r>
              <a:rPr lang="cs-CZ" sz="2000" dirty="0" smtClean="0"/>
              <a:t> uměleckých děl se obava o stav životního prostředí stala známou i mimo akademické kruhy, což prospělo k jejímu rozšíření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smtClean="0"/>
              <a:t>V 70. letech se pasovala OSN do role světové vůdčí síly, usilující o odvrácení ekologických hrozeb a v r. 1972 se ve Stockholmu sešla mezinárodní konference, která prvně pojmenovala hlavní ekologické problémy, na něž se mělo společné snažení zaměřovat</a:t>
            </a:r>
            <a:endParaRPr lang="cs-CZ" sz="2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just"/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Perspektivy rozvoje</a:t>
            </a:r>
            <a:endParaRPr lang="cs-CZ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42984"/>
            <a:ext cx="5214942" cy="5715016"/>
          </a:xfrm>
          <a:blipFill>
            <a:blip r:embed="rId2"/>
            <a:tile tx="0" ty="0" sx="100000" sy="100000" flip="none" algn="tl"/>
          </a:blipFill>
        </p:spPr>
        <p:txBody>
          <a:bodyPr>
            <a:normAutofit lnSpcReduction="10000"/>
          </a:bodyPr>
          <a:lstStyle/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smtClean="0"/>
              <a:t>Společně se změnami populačního složení se mění i tzv. </a:t>
            </a:r>
            <a:r>
              <a:rPr lang="cs-CZ" sz="2000" b="1" dirty="0" smtClean="0"/>
              <a:t>vzorec spotřeby: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Můžeme pozorovat, že čím industrializovanější země, tím větší objem zboží spotřebuje a tím více odpadků produkuje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Konzumní společnost bohatého severu tak dokáže, že i malé sídlo ´více konzumuje a více produkuje odpadů, než velmi početná populace v rozvojových zemích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S pokračujícím rozvojem dalších zemí, se i zdejší společnosti postupně přesouvají směrem ke konzumerismu, což ale značně zvyšuje nároky na životní prostředí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Vize rozvinuté a průmyslově zdatné společnosti se tak musí vypořádat s tímto rizikem</a:t>
            </a:r>
            <a:endParaRPr lang="cs-CZ" sz="1600" dirty="0"/>
          </a:p>
        </p:txBody>
      </p:sp>
      <p:pic>
        <p:nvPicPr>
          <p:cNvPr id="4" name="Obrázek 3" descr="paz_01_img002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4941" y="1142984"/>
            <a:ext cx="3929407" cy="5715016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just"/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Ekologické dopady</a:t>
            </a:r>
            <a:endParaRPr lang="cs-CZ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715016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cs-CZ" sz="2400" b="1" dirty="0" smtClean="0"/>
              <a:t>Globální ekologické problémy: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smtClean="0"/>
              <a:t>V důsledku průmyslového rozvoje a proměny demografické struktury obyvatelstva Země, se také vyskytla řada zásadních ekologických problémů, jež musí současná společnost řešit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b="1" dirty="0" smtClean="0"/>
              <a:t>Skleníkový efekt: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Sluneční záření procházející v téměř nezměněné podobě k zemskému povrchu zásadně otepluje zemskou atmosféru. Navíc část záření odražená od země se opět vrací zpět dolů, takže vzduch při zemském povrchu je mnohem teplejší, než ve vyšších vrstvách atmosféry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Příčinou tohoto jevu jsou skleníkové plyny, které vznikají jako důsledky lidské činnosti (nejvýznamnější je CO</a:t>
            </a:r>
            <a:r>
              <a:rPr lang="cs-CZ" sz="1600" baseline="-25000" dirty="0" smtClean="0"/>
              <a:t>2</a:t>
            </a:r>
            <a:r>
              <a:rPr lang="cs-CZ" sz="1600" dirty="0" smtClean="0"/>
              <a:t>). Koncentrace těchto plynů v atmosféře postupně roste, což je zřejmě důsledek spalování fosilních paliv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just"/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Ekologické dopady</a:t>
            </a:r>
            <a:endParaRPr lang="cs-CZ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Obrázek 2" descr="Globalni_toky_energie_cs.sv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42984"/>
            <a:ext cx="7072330" cy="5710906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7072331" y="1142984"/>
            <a:ext cx="2071670" cy="590931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cs-CZ" sz="1400" b="1" dirty="0" smtClean="0"/>
              <a:t>Schéma globálního oteplování</a:t>
            </a:r>
          </a:p>
          <a:p>
            <a:endParaRPr lang="cs-CZ" sz="1400" b="1" dirty="0" smtClean="0"/>
          </a:p>
          <a:p>
            <a:endParaRPr lang="cs-CZ" sz="1400" b="1" dirty="0" smtClean="0"/>
          </a:p>
          <a:p>
            <a:endParaRPr lang="cs-CZ" sz="1400" b="1" dirty="0" smtClean="0"/>
          </a:p>
          <a:p>
            <a:endParaRPr lang="cs-CZ" sz="1400" b="1" dirty="0" smtClean="0"/>
          </a:p>
          <a:p>
            <a:endParaRPr lang="cs-CZ" sz="1400" b="1" dirty="0" smtClean="0"/>
          </a:p>
          <a:p>
            <a:endParaRPr lang="cs-CZ" sz="1400" b="1" dirty="0" smtClean="0"/>
          </a:p>
          <a:p>
            <a:endParaRPr lang="cs-CZ" sz="1400" b="1" dirty="0" smtClean="0"/>
          </a:p>
          <a:p>
            <a:endParaRPr lang="cs-CZ" sz="1400" b="1" dirty="0" smtClean="0"/>
          </a:p>
          <a:p>
            <a:endParaRPr lang="cs-CZ" sz="1400" b="1" dirty="0" smtClean="0"/>
          </a:p>
          <a:p>
            <a:endParaRPr lang="cs-CZ" sz="1400" b="1" dirty="0" smtClean="0"/>
          </a:p>
          <a:p>
            <a:endParaRPr lang="cs-CZ" sz="1400" b="1" dirty="0" smtClean="0"/>
          </a:p>
          <a:p>
            <a:endParaRPr lang="cs-CZ" sz="1400" b="1" dirty="0" smtClean="0"/>
          </a:p>
          <a:p>
            <a:endParaRPr lang="cs-CZ" sz="1400" b="1" dirty="0" smtClean="0"/>
          </a:p>
          <a:p>
            <a:endParaRPr lang="cs-CZ" sz="1400" b="1" dirty="0" smtClean="0"/>
          </a:p>
          <a:p>
            <a:endParaRPr lang="cs-CZ" sz="1400" b="1" dirty="0" smtClean="0"/>
          </a:p>
          <a:p>
            <a:endParaRPr lang="cs-CZ" sz="1400" b="1" dirty="0" smtClean="0"/>
          </a:p>
          <a:p>
            <a:endParaRPr lang="cs-CZ" sz="1400" b="1" dirty="0" smtClean="0"/>
          </a:p>
          <a:p>
            <a:endParaRPr lang="cs-CZ" sz="1400" b="1" dirty="0" smtClean="0"/>
          </a:p>
          <a:p>
            <a:endParaRPr lang="cs-CZ" sz="1400" b="1" dirty="0" smtClean="0"/>
          </a:p>
          <a:p>
            <a:endParaRPr lang="cs-CZ" sz="1400" b="1" dirty="0" smtClean="0"/>
          </a:p>
          <a:p>
            <a:endParaRPr lang="cs-CZ" sz="1400" b="1" dirty="0" smtClean="0"/>
          </a:p>
          <a:p>
            <a:endParaRPr lang="cs-CZ" sz="1400" b="1" dirty="0" smtClean="0"/>
          </a:p>
          <a:p>
            <a:endParaRPr lang="cs-CZ" sz="1400" b="1" dirty="0" smtClean="0"/>
          </a:p>
          <a:p>
            <a:endParaRPr lang="cs-CZ" sz="1400" b="1" dirty="0" smtClean="0"/>
          </a:p>
          <a:p>
            <a:endParaRPr lang="cs-CZ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just"/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Ekologické dopady</a:t>
            </a:r>
            <a:endParaRPr lang="cs-CZ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715016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lvl="2" algn="just">
              <a:lnSpc>
                <a:spcPct val="150000"/>
              </a:lnSpc>
            </a:pPr>
            <a:r>
              <a:rPr lang="cs-CZ" sz="1600" dirty="0" smtClean="0"/>
              <a:t>Výsledkem tohoto procesu je globální oteplování. I při zdánlivě nepatrném růstu teploty může dojít ke zvýšení hladiny moří a oceánů a k ohrožení přilehlých přímořských oblastí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Výsledkem globálního oteplení ale může být i celkové narušení vztahů  mezi atmosférou a oceány, což může vést ke změnám klimatu. Výsledkem je tak mnohem ostřejší střídání počasí, extrémní horka a extrémní zimy, či častější období sucha, nebo naopak záplav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Tyto proměny se zvláště těžce dotknou zemědělství, jelikož stávající hospodářství je adaptováno na dlouhodobě známé prostředí a přizpůsobení se novým podmínkám může být těžké a neobejde se bez investic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S oteplením se zároveň posouvá i klimatický pás severním směrem (na S polokouli), takže můžeme být konfrontováni s rizikem vypuknutí tropických nemocí (jako např. malárie) i v prostředí mírného klimatu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Snahy o řešení vidíme již od 90. let, kdy byla podepsána v r. 1992 Rámcová úmluva o změně klimatu. Dále pak v r. 1997 následoval Kjótský protokol a v r. 2015 Pařížská konference o klimatu</a:t>
            </a:r>
            <a:endParaRPr lang="cs-CZ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just"/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Ekologické dopady</a:t>
            </a:r>
            <a:endParaRPr lang="cs-CZ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Obrázek 2" descr="247727-original1-xzq8j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42984"/>
            <a:ext cx="9144000" cy="57742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just"/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Ekologické dopady</a:t>
            </a:r>
            <a:endParaRPr lang="cs-CZ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715016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b="1" dirty="0" smtClean="0"/>
              <a:t>Narušení ozonové vrstvy: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Některé části slunečního spektra jsou pro lidské zdraví nebezpečné (</a:t>
            </a:r>
            <a:r>
              <a:rPr lang="cs-CZ" sz="1600" dirty="0" err="1" smtClean="0"/>
              <a:t>např</a:t>
            </a:r>
            <a:r>
              <a:rPr lang="cs-CZ" sz="1600" dirty="0" smtClean="0"/>
              <a:t> UV záření a podobně). K zemskému povrchu ale tyto části spektra téměř neproniknou, jelikož jsou zastaveny ozonovou vrstvou, jež je ve výšce cca mezi 15 až 40 km nad povrchem země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Avšak v důsledku přítomnosti freonů v atmosféře ozónu v atmosféře ubývá a ačkoliv největší díry ve vrstvě jsou nad jižním pólem, má redukce ozonové vrstvy globální charakter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Pro zabránění tohoto trendy již v r. 1987 byl vytvořen Montrealský protokol (k němuž se ČSFR připojila v r. 1990), který měl omezit výrobu freonů. Průmyslové země Evropy nakonec ukončily výrobu freonů v r. 1996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Panuje odhad, že by se přirozeným procesem mohla ozonová vrstva postupně dostat na původní úroveň, nicméně freony se v atmosféře drží dlouho a na stav ozónu mají vliv i některá hnojiva, jež obsahují freony, či též letecká doprava</a:t>
            </a:r>
            <a:endParaRPr lang="cs-CZ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just"/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Ekologické dopady</a:t>
            </a:r>
            <a:endParaRPr lang="cs-CZ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Obrázek 2" descr="ozone-hole-1-byjusco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142984"/>
            <a:ext cx="9248821" cy="57150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just"/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Ekologické dopady</a:t>
            </a:r>
            <a:endParaRPr lang="cs-CZ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715016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b="1" dirty="0" smtClean="0"/>
              <a:t>Znečištění ovzduší: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V důsledku průmyslové výroby je stále více stopových množství jednotlivých plynů vypouštěno do atmosféry. Nejproblematičtějšími emisemi jsou oxid siřičitý (SO</a:t>
            </a:r>
            <a:r>
              <a:rPr lang="cs-CZ" sz="1600" baseline="-25000" dirty="0" smtClean="0"/>
              <a:t>2</a:t>
            </a:r>
            <a:r>
              <a:rPr lang="cs-CZ" sz="1600" dirty="0" smtClean="0"/>
              <a:t>), oxidy dusíku (NO a NO</a:t>
            </a:r>
            <a:r>
              <a:rPr lang="cs-CZ" sz="1600" baseline="-25000" dirty="0" smtClean="0"/>
              <a:t>2</a:t>
            </a:r>
            <a:r>
              <a:rPr lang="cs-CZ" sz="1600" dirty="0" smtClean="0"/>
              <a:t>) a amoniak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Většina těchto plynů vzniká spalováním fosilních paliv, takže je snaha, aby v průmyslově vyspělých zemích bylo omezeno spalování uhlí a podobných tuhých paliv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Amoniak vzniká naopak rozkladem dusíkatých látek v půdě, případně chovem hospodářských zvířat. V případě, že se usazuje v půdě, tak postupně zvyšuje její kyselost, což může způsobit snížení její výnosnosti, apod.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V oblastech s koncentrací hutí, případně vinou lokálních topenišť unikají do vzduchu i tuhé látky, jako je zejména prach. Ten se následně usazuje na plicích a může vést k významným zdravotním obtížím</a:t>
            </a:r>
            <a:endParaRPr lang="cs-CZ" sz="16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just"/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Ekologické dopady</a:t>
            </a:r>
            <a:endParaRPr lang="cs-CZ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715016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b="1" dirty="0" smtClean="0"/>
              <a:t>Narušení hydrologických cyklů: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Oceán a mořské proudy jsou prakticky velkou zásobárnou tepla, což v případě některých proudů vede k významnému oteplování klimatu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Voda je na zemi přítomna ve velké většině ve formě oceánů a moří, což je ale slaná voda, jež není vhodná ke konzumaci, ani k užitkové spotřebě. Pitná voda je vázána v ledovcích, jezerech a podzemní vodě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Již nyní ale můžeme sledovat, že ne všichni lidé na Zemi mají k dispozici stejné množství vodních zdrojů. Zejména v rozsáhlých subtropických oblastech může trvat období sucha i celé měsíce, či roky, což dostupnost vody v regionech významně snižuje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Snížení objemu pitné vody nepostihne lidi jenom tím, že není co pít, ale jelikož cca 50 až 80 % vody je určeno k zavlažení oblastí se zemědělskou výrobou, tak vysychání zároveň zásadně ohrožuje potravinovou bezpečnost některých zemí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Vzhledem k demografické explozi některých afrických zemí, je zde nebezpečí omezení množství vody na osobu více než reálné</a:t>
            </a:r>
            <a:endParaRPr lang="cs-CZ" sz="16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just"/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Ekologické dopady</a:t>
            </a:r>
            <a:endParaRPr lang="cs-CZ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715016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lvl="2" algn="just">
              <a:lnSpc>
                <a:spcPct val="150000"/>
              </a:lnSpc>
            </a:pPr>
            <a:r>
              <a:rPr lang="cs-CZ" sz="1600" dirty="0" smtClean="0"/>
              <a:t>S průmyslovou výrobou pak souvisí i znečišťování vodních zdrojů. Podzemní zásobárny pitné vody bývají ohrožené vinou průsaků průmyslového odpadu k těmto zdrojům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Jelikož je voda vázána na horniny, je znečištění podzemních rezerv vod velmi nebezpečné, jelikož odstranění těchto škoda je velmi dlouhodobý proces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Je tak možné, že potraviny, jež byly zavlažovány kontaminovanou vodou mají v sobě významný objem těchto nebezpečných látek, které se pak usazují v lidském těle a mohou způsobit akutní otravu. Jedná se zejména o olovo, rtuť, kadmium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Znečištění zdrojů vody je i dnes v rozvojových zemích zdrojem nákazy nebezpečnými chorobami, jako je zejména tyfus a cholera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V důsledku lidské činnosti jsme také svědky toho, že dochází k záplavám. Jedná se o regulace vodních toků, narovnávání toku řek a podobně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Snaha o intenzivní zemědělství a velké zavlažování vedlo v Asii k odklonění řek </a:t>
            </a:r>
            <a:r>
              <a:rPr lang="cs-CZ" sz="1600" dirty="0" err="1" smtClean="0"/>
              <a:t>Amudarija</a:t>
            </a:r>
            <a:r>
              <a:rPr lang="cs-CZ" sz="1600" dirty="0" smtClean="0"/>
              <a:t> a </a:t>
            </a:r>
            <a:r>
              <a:rPr lang="cs-CZ" sz="1600" dirty="0" err="1" smtClean="0"/>
              <a:t>Syrdarija</a:t>
            </a:r>
            <a:r>
              <a:rPr lang="cs-CZ" sz="1600" dirty="0" smtClean="0"/>
              <a:t>, což znamenalo i počátek vysychání Aralského jezera a vzniku pouště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just"/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Meze rozvoje</a:t>
            </a:r>
            <a:endParaRPr lang="cs-CZ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715016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smtClean="0"/>
              <a:t>Za klíčová ekologická témata bylo pojmenováno:</a:t>
            </a:r>
          </a:p>
          <a:p>
            <a:pPr marL="1257300" lvl="2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cs-CZ" sz="1600" dirty="0" smtClean="0"/>
              <a:t>Vysoká produkce odpadů plynných (emise), tekutých (odpadní vody), nebo pevných (toxické, radioaktivní i jiné odpady), které zamořovaly přírodu a zdroje potravin i pitné vody, čímž vážně ohrožovaly nejenom přírodu, ale i lidské zdraví</a:t>
            </a:r>
          </a:p>
          <a:p>
            <a:pPr marL="1257300" lvl="2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cs-CZ" sz="1600" dirty="0" smtClean="0"/>
              <a:t>Jako riziko bylo považováno narušení hydrologických cyklů, narušení stratosférické ozónové vrstvy a klimatické změny oceánu</a:t>
            </a:r>
          </a:p>
          <a:p>
            <a:pPr marL="1257300" lvl="2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cs-CZ" sz="1600" dirty="0" smtClean="0"/>
              <a:t>Jako riziko pro civilizaci bylo pojmenováno i nadměrné a příliš rychlé čerpání obnovitelných i neobnovitelných zdrojů</a:t>
            </a:r>
          </a:p>
          <a:p>
            <a:pPr marL="1257300" lvl="2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cs-CZ" sz="1600" dirty="0" smtClean="0"/>
              <a:t>Pokračující redukce biologického bohatství planety, tedy rychlé vymírání velkého množství biologických druhů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smtClean="0"/>
              <a:t>Tyto závěry byly přijaty jako vážné varování a světová veřejnost je akceptovala. OSN založila </a:t>
            </a:r>
            <a:r>
              <a:rPr lang="cs-CZ" sz="2000" b="1" dirty="0" smtClean="0"/>
              <a:t>Program OSN pro životní prostředí</a:t>
            </a:r>
            <a:r>
              <a:rPr lang="cs-CZ" sz="2000" dirty="0" smtClean="0"/>
              <a:t>, jež by mohl tyto závažné ekologické problémy řešit na mezinárodní úrovni</a:t>
            </a:r>
          </a:p>
          <a:p>
            <a:pPr lvl="2"/>
            <a:endParaRPr lang="cs-CZ" sz="16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just"/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Ekologické dopady</a:t>
            </a:r>
            <a:endParaRPr lang="cs-CZ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Obrázek 2" descr="aral-vyvoj-4a5b46d66c39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42982"/>
            <a:ext cx="9144000" cy="5715017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just"/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Ekologické dopady</a:t>
            </a:r>
            <a:endParaRPr lang="cs-CZ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715016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b="1" dirty="0" smtClean="0"/>
              <a:t>Degradace půdy a produkce potravin: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Snaha o intenzivní zemědělství za použití nejenom orby, ale i různých chemických přípravků nevedlo vždy ke zvýšení výnosů, ale naopak ke zhoršení, či přímo k degradaci půdního horizontu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V důsledku špatných, či nepromyšlených agrotechnických zásahů došlo  k ohrožení půdy erozí. Často to bylo způsobeno pěstováním nevhodných plodin, rozoráním svažitých ploch, odlesňováním a podobně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Velice škodlivá může být i nadměrná pastva, což způsobí rozrušení půdy a její postupnou degradaci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Jednou z lokalit, která byla tímto citelně zasažena je jižní okraj Sahary, tzv. </a:t>
            </a:r>
            <a:r>
              <a:rPr lang="cs-CZ" sz="1600" dirty="0" err="1" smtClean="0"/>
              <a:t>Sahel</a:t>
            </a:r>
            <a:r>
              <a:rPr lang="cs-CZ" sz="1600" dirty="0" smtClean="0"/>
              <a:t>. Zdejší srážky jsou jen nízké, ale v důsledku intenzivní pastvy dobytka se úrodné části půdy vytrácejí, krajina je pak vystavena stále větším obdobím sucha a země se postupně mění v poušť</a:t>
            </a:r>
            <a:endParaRPr lang="cs-CZ" sz="16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just"/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Ekologické dopady</a:t>
            </a:r>
            <a:endParaRPr lang="cs-CZ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715016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b="1" dirty="0" smtClean="0"/>
              <a:t>Produkce potravin: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S růstem globální populace  se zásobování potravinami musí zlepšit. V různých částech světa přitom existují odlišné předpoklady pro budoucí vývoj potravinové produkce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Ačkoliv se zdá, že je potravin dostatek, tak státní a jiné druhy podpory farmářům v rozvinutých zemích udržují uměle ceny potravin na nízké úrovni, což může znamenat nebezpečí ve chvíli, kdy dojde ke konci těchto subvencí a ceny potravin mohou skokově vzrůst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Mimo nebezpečí spojená s omezením produkce je také riziko v tom, že jednotlivé země se postupně přizpůsobují globálnímu trhu a soustředí se na produkci jediné zemědělské plodiny. V případě náhlého výskytu choroby napadající tyto plodiny ale může být celý zemědělský sektor dané země rychle ohrožen a to povede k výpadkům ve státních příjmech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I přes potravinovou pomoc a transfer zemědělské techniky, tak v současnosti cca 1 miliarda lidí je ohrožena hladem a více než 1,2 miliardy žije v chudobě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just"/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Ekologické dopady</a:t>
            </a:r>
            <a:endParaRPr lang="cs-CZ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715016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b="1" dirty="0" smtClean="0"/>
              <a:t>Snížení biodiverzity: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V současné době bylo popsáno asi 1,75 milionu biologických druhů a odhaduje se, že je jich na Zemi cca 10 až 100 milionů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Vymírání druhů existovalo i v minulosti, ale to bylo vždy dílem proměny klimatu a životních podmínek daného druhu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Dnešní rychlost mizení druhů je ale 100x až 10 000x rychlejší, než co jsme mohli sledovat v minulosti. Od r. 1600 tak vymizelo téměř 60 druhů savců, což je alarmující rychlost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Nejrychleji ubývá biologických druhů v oblasti s jejich největší </a:t>
            </a:r>
            <a:r>
              <a:rPr lang="cs-CZ" sz="1600" dirty="0" err="1" smtClean="0"/>
              <a:t>diverzitou</a:t>
            </a:r>
            <a:r>
              <a:rPr lang="cs-CZ" sz="1600" dirty="0" smtClean="0"/>
              <a:t> a to jsou tropické deštné pralesy, kde v důsledku kácení a získávání nových pastvin mizí druhy každým rokem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Dalšími příčinami mizení druhů je zmenšování přirozeného životního prostředí těchto druhů, jejich hubení jako škůdců, či nekontrolovaný lov. Významným rizikem zejména pro vodní organismy je také zhoršování kvality vody</a:t>
            </a:r>
            <a:endParaRPr lang="cs-CZ" sz="16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0" y="1142984"/>
            <a:ext cx="9144000" cy="590931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endParaRPr lang="cs-CZ" sz="1400" b="1" dirty="0" smtClean="0"/>
          </a:p>
          <a:p>
            <a:endParaRPr lang="cs-CZ" sz="1400" b="1" dirty="0" smtClean="0"/>
          </a:p>
          <a:p>
            <a:endParaRPr lang="cs-CZ" sz="1400" b="1" dirty="0" smtClean="0"/>
          </a:p>
          <a:p>
            <a:r>
              <a:rPr lang="cs-CZ" sz="1400" b="1" dirty="0" smtClean="0"/>
              <a:t>Ochrana biodiverzity je prosazována jak na národní, tak i nadnárodní úrovni</a:t>
            </a:r>
          </a:p>
          <a:p>
            <a:endParaRPr lang="cs-CZ" sz="1400" b="1" dirty="0" smtClean="0"/>
          </a:p>
          <a:p>
            <a:endParaRPr lang="cs-CZ" sz="1400" b="1" dirty="0" smtClean="0"/>
          </a:p>
          <a:p>
            <a:endParaRPr lang="cs-CZ" sz="1400" b="1" dirty="0" smtClean="0"/>
          </a:p>
          <a:p>
            <a:endParaRPr lang="cs-CZ" sz="1400" b="1" dirty="0" smtClean="0"/>
          </a:p>
          <a:p>
            <a:endParaRPr lang="cs-CZ" sz="1400" b="1" dirty="0" smtClean="0"/>
          </a:p>
          <a:p>
            <a:endParaRPr lang="cs-CZ" sz="1400" b="1" dirty="0" smtClean="0"/>
          </a:p>
          <a:p>
            <a:endParaRPr lang="cs-CZ" sz="1400" b="1" dirty="0" smtClean="0"/>
          </a:p>
          <a:p>
            <a:endParaRPr lang="cs-CZ" sz="1400" b="1" dirty="0" smtClean="0"/>
          </a:p>
          <a:p>
            <a:endParaRPr lang="cs-CZ" sz="1400" b="1" dirty="0" smtClean="0"/>
          </a:p>
          <a:p>
            <a:endParaRPr lang="cs-CZ" sz="1400" b="1" dirty="0" smtClean="0"/>
          </a:p>
          <a:p>
            <a:endParaRPr lang="cs-CZ" sz="1400" b="1" dirty="0" smtClean="0"/>
          </a:p>
          <a:p>
            <a:endParaRPr lang="cs-CZ" sz="1400" b="1" dirty="0" smtClean="0"/>
          </a:p>
          <a:p>
            <a:endParaRPr lang="cs-CZ" sz="1400" b="1" dirty="0" smtClean="0"/>
          </a:p>
          <a:p>
            <a:endParaRPr lang="cs-CZ" sz="1400" b="1" dirty="0" smtClean="0"/>
          </a:p>
          <a:p>
            <a:endParaRPr lang="cs-CZ" sz="1400" b="1" dirty="0" smtClean="0"/>
          </a:p>
          <a:p>
            <a:endParaRPr lang="cs-CZ" sz="1400" b="1" dirty="0" smtClean="0"/>
          </a:p>
          <a:p>
            <a:endParaRPr lang="cs-CZ" sz="1400" b="1" dirty="0" smtClean="0"/>
          </a:p>
          <a:p>
            <a:endParaRPr lang="cs-CZ" sz="1400" b="1" dirty="0" smtClean="0"/>
          </a:p>
          <a:p>
            <a:endParaRPr lang="cs-CZ" sz="1400" b="1" dirty="0" smtClean="0"/>
          </a:p>
          <a:p>
            <a:endParaRPr lang="cs-CZ" sz="1400" b="1" dirty="0" smtClean="0"/>
          </a:p>
          <a:p>
            <a:endParaRPr lang="cs-CZ" sz="1400" b="1" dirty="0" smtClean="0"/>
          </a:p>
          <a:p>
            <a:endParaRPr lang="cs-CZ" sz="1400" b="1" dirty="0" smtClean="0"/>
          </a:p>
          <a:p>
            <a:endParaRPr lang="cs-CZ" sz="1400" b="1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just"/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Ekologické dopady</a:t>
            </a:r>
            <a:endParaRPr lang="cs-CZ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Obrázek 2" descr="Strategicke_dokumenty-715x3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2071678"/>
            <a:ext cx="9144000" cy="3836643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just"/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Ekologické problémy</a:t>
            </a:r>
            <a:endParaRPr lang="cs-CZ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715016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cs-CZ" sz="2400" b="1" dirty="0" smtClean="0"/>
              <a:t>Řešení ekologických problémů: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smtClean="0"/>
              <a:t>Tyto globální problémy je možné řešit jenom na mezinárodní bázi, takže jednotlivé země mezi sebou uzavřou náležité dohody a budu se jimi řídit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smtClean="0"/>
              <a:t>Existují dvě kategorie právních norem užívaných při ochraně prostředí:</a:t>
            </a:r>
          </a:p>
          <a:p>
            <a:pPr lvl="2" algn="just">
              <a:lnSpc>
                <a:spcPct val="150000"/>
              </a:lnSpc>
            </a:pPr>
            <a:r>
              <a:rPr lang="cs-CZ" sz="1600" b="1" dirty="0" smtClean="0"/>
              <a:t>Tvrdé právo: </a:t>
            </a:r>
            <a:r>
              <a:rPr lang="cs-CZ" sz="1600" dirty="0" smtClean="0"/>
              <a:t>V národním měřítku se jedná o zákony a podzákonné závazné normy, v mezinárodním prostředí pak smlouvy, úmluvy a dohody</a:t>
            </a:r>
          </a:p>
          <a:p>
            <a:pPr lvl="2" algn="just">
              <a:lnSpc>
                <a:spcPct val="150000"/>
              </a:lnSpc>
            </a:pPr>
            <a:r>
              <a:rPr lang="cs-CZ" sz="1600" b="1" dirty="0" smtClean="0"/>
              <a:t>Měkké právo: </a:t>
            </a:r>
            <a:r>
              <a:rPr lang="cs-CZ" sz="1600" dirty="0" smtClean="0"/>
              <a:t>V mezinárodním prostředí znamená různá prohlášení, deklarace, či autoritativní stanoviska. Závažnost těchto aktů je jenom morální, nebo politická. V národním prostředí se jedná o morální zvyklosti a společenské zásady platné v občanském životě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V mezinárodním prostředí bývají závazky obsažené v úmluvách a smlouvách běžně dodržovány, v řadě případů k jejich vymáhání bývá však nutná vojenská síla</a:t>
            </a:r>
            <a:endParaRPr lang="cs-CZ" sz="16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just"/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Ekologické problémy</a:t>
            </a:r>
            <a:endParaRPr lang="cs-CZ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715016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smtClean="0"/>
              <a:t>V oblasti ochrany prostředí existuje řada smluv, které jsou považovány za důležité nástroje pro ochranu životního prostředí, přírody, přírodních zdrojů a to jak na národní, tak mezinárodní úrovni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smtClean="0"/>
              <a:t>Obecně jsou nazývány mnohostrannými </a:t>
            </a:r>
            <a:r>
              <a:rPr lang="cs-CZ" sz="2000" dirty="0" err="1" smtClean="0"/>
              <a:t>enviromentálními</a:t>
            </a:r>
            <a:r>
              <a:rPr lang="cs-CZ" sz="2000" dirty="0" smtClean="0"/>
              <a:t> úmluvami (</a:t>
            </a:r>
            <a:r>
              <a:rPr lang="cs-CZ" sz="2000" dirty="0" err="1" smtClean="0"/>
              <a:t>MEAs</a:t>
            </a:r>
            <a:r>
              <a:rPr lang="cs-CZ" sz="2000" dirty="0" smtClean="0"/>
              <a:t>). Tyto úmluvy bývají často dávány do protikladu k podpoře mezinárodního obchodu, jelikož je pro ně typické, že často znamenají překážky tomuto obchodu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smtClean="0"/>
              <a:t>V dokumentech, které stanovují tato pravidla ochrany prostředí je podstatný i rozvoj společenských institucí, jelikož i veřejnost se má účastnit na rozhodovacím procesu a je tedy ji prostřednictvím demokratických institucí do tohoto procesu vtáhnout</a:t>
            </a:r>
            <a:endParaRPr lang="cs-CZ" sz="20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just"/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Ekologické problémy</a:t>
            </a:r>
            <a:endParaRPr lang="cs-CZ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715016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smtClean="0"/>
              <a:t>Významným hráčem se stala od 90. let právě společnost. Zejména na místní úrovni získali lidé možnost svým hlasem se vyjádřit k záměrům a posoudit jejich dopad na prostředí i kvalitu života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smtClean="0"/>
              <a:t>Z institucí má v českém prostředí významnou roli moc zákonodárná a výkonná. Hlavním aktérem je Ministerstvo životního prostředí, jemuž jsou podřízeny různé monitorovací a kontrolní instituce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smtClean="0"/>
              <a:t>Na mezinárodní úrovni má pak stále významnou roli OSN. Z institucí, jež zastřešuje můžeme jmenovat: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UNEP: Program OSN pro životní prostředí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UNDP: Program OSN pro rozvoj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FAO: Organizace OSN pro výživu a zemědělství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WB: Světová banka</a:t>
            </a:r>
            <a:endParaRPr lang="cs-CZ" sz="16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just"/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Ekologické problémy</a:t>
            </a:r>
            <a:endParaRPr lang="cs-CZ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715016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smtClean="0"/>
              <a:t>Od 70. let se silně prosazuje mezi veřejností i účast v nevládních ekologických organizacích, které vystupují jako ochránci prostředí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smtClean="0"/>
              <a:t>Jejich cílem je prostřednictvím různých akcí, medializováním některých kauz, či přímými blokádami a podobnými akcemi bránit v činnostech, které považují za ohrožení prostředí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smtClean="0"/>
              <a:t>Dalším nástrojem ekologických organizací je vedení soudních sporů, či lobování za změny legislativy, čímž by také bylo dosaženo změny v režimu ochrany přírody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smtClean="0"/>
              <a:t>Tyto organizace jako nevládní jsou ve své činnosti odkázány na přijímání sponzorských darů, což je ale někdy vystavuje kritice, že pracují na objednávku některých subjektů</a:t>
            </a:r>
            <a:endParaRPr lang="cs-CZ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just"/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Meze rozvoje</a:t>
            </a:r>
            <a:endParaRPr lang="cs-CZ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715016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smtClean="0"/>
              <a:t>Pod vlivem závěrů ze Stockholmského kongresu i vzhledem k vysoké pozornosti, jež řešení přisoudila společnost, se již v 70. letech ustavila </a:t>
            </a:r>
            <a:r>
              <a:rPr lang="cs-CZ" sz="2000" b="1" dirty="0" smtClean="0"/>
              <a:t>ministerstva pro životní prostředí</a:t>
            </a:r>
            <a:r>
              <a:rPr lang="cs-CZ" sz="2000" dirty="0" smtClean="0"/>
              <a:t>, jež začala realizovat tuto agendu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smtClean="0"/>
              <a:t>Byly poprvé zavedeny limity vypouštěných emisí do vody i do ovzduší, byly schváleny zákony stanovující standardy a limity, přičemž zejména v 70. letech byla hlavní pozornost věnována vodě a ovzduší, jež byly průmyslovým rozvojem postiženy nejvíce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smtClean="0"/>
              <a:t>Na počátku 80. let ale bylo viditelné, že i přes snahu zemí znečištění roste. Poprvé se začala v debatách spojovat hospodářský růst, </a:t>
            </a:r>
            <a:r>
              <a:rPr lang="cs-CZ" sz="2000" dirty="0" err="1" smtClean="0"/>
              <a:t>růst</a:t>
            </a:r>
            <a:r>
              <a:rPr lang="cs-CZ" sz="2000" dirty="0" smtClean="0"/>
              <a:t> životní úrovně s chudobou a devastací životního prostředí a jeho nezbytnou ochranou</a:t>
            </a:r>
            <a:endParaRPr lang="cs-CZ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just"/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Meze rozvoje</a:t>
            </a:r>
            <a:endParaRPr lang="cs-CZ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Obrázek 2" descr="pollution-around-the-world22-580x371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42984"/>
            <a:ext cx="9144000" cy="571194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just"/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Meze rozvoje</a:t>
            </a:r>
            <a:endParaRPr lang="cs-CZ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715016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cs-CZ" sz="2400" b="1" dirty="0" smtClean="0"/>
              <a:t>Limity růstu: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smtClean="0"/>
              <a:t>Řada vědců předložila prokazatelné důkazy spojující rychlost růstu s životním prostředím a přírodními zdroji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smtClean="0"/>
              <a:t>Kniha Meze růstu (1972) dospěla k závěru, že rychlost růstu se v letech 1900 – 1970 vyznačovala paralelním růstem ekonomického výkonu na straně jedné a spotřebou nerostných zdrojů a zamořením prostředí na straně druhé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smtClean="0"/>
              <a:t>Zdálo se zprvu, že ekonomický růst je nezadržitelný a vyčerpání zdrojů i znečištění prostředí tedy neodvratné, ale v r. 1987 Světová komise pro životní prostředí vydala zprávu </a:t>
            </a:r>
            <a:r>
              <a:rPr lang="cs-CZ" sz="2000" b="1" dirty="0" smtClean="0"/>
              <a:t>Naše společná budoucnost</a:t>
            </a:r>
            <a:r>
              <a:rPr lang="cs-CZ" sz="2000" dirty="0" smtClean="0"/>
              <a:t>: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Dle autorů není řešením zastavení růstu hospodářství, ale jeho usměrnění, aby základna přírodních zdrojů nebyla zničena a současné potřeby nebyly uspokojeny na úkor dalších generací</a:t>
            </a:r>
            <a:endParaRPr lang="cs-CZ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just"/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Meze rozvoje</a:t>
            </a:r>
            <a:endParaRPr lang="cs-CZ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715016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92500" lnSpcReduction="10000"/>
          </a:bodyPr>
          <a:lstStyle/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smtClean="0"/>
              <a:t>Základním termínem se tedy stal Udržitelný rozvoj. Ten se měl podle závěrů </a:t>
            </a:r>
            <a:r>
              <a:rPr lang="cs-CZ" sz="2000" b="1" dirty="0" smtClean="0"/>
              <a:t>Konference OSN o životním prostředí a rozvoji</a:t>
            </a:r>
            <a:r>
              <a:rPr lang="cs-CZ" sz="2000" dirty="0" smtClean="0"/>
              <a:t> (1992 Rio de </a:t>
            </a:r>
            <a:r>
              <a:rPr lang="cs-CZ" sz="2000" dirty="0" err="1" smtClean="0"/>
              <a:t>Janeiro</a:t>
            </a:r>
            <a:r>
              <a:rPr lang="cs-CZ" sz="2000" dirty="0" smtClean="0"/>
              <a:t>) opírat o tři hlavní pilíře: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b="1" dirty="0" smtClean="0"/>
              <a:t>Ekonomický pilíř: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/>
              <a:t>Ekonomický pilíř sestává ze všech hospodářských aktivit v dané společnosti, interakcí mezi nimi a mezi životním </a:t>
            </a:r>
            <a:r>
              <a:rPr lang="cs-CZ" sz="1600" dirty="0" smtClean="0"/>
              <a:t>prostředím a společností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Jeho </a:t>
            </a:r>
            <a:r>
              <a:rPr lang="cs-CZ" sz="1600" dirty="0"/>
              <a:t>správné uchopení je jedním z největších problémů a výzev udržitelného </a:t>
            </a:r>
            <a:r>
              <a:rPr lang="cs-CZ" sz="1600" dirty="0" smtClean="0"/>
              <a:t>rozvoje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Rovina </a:t>
            </a:r>
            <a:r>
              <a:rPr lang="cs-CZ" sz="1600" dirty="0"/>
              <a:t>ekonomická zahrnuje </a:t>
            </a:r>
            <a:r>
              <a:rPr lang="cs-CZ" sz="1600" dirty="0" smtClean="0"/>
              <a:t>pobídkové </a:t>
            </a:r>
            <a:r>
              <a:rPr lang="cs-CZ" sz="1600" dirty="0"/>
              <a:t>nástroje pro </a:t>
            </a:r>
            <a:r>
              <a:rPr lang="cs-CZ" sz="1600" dirty="0" smtClean="0"/>
              <a:t>ekonomické </a:t>
            </a:r>
            <a:r>
              <a:rPr lang="cs-CZ" sz="1600" dirty="0"/>
              <a:t>subjekty, které se nechtějí přizpůsobit </a:t>
            </a:r>
            <a:r>
              <a:rPr lang="cs-CZ" sz="1600" dirty="0" smtClean="0"/>
              <a:t>udržitelnosti </a:t>
            </a:r>
            <a:r>
              <a:rPr lang="cs-CZ" sz="1600" dirty="0"/>
              <a:t>dobrovolně, ale také parametry, plně tržně kompatibilní mechanismy, které </a:t>
            </a:r>
            <a:r>
              <a:rPr lang="cs-CZ" sz="1600" dirty="0" smtClean="0"/>
              <a:t>umožňují funkčnímu </a:t>
            </a:r>
            <a:r>
              <a:rPr lang="cs-CZ" sz="1600" dirty="0"/>
              <a:t>trhu </a:t>
            </a:r>
            <a:r>
              <a:rPr lang="cs-CZ" sz="1600" dirty="0" smtClean="0"/>
              <a:t>životní </a:t>
            </a:r>
            <a:r>
              <a:rPr lang="cs-CZ" sz="1600" dirty="0"/>
              <a:t>prostředí chránit a nikoli je ohrožovat nebo </a:t>
            </a:r>
            <a:r>
              <a:rPr lang="cs-CZ" sz="1600" dirty="0" smtClean="0"/>
              <a:t>poškozovat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Tyto nástroje tedy plní tři základní funkce</a:t>
            </a:r>
          </a:p>
          <a:p>
            <a:pPr lvl="3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1400" dirty="0" smtClean="0"/>
              <a:t>Přispívají k ochraně životního prostředí, přírody a krajiny na straně výrobce i spotřebitele</a:t>
            </a:r>
          </a:p>
          <a:p>
            <a:pPr lvl="3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1400" dirty="0"/>
              <a:t>V</a:t>
            </a:r>
            <a:r>
              <a:rPr lang="cs-CZ" sz="1400" dirty="0" smtClean="0"/>
              <a:t>ytvářejí finanční zdroje k jejich další sekundární sanaci a ochraně</a:t>
            </a:r>
          </a:p>
          <a:p>
            <a:pPr lvl="3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1400" dirty="0"/>
              <a:t>V</a:t>
            </a:r>
            <a:r>
              <a:rPr lang="cs-CZ" sz="1400" dirty="0" smtClean="0"/>
              <a:t>yváženě podporují inovační cyklus směrem ke zlepšení nejen environmentální šetrnosti, ale i ke zlepšení užitné hodnoty výrobku</a:t>
            </a:r>
            <a:endParaRPr lang="cs-CZ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just"/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Meze rozvoje</a:t>
            </a:r>
            <a:endParaRPr lang="cs-CZ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715016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b="1" dirty="0" smtClean="0"/>
              <a:t>Environmentální pilíř: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/>
              <a:t>Vychází z faktu, že v omezeném systému není neomezený růst možný. Proto je nutné uvědomit si hodnotu ekosystémů a jejich služeb, náležitě ji ocenit (ať již duchovně či materiálně) a dobře ji </a:t>
            </a:r>
            <a:r>
              <a:rPr lang="cs-CZ" sz="1600" dirty="0" smtClean="0"/>
              <a:t>střežit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Environmentální </a:t>
            </a:r>
            <a:r>
              <a:rPr lang="cs-CZ" sz="1600" dirty="0"/>
              <a:t>pilíř zasahuje jak do roviny sociální, tak </a:t>
            </a:r>
            <a:r>
              <a:rPr lang="cs-CZ" sz="1600" dirty="0" smtClean="0"/>
              <a:t>ekonomické a právě počáteční </a:t>
            </a:r>
            <a:r>
              <a:rPr lang="cs-CZ" sz="1600" dirty="0"/>
              <a:t>snahy o ochranu životního prostředí vedly k dnešní podobě udržitelného rozvoje, která zdůrazňuje jak rovinu sociální, tak </a:t>
            </a:r>
            <a:r>
              <a:rPr lang="cs-CZ" sz="1600" dirty="0" smtClean="0"/>
              <a:t>ekonomickou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Udržitelný </a:t>
            </a:r>
            <a:r>
              <a:rPr lang="cs-CZ" sz="1600" dirty="0"/>
              <a:t>rozvoj je občas mylně chápán pouze jako synonymum k ochraně přírody, potažmo životního </a:t>
            </a:r>
            <a:r>
              <a:rPr lang="cs-CZ" sz="1600" dirty="0" smtClean="0"/>
              <a:t>prostředí. Ve </a:t>
            </a:r>
            <a:r>
              <a:rPr lang="cs-CZ" sz="1600" dirty="0"/>
              <a:t>správném pojetí je však naprosto nezbytné klást stejný důraz na jeho pilíře (které ho podpírají </a:t>
            </a:r>
            <a:r>
              <a:rPr lang="cs-CZ" sz="1600" dirty="0" smtClean="0"/>
              <a:t>rovnocenně)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Zásadní </a:t>
            </a:r>
            <a:r>
              <a:rPr lang="cs-CZ" sz="1600" dirty="0"/>
              <a:t>premisou environmentálního pilíře pak je ochrana biodiverzity ve všech jejích formách a podobách, </a:t>
            </a:r>
            <a:r>
              <a:rPr lang="cs-CZ" sz="1600" dirty="0" smtClean="0"/>
              <a:t>přičemž nejvyšší </a:t>
            </a:r>
            <a:r>
              <a:rPr lang="cs-CZ" sz="1600" dirty="0"/>
              <a:t>úroveň je přitom nutné chápat jako </a:t>
            </a:r>
            <a:r>
              <a:rPr lang="cs-CZ" sz="1600" dirty="0" err="1"/>
              <a:t>diversitu</a:t>
            </a:r>
            <a:r>
              <a:rPr lang="cs-CZ" sz="1600" dirty="0"/>
              <a:t> kulturní, jež je pro zachování dynamické rovnováhy a stability lidských společenství neméně významná než </a:t>
            </a:r>
            <a:r>
              <a:rPr lang="cs-CZ" sz="1600" dirty="0" err="1"/>
              <a:t>diversita</a:t>
            </a:r>
            <a:r>
              <a:rPr lang="cs-CZ" sz="1600" dirty="0"/>
              <a:t> biologická pro zachování </a:t>
            </a:r>
            <a:r>
              <a:rPr lang="cs-CZ" sz="1600" dirty="0" smtClean="0"/>
              <a:t>ekosystémů</a:t>
            </a:r>
            <a:endParaRPr lang="cs-CZ" sz="16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just"/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Meze rozvoje</a:t>
            </a:r>
            <a:endParaRPr lang="cs-CZ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715016"/>
          </a:xfrm>
          <a:blipFill>
            <a:blip r:embed="rId2"/>
            <a:tile tx="0" ty="0" sx="100000" sy="100000" flip="none" algn="tl"/>
          </a:blipFill>
        </p:spPr>
        <p:txBody>
          <a:bodyPr>
            <a:normAutofit lnSpcReduction="10000"/>
          </a:bodyPr>
          <a:lstStyle/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b="1" dirty="0" smtClean="0"/>
              <a:t>Sociální pilíř: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/>
              <a:t>Aktivy tohoto pilíře spočívají ve vyvažování nerovností mezi jednotlivými společenskými skupinami i </a:t>
            </a:r>
            <a:r>
              <a:rPr lang="cs-CZ" sz="1600" dirty="0" smtClean="0"/>
              <a:t>jednotlivci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Mezi </a:t>
            </a:r>
            <a:r>
              <a:rPr lang="cs-CZ" sz="1600" dirty="0"/>
              <a:t>jeho základní premisy </a:t>
            </a:r>
            <a:r>
              <a:rPr lang="cs-CZ" sz="1600" dirty="0" smtClean="0"/>
              <a:t>patří:</a:t>
            </a:r>
          </a:p>
          <a:p>
            <a:pPr lvl="3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1400" dirty="0" smtClean="0"/>
              <a:t>Odstraňování </a:t>
            </a:r>
            <a:r>
              <a:rPr lang="cs-CZ" sz="1400" dirty="0"/>
              <a:t>chudoby a to jak v rámci lokálních měřítek (v rámci regionů a mezi nimi), tak v globálních podmínkách (mezi jednotlivými zeměmi a geopolitickými </a:t>
            </a:r>
            <a:r>
              <a:rPr lang="cs-CZ" sz="1400" dirty="0" smtClean="0"/>
              <a:t>celky)</a:t>
            </a:r>
          </a:p>
          <a:p>
            <a:pPr lvl="3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1400" dirty="0"/>
              <a:t>R</a:t>
            </a:r>
            <a:r>
              <a:rPr lang="cs-CZ" sz="1400" dirty="0" smtClean="0"/>
              <a:t>ovný </a:t>
            </a:r>
            <a:r>
              <a:rPr lang="cs-CZ" sz="1400" dirty="0"/>
              <a:t>přístup k základním hygienickým podmínkám a lékařské </a:t>
            </a:r>
            <a:r>
              <a:rPr lang="cs-CZ" sz="1400" dirty="0" smtClean="0"/>
              <a:t>péči</a:t>
            </a:r>
          </a:p>
          <a:p>
            <a:pPr lvl="3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1400" dirty="0"/>
              <a:t>D</a:t>
            </a:r>
            <a:r>
              <a:rPr lang="cs-CZ" sz="1400" dirty="0" smtClean="0"/>
              <a:t>alší </a:t>
            </a:r>
            <a:r>
              <a:rPr lang="cs-CZ" sz="1400" dirty="0"/>
              <a:t>aktivity se orientují i na potlačování projevů diskriminace, rasismu i xenofobie a náboženské </a:t>
            </a:r>
            <a:r>
              <a:rPr lang="cs-CZ" sz="1400" dirty="0" smtClean="0"/>
              <a:t>nesnášenlivosti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Je </a:t>
            </a:r>
            <a:r>
              <a:rPr lang="cs-CZ" sz="1600" dirty="0"/>
              <a:t>v něm obsažena také problematika mezigenerační soudržnosti a sociálního začleňování vyloučených (handicapovaných či </a:t>
            </a:r>
            <a:r>
              <a:rPr lang="cs-CZ" sz="1600" dirty="0" smtClean="0"/>
              <a:t>seniorů)</a:t>
            </a:r>
          </a:p>
          <a:p>
            <a:pPr lvl="2" algn="just">
              <a:lnSpc>
                <a:spcPct val="150000"/>
              </a:lnSpc>
            </a:pPr>
            <a:r>
              <a:rPr lang="cs-CZ" sz="1600" dirty="0" smtClean="0"/>
              <a:t>Udržitelné </a:t>
            </a:r>
            <a:r>
              <a:rPr lang="cs-CZ" sz="1600" dirty="0"/>
              <a:t>aktivity by se měly řídit principy uvědomělé skromnosti a zároveň výběrové náročnosti, </a:t>
            </a:r>
            <a:r>
              <a:rPr lang="cs-CZ" sz="1600" dirty="0" smtClean="0"/>
              <a:t>tedy že se zaměřuje na skutečně </a:t>
            </a:r>
            <a:r>
              <a:rPr lang="cs-CZ" sz="1600" dirty="0"/>
              <a:t>vyšší kvalitu života, který není založen na spotřebě vedoucí k odcizení, ale na vlastním aktivním a tvořivém přístupu ke světu, umožňuje především paradigma uvědomělé skromnosti, jež si uvážlivě dovede odříci vše </a:t>
            </a:r>
            <a:r>
              <a:rPr lang="cs-CZ" sz="1600" dirty="0" smtClean="0"/>
              <a:t>zbytné</a:t>
            </a:r>
            <a:endParaRPr lang="cs-CZ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1972</TotalTime>
  <Words>3516</Words>
  <Application>Microsoft Office PowerPoint</Application>
  <PresentationFormat>Předvádění na obrazovce (4:3)</PresentationFormat>
  <Paragraphs>238</Paragraphs>
  <Slides>38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38</vt:i4>
      </vt:variant>
    </vt:vector>
  </HeadingPairs>
  <TitlesOfParts>
    <vt:vector size="39" baseType="lpstr">
      <vt:lpstr>Motiv sady Office</vt:lpstr>
      <vt:lpstr>Globalizace a její důsledky</vt:lpstr>
      <vt:lpstr>Meze rozvoje</vt:lpstr>
      <vt:lpstr>Meze rozvoje</vt:lpstr>
      <vt:lpstr>Meze rozvoje</vt:lpstr>
      <vt:lpstr>Meze rozvoje</vt:lpstr>
      <vt:lpstr>Meze rozvoje</vt:lpstr>
      <vt:lpstr>Meze rozvoje</vt:lpstr>
      <vt:lpstr>Meze rozvoje</vt:lpstr>
      <vt:lpstr>Meze rozvoje</vt:lpstr>
      <vt:lpstr>Meze rozvoje</vt:lpstr>
      <vt:lpstr>Perspektivy rozvoje</vt:lpstr>
      <vt:lpstr>Perspektivy rozvoje</vt:lpstr>
      <vt:lpstr>Perspektivy rozvoje</vt:lpstr>
      <vt:lpstr>Perspektivy rozvoje</vt:lpstr>
      <vt:lpstr>Perspektivy rozvoje</vt:lpstr>
      <vt:lpstr>Perspektivy rozvoje</vt:lpstr>
      <vt:lpstr>Perspektivy rozvoje</vt:lpstr>
      <vt:lpstr>Perspektivy rozvoje</vt:lpstr>
      <vt:lpstr>Perspektivy rozvoje</vt:lpstr>
      <vt:lpstr>Perspektivy rozvoje</vt:lpstr>
      <vt:lpstr>Ekologické dopady</vt:lpstr>
      <vt:lpstr>Ekologické dopady</vt:lpstr>
      <vt:lpstr>Ekologické dopady</vt:lpstr>
      <vt:lpstr>Ekologické dopady</vt:lpstr>
      <vt:lpstr>Ekologické dopady</vt:lpstr>
      <vt:lpstr>Ekologické dopady</vt:lpstr>
      <vt:lpstr>Ekologické dopady</vt:lpstr>
      <vt:lpstr>Ekologické dopady</vt:lpstr>
      <vt:lpstr>Ekologické dopady</vt:lpstr>
      <vt:lpstr>Ekologické dopady</vt:lpstr>
      <vt:lpstr>Ekologické dopady</vt:lpstr>
      <vt:lpstr>Ekologické dopady</vt:lpstr>
      <vt:lpstr>Ekologické dopady</vt:lpstr>
      <vt:lpstr>Ekologické dopady</vt:lpstr>
      <vt:lpstr>Ekologické problémy</vt:lpstr>
      <vt:lpstr>Ekologické problémy</vt:lpstr>
      <vt:lpstr>Ekologické problémy</vt:lpstr>
      <vt:lpstr>Ekologické problémy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Globalizace a její důsledky</dc:title>
  <dc:creator>Lubomír</dc:creator>
  <cp:lastModifiedBy>Lubomír</cp:lastModifiedBy>
  <cp:revision>6</cp:revision>
  <dcterms:created xsi:type="dcterms:W3CDTF">2018-03-18T12:12:34Z</dcterms:created>
  <dcterms:modified xsi:type="dcterms:W3CDTF">2018-03-26T08:22:36Z</dcterms:modified>
</cp:coreProperties>
</file>