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8E54F-A3AA-42CF-BA91-6B43E1CC155D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83DE9-C4FF-4061-BEFD-569F03D3A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Globalizace a její důsledky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Globální společnost?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I Manuel </a:t>
            </a:r>
            <a:r>
              <a:rPr lang="cs-CZ" sz="2000" dirty="0" err="1" smtClean="0"/>
              <a:t>Castells</a:t>
            </a:r>
            <a:r>
              <a:rPr lang="cs-CZ" sz="2000" dirty="0" smtClean="0"/>
              <a:t> zdůrazňuje </a:t>
            </a:r>
            <a:r>
              <a:rPr lang="cs-CZ" sz="2000" dirty="0" smtClean="0"/>
              <a:t>síťový přístup (tzv. network </a:t>
            </a:r>
            <a:r>
              <a:rPr lang="cs-CZ" sz="2000" dirty="0" err="1" smtClean="0"/>
              <a:t>approach</a:t>
            </a:r>
            <a:r>
              <a:rPr lang="cs-CZ" sz="2000" dirty="0" smtClean="0"/>
              <a:t>) ke studiu GOS a jejích aktivit. Podle toho také rozlišuje 4 hlavní způsoby organizace GOS, či její </a:t>
            </a:r>
            <a:r>
              <a:rPr lang="cs-CZ" sz="2000" dirty="0" smtClean="0"/>
              <a:t>projevy: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1) </a:t>
            </a:r>
            <a:r>
              <a:rPr lang="cs-CZ" sz="2000" b="1" dirty="0" smtClean="0"/>
              <a:t>Sítě </a:t>
            </a:r>
            <a:r>
              <a:rPr lang="cs-CZ" sz="2000" b="1" dirty="0" smtClean="0"/>
              <a:t>lokálních organizací občanské </a:t>
            </a:r>
            <a:r>
              <a:rPr lang="cs-CZ" sz="2000" b="1" dirty="0" smtClean="0"/>
              <a:t>společnosti</a:t>
            </a:r>
            <a:r>
              <a:rPr lang="cs-CZ" sz="2000" dirty="0" smtClean="0"/>
              <a:t>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Tvoří </a:t>
            </a:r>
            <a:r>
              <a:rPr lang="cs-CZ" sz="1600" dirty="0" smtClean="0"/>
              <a:t>základy pro globální občanskou </a:t>
            </a:r>
            <a:r>
              <a:rPr lang="cs-CZ" sz="1600" dirty="0" smtClean="0"/>
              <a:t>společnost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Jejich </a:t>
            </a:r>
            <a:r>
              <a:rPr lang="cs-CZ" sz="1600" dirty="0" smtClean="0"/>
              <a:t>zájem se týká buď lokálních problémů, nebo určitých specifických </a:t>
            </a:r>
            <a:r>
              <a:rPr lang="cs-CZ" sz="1600" dirty="0" smtClean="0"/>
              <a:t>zájmů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Jedná </a:t>
            </a:r>
            <a:r>
              <a:rPr lang="cs-CZ" sz="1600" dirty="0" smtClean="0"/>
              <a:t>se o rozmanitou skupinu, kam patří náboženské či zájmové skupiny, zástupci určitých komunit </a:t>
            </a:r>
            <a:r>
              <a:rPr lang="cs-CZ" sz="1600" dirty="0" smtClean="0"/>
              <a:t>atd.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Třebaže </a:t>
            </a:r>
            <a:r>
              <a:rPr lang="cs-CZ" sz="1600" dirty="0" smtClean="0"/>
              <a:t>se primárně nezabývají procesy na nadnárodní, nebo globální úrovni, představují bezprostřední a velmi těsný styk s lidmi v lokalitě, kde působí. Tamtéž zároveň budují příznivé prostředí pro rozvoj a aktivity občanské společnosti, solidaritu, zájem o dění kolem nás a tedy i prostředí pro rozvoj aktérů z níže uvedených skupin </a:t>
            </a:r>
            <a:r>
              <a:rPr lang="cs-CZ" sz="1600" dirty="0" smtClean="0"/>
              <a:t>GOS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2" algn="just">
              <a:lnSpc>
                <a:spcPct val="150000"/>
              </a:lnSpc>
            </a:pPr>
            <a:r>
              <a:rPr lang="cs-CZ" sz="1600" dirty="0" smtClean="0"/>
              <a:t>Lokální organizace často spolupracují s nadnárodními neziskovými organizacemi, či lokálními organizacemi z jiných zemí, anebo se na problémy lidí z jiných zemí specializují, což z nich právě dělá aktéry GOS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Příkladem je společnost Člověk v tísni, která vyvíjí humanitární a rozvojové aktivity na čtyřech různých kontinentech. Dále lze jako příklad uvést organizaci Ekologický právní servis, který, ač se zabývá případy porušování práv zpravidla v Česku, je zapojen i do evropské sítě aktérů GOS, kteří usilují o systémové změny regulující chování evropských firem kdekoli ve </a:t>
            </a:r>
            <a:r>
              <a:rPr lang="cs-CZ" sz="1600" dirty="0" smtClean="0"/>
              <a:t>světě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2) Skupina </a:t>
            </a:r>
            <a:r>
              <a:rPr lang="cs-CZ" sz="2000" b="1" dirty="0" smtClean="0"/>
              <a:t>nadnárodních neziskových </a:t>
            </a:r>
            <a:r>
              <a:rPr lang="cs-CZ" sz="2000" b="1" dirty="0" smtClean="0"/>
              <a:t>organizací: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Tyto organizace vyvíjejí aktivity na </a:t>
            </a:r>
            <a:r>
              <a:rPr lang="cs-CZ" sz="1600" dirty="0" smtClean="0"/>
              <a:t>mezinárodní, nebo globální úrovni, přičemž důležitá je její </a:t>
            </a:r>
            <a:r>
              <a:rPr lang="cs-CZ" sz="1600" dirty="0" smtClean="0"/>
              <a:t>apolitičnost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Můžeme sem řadit organizaci </a:t>
            </a:r>
            <a:r>
              <a:rPr lang="cs-CZ" sz="1600" dirty="0" err="1" smtClean="0"/>
              <a:t>Oxfam</a:t>
            </a:r>
            <a:r>
              <a:rPr lang="cs-CZ" sz="1600" dirty="0" smtClean="0"/>
              <a:t> </a:t>
            </a:r>
            <a:r>
              <a:rPr lang="cs-CZ" sz="1600" dirty="0" err="1" smtClean="0"/>
              <a:t>International</a:t>
            </a:r>
            <a:r>
              <a:rPr lang="cs-CZ" sz="1600" dirty="0" smtClean="0"/>
              <a:t>, která často poukazuje na nespravedlivě nastavená pravidla mezinárodního obchodu z perspektivy rozvojových zemí a představuje alternativy, jako například fair </a:t>
            </a:r>
            <a:r>
              <a:rPr lang="cs-CZ" sz="1600" dirty="0" err="1" smtClean="0"/>
              <a:t>trade</a:t>
            </a:r>
            <a:endParaRPr lang="cs-CZ" sz="1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2" algn="just">
              <a:lnSpc>
                <a:spcPct val="150000"/>
              </a:lnSpc>
            </a:pPr>
            <a:r>
              <a:rPr lang="cs-CZ" sz="1600" dirty="0" smtClean="0"/>
              <a:t>Dále je ve světě velmi známá organizace Greenpeace, bojující proti devastaci životního prostředí. Greenpeace působí rovněž v Česku, kde jednak upozorňuje na světové problémy, ale zároveň poukazuje na lokální poškozování krajiny, například spojené s těžbou uhlí v severních Čechách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Další nezisková organizace globálního rozsahu působící u nás je </a:t>
            </a:r>
            <a:r>
              <a:rPr lang="cs-CZ" sz="1600" dirty="0" err="1" smtClean="0"/>
              <a:t>Amnesty</a:t>
            </a:r>
            <a:r>
              <a:rPr lang="cs-CZ" sz="1600" dirty="0" smtClean="0"/>
              <a:t> </a:t>
            </a:r>
            <a:r>
              <a:rPr lang="cs-CZ" sz="1600" dirty="0" err="1" smtClean="0"/>
              <a:t>International</a:t>
            </a:r>
            <a:r>
              <a:rPr lang="cs-CZ" sz="1600" dirty="0" smtClean="0"/>
              <a:t>, zabývající se porušováním lidských práv. Její činnost v Česku je informativní a osvětová, snaží se ale také prosadit legislativní změny, či apeluje na odpovědné chování firem a spolupracuje s </a:t>
            </a:r>
            <a:r>
              <a:rPr lang="cs-CZ" sz="1600" dirty="0" smtClean="0"/>
              <a:t>lokálními </a:t>
            </a:r>
            <a:r>
              <a:rPr lang="cs-CZ" sz="1600" dirty="0" smtClean="0"/>
              <a:t>neziskovými </a:t>
            </a:r>
            <a:r>
              <a:rPr lang="cs-CZ" sz="1600" dirty="0" smtClean="0"/>
              <a:t>organizacemi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3) Sociální </a:t>
            </a:r>
            <a:r>
              <a:rPr lang="cs-CZ" sz="2000" b="1" dirty="0" smtClean="0"/>
              <a:t>hnutí, jejichž cílem je ovlivnit procesy </a:t>
            </a:r>
            <a:r>
              <a:rPr lang="cs-CZ" sz="2000" b="1" dirty="0" smtClean="0"/>
              <a:t>globalizace: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Tato hnutí bojující </a:t>
            </a:r>
            <a:r>
              <a:rPr lang="cs-CZ" sz="1600" dirty="0" smtClean="0"/>
              <a:t>za „globální </a:t>
            </a:r>
            <a:r>
              <a:rPr lang="cs-CZ" sz="1600" dirty="0" smtClean="0"/>
              <a:t>spravedlnost“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Jedná </a:t>
            </a:r>
            <a:r>
              <a:rPr lang="cs-CZ" sz="1600" dirty="0" smtClean="0"/>
              <a:t>se právě o ta hnutí, která bývají nesprávně médii označována jako </a:t>
            </a:r>
            <a:r>
              <a:rPr lang="cs-CZ" sz="1600" dirty="0" err="1" smtClean="0"/>
              <a:t>antiglobalizační</a:t>
            </a:r>
            <a:r>
              <a:rPr lang="cs-CZ" sz="1600" dirty="0" smtClean="0"/>
              <a:t>, toto </a:t>
            </a:r>
            <a:r>
              <a:rPr lang="cs-CZ" sz="1600" dirty="0" smtClean="0"/>
              <a:t>označení se začalo šířit médii zejména po velkých protestech v Seattlu roku 1999, které byly reakcí na tamní ministerskou konferenci WTO10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2" algn="just">
              <a:lnSpc>
                <a:spcPct val="150000"/>
              </a:lnSpc>
            </a:pPr>
            <a:r>
              <a:rPr lang="cs-CZ" sz="1600" dirty="0" smtClean="0"/>
              <a:t>Poměrně heterogenní skupiny (tvořené mimo jiné i aktéry z předchozích dvou kategorií) spojoval odmítavý postoj k rozvoji tzv. globálního kapitalismu a k tvrzením, že z ekonomického hlediska bude nakonec globalizace prospívat </a:t>
            </a:r>
            <a:r>
              <a:rPr lang="cs-CZ" sz="1600" dirty="0" smtClean="0"/>
              <a:t>všem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Nejednalo </a:t>
            </a:r>
            <a:r>
              <a:rPr lang="cs-CZ" sz="1600" dirty="0" smtClean="0"/>
              <a:t>se ve všech případech o odmítání globalizace samotné, jako spíše o její přeměnu a prosazení alternativních přístupů. Lepším označením pro tato sociální hnutí je proto spíše „alter-globalizační</a:t>
            </a:r>
            <a:r>
              <a:rPr lang="cs-CZ" sz="1600" dirty="0" smtClean="0"/>
              <a:t>“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err="1" smtClean="0"/>
              <a:t>Desai</a:t>
            </a:r>
            <a:r>
              <a:rPr lang="cs-CZ" sz="1600" dirty="0" smtClean="0"/>
              <a:t> </a:t>
            </a:r>
            <a:r>
              <a:rPr lang="cs-CZ" sz="1600" dirty="0" smtClean="0"/>
              <a:t>a </a:t>
            </a:r>
            <a:r>
              <a:rPr lang="cs-CZ" sz="1600" dirty="0" err="1" smtClean="0"/>
              <a:t>Said</a:t>
            </a:r>
            <a:r>
              <a:rPr lang="cs-CZ" sz="1600" dirty="0" smtClean="0"/>
              <a:t> (2001) vymezují čtyři hlavní názorové proudy hnutí proti globálnímu kapitalismu, které zároveň mohou demonstrovat hlavní </a:t>
            </a:r>
            <a:r>
              <a:rPr lang="cs-CZ" sz="1600" dirty="0" smtClean="0"/>
              <a:t>názory </a:t>
            </a:r>
            <a:r>
              <a:rPr lang="cs-CZ" sz="1600" dirty="0" smtClean="0"/>
              <a:t>na globalizaci obecně. Jedná se o zastánce, izolacionisty, reformisty a alternativní</a:t>
            </a:r>
            <a:endParaRPr lang="cs-CZ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Hnutí </a:t>
            </a:r>
            <a:r>
              <a:rPr lang="cs-CZ" sz="2000" dirty="0" smtClean="0"/>
              <a:t>veřejného </a:t>
            </a:r>
            <a:r>
              <a:rPr lang="cs-CZ" sz="2000" dirty="0" smtClean="0"/>
              <a:t>mínění: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Tento </a:t>
            </a:r>
            <a:r>
              <a:rPr lang="cs-CZ" sz="1600" dirty="0" smtClean="0"/>
              <a:t>termín zastřešuje spontánní ad hoc mobilizace, které využívají vlastní horizontální komunikační </a:t>
            </a:r>
            <a:r>
              <a:rPr lang="cs-CZ" sz="1600" dirty="0" smtClean="0"/>
              <a:t>sítě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Zpravidla </a:t>
            </a:r>
            <a:r>
              <a:rPr lang="cs-CZ" sz="1600" dirty="0" smtClean="0"/>
              <a:t>se jedná o reakci na události, které světová veřejnost odmítá, ať už se odehrávají kdekoliv na světě a nemusí se nutně jednat o události spojené s globalizací. </a:t>
            </a:r>
            <a:endParaRPr lang="cs-CZ" sz="1600" dirty="0" smtClean="0"/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Příkladem je situace, </a:t>
            </a:r>
            <a:r>
              <a:rPr lang="cs-CZ" sz="1600" dirty="0" smtClean="0"/>
              <a:t>kdy se lidé z různých zemí světa bouřili proti barmské vojenské juntě, která roku 2007 tvrdě zasáhla proti obyvatelům země, kteří požadovali změnu totalitního </a:t>
            </a:r>
            <a:r>
              <a:rPr lang="cs-CZ" sz="1600" dirty="0" smtClean="0"/>
              <a:t>režimu, šíření </a:t>
            </a:r>
            <a:r>
              <a:rPr lang="cs-CZ" sz="1600" dirty="0" smtClean="0"/>
              <a:t>zpráv přímo z pouličních demonstrací tehdy aktivisté využili v první řadě internet, kdy se veřejnost po celém světě mohla podívat na amatérská videa z pouličních střetů demonstrantů s vojáky v ulicích hlavního města Barmy, Rangúnu</a:t>
            </a:r>
            <a:endParaRPr 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společnost?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/>
              <a:t>Krize identity: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Kulturní dominance euro-americké kultury se svými pozitivy i negativy vedla k postupnému vytěsnění různých lokálních národních i jiných identit a jejich deformaci touto kulturou dominantní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Základním rámcem na němž se dosud určovala identita byl národní stát: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Vycházel z danosti teritoria, které bylo základem jeho existence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Národní stát vykonával politiku, definoval právo, atd.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V rovině identity byl národní stát ztotožněn se státotvorným národem, tedy v Německu žili Němci, ve Švédsku Švédové apod.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Existence odlišností a menšin byla uznávána, avšak představovala odchýlení se od řádu a tady byla chápána jako výjimky, v horším případě jako hrozba</a:t>
            </a:r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4071934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Tento model společenského uspořádání se ale pod vlivem globalizace začal rozpadat a role národního státu se významně oslabila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Zároveň vzniká prostor v němž je moc vykonávána někým jiným, než-li byla ortodoxní politika, což vnáší do společnosti zmatek</a:t>
            </a:r>
          </a:p>
        </p:txBody>
      </p:sp>
      <p:pic>
        <p:nvPicPr>
          <p:cNvPr id="5" name="Obrázek 4" descr="glob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1357298"/>
            <a:ext cx="5072098" cy="50720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Proměna nadnárodních korporací: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Korporace stejně jako v minulosti dále rozdělují pracovní místa, výrobu a odvod daní dle toho klíče, aby co nejvíce maximalizovali svůj vlastní zisk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Tímto obírají rozvinuté sociální státy uplatňovat svou moc a formovat regulační rámec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V procesu globalizace se tyto korporace dále rozrůstají a díky svému vlivu a neukotvení v národním státě dospěly do pozice, kdy mohou poštvávat jednotlivé národní státy proti sobě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Zatímco klasické nástroje jako odbory a stát hrají stále stejnou hru na národní úrovni, korporace ji vykonávají na nadnárodním principu. Můžeme tak říci, že ve stejných kostýmech průmyslově-společenských distribučních bojů se hraje mocenská hra národní vs. nadnárodní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Podle některých tak již není co dočinění pouze s politikou, ale s politikou politiky, tzv. metapolitikou</a:t>
            </a:r>
            <a:endParaRPr lang="cs-CZ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Kulturní dominance globální kultury: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Ztotožnění státu,společnosti a identity je rozrušeno globálním kulturním průmyslem a jeho produkty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Globální kultura nově definuje sny a cíle lidí. Jejich cíle se tak již odlišují od jejich geopolitického a kulturního rámce a přejímají cíle a sny globální. Provázanost s globální kulturou je natolik silná, že i lidé na okraji společnosti zůstávají svázáni se symbolikou kulturního průmyslu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Po pádu železné opony se na východ dostala kultura spotřební společnosti a na západě opovrhované reklamy se mohly stát pro tyto nově globalizované oblasti příslibem v němž konzumerismus a politická svobody splynuly v jedno</a:t>
            </a:r>
            <a:endParaRPr lang="cs-CZ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Odlišné chápání kultury: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Dochází i ke střetu několika chápání kultury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V prvním je kultura chápána jako vazba na určité teritorium a je výsledkem lokálních historických procesů. V tomto pojetí má skupina nějakou vlastní kulturu, jež se vymezuje vůči kultuře cizí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Tato představa kultury má kořeny v romantismu 19. století a později byla rozvinuta antropologií jako kulturní relativismus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Nové pojetí kultury ji chápe jako obecnou lidskou přirozenost a je definována jako </a:t>
            </a:r>
            <a:r>
              <a:rPr lang="cs-CZ" sz="1600" dirty="0" err="1" smtClean="0"/>
              <a:t>translokální</a:t>
            </a:r>
            <a:r>
              <a:rPr lang="cs-CZ" sz="1600" dirty="0" smtClean="0"/>
              <a:t> historický proces a hovoří se v tomto případě o kultuře vždy v množném čísle jako neohraničení, neintegrovaná množina bez jednoty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Obě tato chápání kultury jsou ale slučitelné. Obě dvě kultury jsou nějakým způsobem spojeny s místem, ale první kultura je uzavřena do sebe, zatímco druhá je otevřená směrem ven</a:t>
            </a:r>
            <a:endParaRPr lang="cs-CZ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Můžeme vidět, že globalizační a integrační procesy nakonec vedou k postupnému rozkládání vnitřní kultury zevnitř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V důsledku toho vidíme v Evropě zrod společnosti, která akceptuje, že národní struktury mohou být obejity strukturami nadnárodními, že rozhodovací proces Francie může být oslaben a regulován nadnárodním orgánem z Bruselu, či Štrasburku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Vidíme také, že nová Evropa je prostorem regionů, které využívají </a:t>
            </a:r>
            <a:r>
              <a:rPr lang="cs-CZ" sz="2000" dirty="0" err="1" smtClean="0"/>
              <a:t>mikroregionalismus</a:t>
            </a:r>
            <a:r>
              <a:rPr lang="cs-CZ" sz="2000" dirty="0" smtClean="0"/>
              <a:t> k prosazení a upevnění vlastní regionální identity, ale i pro politickou stabilitu a ekonomicky žádoucí modely chování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Globální občanská společnost: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Globální občanská společnost (GOS) je poměrně novým jevem, jehož význam se stále utváří a </a:t>
            </a:r>
            <a:r>
              <a:rPr lang="cs-CZ" sz="2000" dirty="0" smtClean="0"/>
              <a:t>mění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Podle </a:t>
            </a:r>
            <a:r>
              <a:rPr lang="cs-CZ" sz="2000" dirty="0" smtClean="0"/>
              <a:t>odborníků je právě dynamika a nestálost tohoto jevu jeden z hlavních rysů </a:t>
            </a:r>
            <a:r>
              <a:rPr lang="cs-CZ" sz="2000" dirty="0" smtClean="0"/>
              <a:t>GOS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Vymezení </a:t>
            </a:r>
            <a:r>
              <a:rPr lang="cs-CZ" sz="2000" dirty="0" smtClean="0"/>
              <a:t>GOS vychází z tradičního pojetí občanské společnosti, která se ale v důsledku rozvoje a proměn společnosti v době globalizace </a:t>
            </a:r>
            <a:r>
              <a:rPr lang="cs-CZ" sz="2000" dirty="0" smtClean="0"/>
              <a:t>mění: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Zájem </a:t>
            </a:r>
            <a:r>
              <a:rPr lang="cs-CZ" sz="1600" dirty="0" smtClean="0"/>
              <a:t>a aktivity GOS se z části od národních států přesouvají na nadnárodní a globální </a:t>
            </a:r>
            <a:r>
              <a:rPr lang="cs-CZ" sz="1600" dirty="0" smtClean="0"/>
              <a:t>úroveň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Lepší </a:t>
            </a:r>
            <a:r>
              <a:rPr lang="cs-CZ" sz="1600" dirty="0" smtClean="0"/>
              <a:t>by však bylo mluvit o rozšíření zájmů občanské společnosti o novou, globální dimenzi. </a:t>
            </a:r>
            <a:endParaRPr lang="cs-CZ" sz="1600" dirty="0" smtClean="0"/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Zdaleka </a:t>
            </a:r>
            <a:r>
              <a:rPr lang="cs-CZ" sz="1600" dirty="0" smtClean="0"/>
              <a:t>se nejedná o celou občanskou společnost, ale její část, globální občanskou společnost, jejíž aktéry spojuje zájem o problémy na globální </a:t>
            </a:r>
            <a:r>
              <a:rPr lang="cs-CZ" sz="1600" dirty="0" smtClean="0"/>
              <a:t>úrovni</a:t>
            </a:r>
          </a:p>
          <a:p>
            <a:pPr lvl="2" algn="just">
              <a:lnSpc>
                <a:spcPct val="150000"/>
              </a:lnSpc>
            </a:pPr>
            <a:r>
              <a:rPr lang="cs-CZ" sz="1600" dirty="0" smtClean="0"/>
              <a:t>Také </a:t>
            </a:r>
            <a:r>
              <a:rPr lang="cs-CZ" sz="1600" dirty="0" smtClean="0"/>
              <a:t>toto vymezení je stále ještě obecné, resp. aktéři zabývající se globálními problémy jsou velmi heterogenní, stejně jako dané </a:t>
            </a:r>
            <a:r>
              <a:rPr lang="cs-CZ" sz="1600" dirty="0" smtClean="0"/>
              <a:t>problémy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společnost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4786314" cy="5715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742950" lvl="2" indent="-342900">
              <a:lnSpc>
                <a:spcPct val="150000"/>
              </a:lnSpc>
            </a:pPr>
            <a:r>
              <a:rPr lang="cs-CZ" sz="2000" dirty="0" smtClean="0"/>
              <a:t>Klíčovým rysem aktérů GOS je vyspělé globální povědomí. Procesy globalizace jsou základními stavebními kameny pro aktéry GOS a pro jejich vztahy, tak </a:t>
            </a:r>
            <a:r>
              <a:rPr lang="cs-CZ" sz="2000" dirty="0" smtClean="0"/>
              <a:t>spouštěcími </a:t>
            </a:r>
            <a:r>
              <a:rPr lang="cs-CZ" sz="2000" dirty="0" smtClean="0"/>
              <a:t>mechanizmy pro aktivity </a:t>
            </a:r>
            <a:r>
              <a:rPr lang="cs-CZ" sz="2000" dirty="0" smtClean="0"/>
              <a:t>GOS</a:t>
            </a:r>
          </a:p>
          <a:p>
            <a:pPr marL="742950" lvl="2" indent="-342900">
              <a:lnSpc>
                <a:spcPct val="150000"/>
              </a:lnSpc>
            </a:pPr>
            <a:r>
              <a:rPr lang="cs-CZ" sz="2000" dirty="0" smtClean="0"/>
              <a:t>London </a:t>
            </a:r>
            <a:r>
              <a:rPr lang="cs-CZ" sz="2000" dirty="0" err="1" smtClean="0"/>
              <a:t>School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Economics</a:t>
            </a:r>
            <a:r>
              <a:rPr lang="cs-CZ" sz="2000" dirty="0" smtClean="0"/>
              <a:t> </a:t>
            </a:r>
            <a:r>
              <a:rPr lang="cs-CZ" sz="2000" dirty="0" smtClean="0"/>
              <a:t>g</a:t>
            </a:r>
            <a:r>
              <a:rPr lang="cs-CZ" sz="2000" dirty="0" smtClean="0"/>
              <a:t>lobální občanskou společnost definuje jako:</a:t>
            </a:r>
          </a:p>
          <a:p>
            <a:pPr marL="1200150" lvl="3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/>
              <a:t>sféra </a:t>
            </a:r>
            <a:r>
              <a:rPr lang="cs-CZ" sz="1600" dirty="0" smtClean="0"/>
              <a:t>lidí, událostí, organizací, sítí - jejich hodnot a názorů – jež existují mezi rodinou, státem a trhem, přesahují hranice národních </a:t>
            </a:r>
            <a:r>
              <a:rPr lang="cs-CZ" sz="1600" dirty="0" smtClean="0"/>
              <a:t>společenství</a:t>
            </a:r>
          </a:p>
        </p:txBody>
      </p:sp>
      <p:pic>
        <p:nvPicPr>
          <p:cNvPr id="4" name="Obrázek 3" descr="1106489-718085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3" y="2071678"/>
            <a:ext cx="4357687" cy="30931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1477</Words>
  <Application>Microsoft Office PowerPoint</Application>
  <PresentationFormat>Předvádění na obrazovce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Globalizace a její důsledky</vt:lpstr>
      <vt:lpstr>Nová společnost?</vt:lpstr>
      <vt:lpstr>Nová společnost</vt:lpstr>
      <vt:lpstr>Nová společnost</vt:lpstr>
      <vt:lpstr>Nová společnost</vt:lpstr>
      <vt:lpstr>Nová společnost</vt:lpstr>
      <vt:lpstr>Nová společnost</vt:lpstr>
      <vt:lpstr>Nová společnost</vt:lpstr>
      <vt:lpstr>Nová společnost</vt:lpstr>
      <vt:lpstr>Nová společnost</vt:lpstr>
      <vt:lpstr>Nová společnost</vt:lpstr>
      <vt:lpstr>Nová společnost</vt:lpstr>
      <vt:lpstr>Nová společnost</vt:lpstr>
      <vt:lpstr>Nová společnost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Globalizace a její důsledky</dc:title>
  <dc:creator>Lubomír</dc:creator>
  <cp:lastModifiedBy>Lubomír</cp:lastModifiedBy>
  <cp:revision>2</cp:revision>
  <dcterms:created xsi:type="dcterms:W3CDTF">2018-04-02T06:03:58Z</dcterms:created>
  <dcterms:modified xsi:type="dcterms:W3CDTF">2018-04-02T18:16:36Z</dcterms:modified>
</cp:coreProperties>
</file>