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C7B3A7F-E84A-4F78-8B7C-88A1031242A8}" type="datetimeFigureOut">
              <a:rPr lang="cs-CZ" smtClean="0"/>
              <a:pPr/>
              <a:t>09.04.2018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63EC11-609F-4888-A3AE-6E9F09D5ACAF}"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B3A7F-E84A-4F78-8B7C-88A1031242A8}" type="datetimeFigureOut">
              <a:rPr lang="cs-CZ" smtClean="0"/>
              <a:pPr/>
              <a:t>09.04.2018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3EC11-609F-4888-A3AE-6E9F09D5ACA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Globalizace a její důsledky</a:t>
            </a:r>
            <a:endParaRPr lang="cs-CZ" dirty="0"/>
          </a:p>
        </p:txBody>
      </p:sp>
      <p:sp>
        <p:nvSpPr>
          <p:cNvPr id="3" name="Podnadpis 2"/>
          <p:cNvSpPr>
            <a:spLocks noGrp="1"/>
          </p:cNvSpPr>
          <p:nvPr>
            <p:ph type="subTitle" idx="1"/>
          </p:nvPr>
        </p:nvSpPr>
        <p:spPr/>
        <p:txBody>
          <a:bodyPr/>
          <a:lstStyle/>
          <a:p>
            <a:r>
              <a:rPr lang="cs-CZ" dirty="0" smtClean="0"/>
              <a:t>Ekonomická globalizace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lnSpcReduction="10000"/>
          </a:bodyPr>
          <a:lstStyle/>
          <a:p>
            <a:pPr algn="just">
              <a:lnSpc>
                <a:spcPct val="150000"/>
              </a:lnSpc>
            </a:pPr>
            <a:r>
              <a:rPr lang="cs-CZ" sz="2400" b="1" dirty="0" smtClean="0"/>
              <a:t>Plovoucí kurzy:</a:t>
            </a:r>
          </a:p>
          <a:p>
            <a:pPr lvl="1" algn="just">
              <a:lnSpc>
                <a:spcPct val="150000"/>
              </a:lnSpc>
              <a:buFont typeface="Arial" pitchFamily="34" charset="0"/>
              <a:buChar char="•"/>
            </a:pPr>
            <a:r>
              <a:rPr lang="cs-CZ" sz="2000" dirty="0" smtClean="0"/>
              <a:t>Plovoucí </a:t>
            </a:r>
            <a:r>
              <a:rPr lang="cs-CZ" sz="2000" dirty="0" smtClean="0"/>
              <a:t>měnový kurz je určen na devizových trzích v závislosti na poptávce a nabídce, a obecně u něj tedy dochází k neustálým </a:t>
            </a:r>
            <a:r>
              <a:rPr lang="cs-CZ" sz="2000" dirty="0" smtClean="0"/>
              <a:t>pohybům</a:t>
            </a:r>
            <a:endParaRPr lang="cs-CZ" sz="2000" dirty="0" smtClean="0"/>
          </a:p>
          <a:p>
            <a:pPr lvl="1" algn="just">
              <a:lnSpc>
                <a:spcPct val="150000"/>
              </a:lnSpc>
              <a:buFont typeface="Arial" pitchFamily="34" charset="0"/>
              <a:buChar char="•"/>
            </a:pPr>
            <a:r>
              <a:rPr lang="cs-CZ" sz="2000" dirty="0" smtClean="0"/>
              <a:t>Režim pevného kurzu snižuje transakční náklady plynoucí z kurzové nejistoty, což může působit jako jedna z překážek mezinárodního obchodu a investic, a poskytuje důvěryhodnou kotvu pro </a:t>
            </a:r>
            <a:r>
              <a:rPr lang="cs-CZ" sz="2000" dirty="0" err="1" smtClean="0"/>
              <a:t>nízkoinflační</a:t>
            </a:r>
            <a:r>
              <a:rPr lang="cs-CZ" sz="2000" dirty="0" smtClean="0"/>
              <a:t> monetární </a:t>
            </a:r>
            <a:r>
              <a:rPr lang="cs-CZ" sz="2000" dirty="0" smtClean="0"/>
              <a:t>politiku</a:t>
            </a:r>
          </a:p>
          <a:p>
            <a:pPr lvl="1" algn="just">
              <a:lnSpc>
                <a:spcPct val="150000"/>
              </a:lnSpc>
              <a:buFont typeface="Arial" pitchFamily="34" charset="0"/>
              <a:buChar char="•"/>
            </a:pPr>
            <a:r>
              <a:rPr lang="cs-CZ" sz="2000" dirty="0" smtClean="0"/>
              <a:t>Na </a:t>
            </a:r>
            <a:r>
              <a:rPr lang="cs-CZ" sz="2000" dirty="0" smtClean="0"/>
              <a:t>druhou stranu v tomto režimu dochází ke ztrátě autonomní měnové politiky, protože centrální banka musí svými devizovými intervencemi kurz neustále udržovat na oficiálně stanovené úrovni. </a:t>
            </a:r>
            <a:r>
              <a:rPr lang="cs-CZ" sz="2000" dirty="0" smtClean="0"/>
              <a:t>V</a:t>
            </a:r>
          </a:p>
          <a:p>
            <a:pPr lvl="1" algn="just">
              <a:lnSpc>
                <a:spcPct val="150000"/>
              </a:lnSpc>
              <a:buFont typeface="Arial" pitchFamily="34" charset="0"/>
              <a:buChar char="•"/>
            </a:pPr>
            <a:r>
              <a:rPr lang="cs-CZ" sz="2000" dirty="0" err="1" smtClean="0"/>
              <a:t>ýhodou</a:t>
            </a:r>
            <a:r>
              <a:rPr lang="cs-CZ" sz="2000" dirty="0" smtClean="0"/>
              <a:t> </a:t>
            </a:r>
            <a:r>
              <a:rPr lang="cs-CZ" sz="2000" dirty="0" smtClean="0"/>
              <a:t>plovoucího kurzu je právě nezávislá měnová politika. Pokud se domácí ekonomika nachází v recesi, je to právě nezávislá měnová politika, jež umožní centrální bance povzbudit </a:t>
            </a:r>
            <a:r>
              <a:rPr lang="cs-CZ" sz="2000" dirty="0" smtClean="0"/>
              <a:t>poptávku</a:t>
            </a:r>
            <a:endParaRPr lang="cs-CZ"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Liberalizace:</a:t>
            </a:r>
          </a:p>
          <a:p>
            <a:pPr lvl="1" algn="just">
              <a:lnSpc>
                <a:spcPct val="150000"/>
              </a:lnSpc>
              <a:buFont typeface="Arial" pitchFamily="34" charset="0"/>
              <a:buChar char="•"/>
            </a:pPr>
            <a:r>
              <a:rPr lang="cs-CZ" sz="2000" dirty="0" smtClean="0"/>
              <a:t>Liberalizace znamená volný obchod neomezený státními zásahy a státními </a:t>
            </a:r>
            <a:r>
              <a:rPr lang="cs-CZ" sz="2000" dirty="0" smtClean="0"/>
              <a:t>opatřeními. Tento </a:t>
            </a:r>
            <a:r>
              <a:rPr lang="cs-CZ" sz="2000" dirty="0" smtClean="0"/>
              <a:t>směr se začal prosazovat během 70. let 20. století a má oporu v liberálně orientované politice</a:t>
            </a:r>
          </a:p>
          <a:p>
            <a:pPr lvl="1" algn="just">
              <a:lnSpc>
                <a:spcPct val="150000"/>
              </a:lnSpc>
              <a:buFont typeface="Arial" pitchFamily="34" charset="0"/>
              <a:buChar char="•"/>
            </a:pPr>
            <a:r>
              <a:rPr lang="cs-CZ" sz="2000" dirty="0" smtClean="0"/>
              <a:t>Hnacím motorem globalizace je liberalizace pohybu kapitálu </a:t>
            </a:r>
            <a:r>
              <a:rPr lang="cs-CZ" sz="2000" dirty="0" smtClean="0"/>
              <a:t>zboží, </a:t>
            </a:r>
            <a:r>
              <a:rPr lang="cs-CZ" sz="2000" dirty="0" smtClean="0"/>
              <a:t>zboží a </a:t>
            </a:r>
            <a:r>
              <a:rPr lang="cs-CZ" sz="2000" dirty="0" smtClean="0"/>
              <a:t>služeb, jelikož </a:t>
            </a:r>
            <a:r>
              <a:rPr lang="cs-CZ" sz="2000" dirty="0" smtClean="0"/>
              <a:t>umožňuje levné přesouvání jednotlivých částí výroby do míst s lokalizačně výhodnějšími </a:t>
            </a:r>
            <a:r>
              <a:rPr lang="cs-CZ" sz="2000" dirty="0" smtClean="0"/>
              <a:t>podmínkami</a:t>
            </a:r>
          </a:p>
          <a:p>
            <a:pPr lvl="1" algn="just">
              <a:lnSpc>
                <a:spcPct val="150000"/>
              </a:lnSpc>
              <a:buFont typeface="Arial" pitchFamily="34" charset="0"/>
              <a:buChar char="•"/>
            </a:pPr>
            <a:r>
              <a:rPr lang="cs-CZ" sz="2000" dirty="0" smtClean="0"/>
              <a:t>Díky liberalizaci obchodu mohly silné podniky expandovat i na další trhy ve chvíli, kdy padly různé </a:t>
            </a:r>
            <a:r>
              <a:rPr lang="cs-CZ" sz="2000" dirty="0" err="1" smtClean="0"/>
              <a:t>protekcionářské</a:t>
            </a:r>
            <a:r>
              <a:rPr lang="cs-CZ" sz="2000" dirty="0" smtClean="0"/>
              <a:t> bariéry</a:t>
            </a:r>
            <a:endParaRPr lang="cs-CZ" sz="2000" dirty="0" smtClean="0"/>
          </a:p>
          <a:p>
            <a:pPr lvl="1" algn="just">
              <a:lnSpc>
                <a:spcPct val="150000"/>
              </a:lnSpc>
              <a:buFont typeface="Arial" pitchFamily="34" charset="0"/>
              <a:buChar char="•"/>
            </a:pPr>
            <a:r>
              <a:rPr lang="cs-CZ" sz="2000" dirty="0" smtClean="0"/>
              <a:t>Klíčovými mezinárodními aktéry procesu liberalizace jsou i po pádu </a:t>
            </a:r>
            <a:r>
              <a:rPr lang="cs-CZ" sz="2000" dirty="0" err="1" smtClean="0"/>
              <a:t>Brettonwoodského</a:t>
            </a:r>
            <a:r>
              <a:rPr lang="cs-CZ" sz="2000" dirty="0" smtClean="0"/>
              <a:t> systému IMF a WTO</a:t>
            </a:r>
            <a:endParaRPr lang="cs-CZ"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Integrace:</a:t>
            </a:r>
          </a:p>
          <a:p>
            <a:pPr lvl="1" algn="just">
              <a:lnSpc>
                <a:spcPct val="150000"/>
              </a:lnSpc>
              <a:buFont typeface="Arial" pitchFamily="34" charset="0"/>
              <a:buChar char="•"/>
            </a:pPr>
            <a:r>
              <a:rPr lang="cs-CZ" sz="2000" dirty="0"/>
              <a:t>Integrace národních ekonomik do světového ekonomického systému představuje jeden z pilířů tzv. ekonomické </a:t>
            </a:r>
            <a:r>
              <a:rPr lang="cs-CZ" sz="2000" dirty="0" smtClean="0"/>
              <a:t>globalizace</a:t>
            </a:r>
          </a:p>
          <a:p>
            <a:pPr lvl="1" algn="just">
              <a:lnSpc>
                <a:spcPct val="150000"/>
              </a:lnSpc>
              <a:buFont typeface="Arial" pitchFamily="34" charset="0"/>
              <a:buChar char="•"/>
            </a:pPr>
            <a:r>
              <a:rPr lang="cs-CZ" sz="2000" dirty="0" smtClean="0"/>
              <a:t>Tento proces byl umožněn rozpadem </a:t>
            </a:r>
            <a:r>
              <a:rPr lang="cs-CZ" sz="2000" dirty="0"/>
              <a:t>systému regulace mezinárodního obchodu zakotveného v </a:t>
            </a:r>
            <a:r>
              <a:rPr lang="cs-CZ" sz="2000" dirty="0" err="1"/>
              <a:t>Brettonwoodských</a:t>
            </a:r>
            <a:r>
              <a:rPr lang="cs-CZ" sz="2000" dirty="0"/>
              <a:t> </a:t>
            </a:r>
            <a:r>
              <a:rPr lang="cs-CZ" sz="2000" dirty="0" smtClean="0"/>
              <a:t>dohodách</a:t>
            </a:r>
            <a:endParaRPr lang="cs-CZ" sz="2000" i="1" dirty="0" smtClean="0"/>
          </a:p>
          <a:p>
            <a:pPr lvl="1" algn="just">
              <a:lnSpc>
                <a:spcPct val="150000"/>
              </a:lnSpc>
              <a:buFont typeface="Arial" pitchFamily="34" charset="0"/>
              <a:buChar char="•"/>
            </a:pPr>
            <a:r>
              <a:rPr lang="cs-CZ" sz="2000" dirty="0" smtClean="0"/>
              <a:t>Urychlení těchto </a:t>
            </a:r>
            <a:r>
              <a:rPr lang="cs-CZ" sz="2000" dirty="0"/>
              <a:t>globalizačních </a:t>
            </a:r>
            <a:r>
              <a:rPr lang="cs-CZ" sz="2000" dirty="0" smtClean="0"/>
              <a:t>tendencí se odehrálo </a:t>
            </a:r>
            <a:r>
              <a:rPr lang="cs-CZ" sz="2000" dirty="0"/>
              <a:t>v </a:t>
            </a:r>
            <a:r>
              <a:rPr lang="cs-CZ" sz="2000" dirty="0" smtClean="0"/>
              <a:t>souvislosti s tzv. </a:t>
            </a:r>
            <a:r>
              <a:rPr lang="cs-CZ" sz="2000" b="1" dirty="0" smtClean="0"/>
              <a:t>ropnými šoky:</a:t>
            </a:r>
          </a:p>
          <a:p>
            <a:pPr lvl="2" algn="just">
              <a:lnSpc>
                <a:spcPct val="150000"/>
              </a:lnSpc>
            </a:pPr>
            <a:r>
              <a:rPr lang="cs-CZ" sz="1600" dirty="0" smtClean="0"/>
              <a:t>Jednalo se o skokový růst cen ropy a jejích derivátů v 70. a 80. letech</a:t>
            </a:r>
          </a:p>
          <a:p>
            <a:pPr lvl="2" algn="just">
              <a:lnSpc>
                <a:spcPct val="150000"/>
              </a:lnSpc>
            </a:pPr>
            <a:r>
              <a:rPr lang="cs-CZ" sz="1600" dirty="0" smtClean="0"/>
              <a:t>Jelikož byly ceny ropy od 50. let téměř neměnné, byla mezi producenty velká nespokojenost. OPEC se snažil tyto ceny zvýšit</a:t>
            </a:r>
          </a:p>
          <a:p>
            <a:pPr lvl="2" algn="just">
              <a:lnSpc>
                <a:spcPct val="150000"/>
              </a:lnSpc>
            </a:pPr>
            <a:r>
              <a:rPr lang="cs-CZ" sz="1600" dirty="0" smtClean="0"/>
              <a:t>V r. 1973 se během </a:t>
            </a:r>
            <a:r>
              <a:rPr lang="cs-CZ" sz="1600" dirty="0" err="1" smtClean="0"/>
              <a:t>Jomkipurské</a:t>
            </a:r>
            <a:r>
              <a:rPr lang="cs-CZ" sz="1600" dirty="0" smtClean="0"/>
              <a:t> války USA postavily na stranu Izraele, což vyvolalo reakcí zemí OPEC, které zvýšily cenu o 70 % a zároveň snížily těžbu o 5 % za měsíc</a:t>
            </a:r>
            <a:endParaRPr lang="cs-CZ"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lnSpcReduction="10000"/>
          </a:bodyPr>
          <a:lstStyle/>
          <a:p>
            <a:pPr lvl="1" algn="just">
              <a:lnSpc>
                <a:spcPct val="150000"/>
              </a:lnSpc>
              <a:buFont typeface="Arial" pitchFamily="34" charset="0"/>
              <a:buChar char="•"/>
            </a:pPr>
            <a:r>
              <a:rPr lang="cs-CZ" sz="2000" dirty="0" smtClean="0"/>
              <a:t>Země OPEC také uvalily ropné embargo na USA a země podporující Izrael, což znamenalo zvýšení ceny barelu ropy z 2 dolarů v r. 1972 na 12 dolarů v r. 1974</a:t>
            </a:r>
          </a:p>
          <a:p>
            <a:pPr lvl="1" algn="just">
              <a:lnSpc>
                <a:spcPct val="150000"/>
              </a:lnSpc>
              <a:buFont typeface="Arial" pitchFamily="34" charset="0"/>
              <a:buChar char="•"/>
            </a:pPr>
            <a:r>
              <a:rPr lang="cs-CZ" sz="2000" dirty="0" smtClean="0"/>
              <a:t>Tyto ropné šoky byly u počátku ekonomické krize 70. let, která se projevila růstem inflace a v postižených zemích také vyvolaly nedostatek této suroviny</a:t>
            </a:r>
          </a:p>
          <a:p>
            <a:pPr lvl="1" algn="just">
              <a:lnSpc>
                <a:spcPct val="150000"/>
              </a:lnSpc>
              <a:buFont typeface="Arial" pitchFamily="34" charset="0"/>
              <a:buChar char="•"/>
            </a:pPr>
            <a:r>
              <a:rPr lang="cs-CZ" sz="2000" dirty="0" smtClean="0"/>
              <a:t>Odpovědí USA a západních zemí byly jednak velké investice do zefektivnění výroby (vyvinutí aut s nízkou spotřebou), jednak byla zahájena </a:t>
            </a:r>
            <a:r>
              <a:rPr lang="cs-CZ" sz="2000" b="1" dirty="0" smtClean="0"/>
              <a:t>digitalizace v průmyslu</a:t>
            </a:r>
            <a:r>
              <a:rPr lang="cs-CZ" sz="2000" dirty="0" smtClean="0"/>
              <a:t>:</a:t>
            </a:r>
          </a:p>
          <a:p>
            <a:pPr marL="1314450" lvl="2" indent="-457200" algn="just">
              <a:lnSpc>
                <a:spcPct val="150000"/>
              </a:lnSpc>
            </a:pPr>
            <a:r>
              <a:rPr lang="cs-CZ" sz="1600" dirty="0" smtClean="0"/>
              <a:t>Významnou úlohu sehrál rozvoj informačních a dopravních technologií</a:t>
            </a:r>
          </a:p>
          <a:p>
            <a:pPr marL="1314450" lvl="2" indent="-457200" algn="just">
              <a:lnSpc>
                <a:spcPct val="150000"/>
              </a:lnSpc>
            </a:pPr>
            <a:r>
              <a:rPr lang="cs-CZ" sz="1600" dirty="0" smtClean="0"/>
              <a:t>To významně snížilo náklady přepravy zboží, peněz, osob a informací a urychlilo obchod se zbožím a toky kapitálu </a:t>
            </a:r>
          </a:p>
          <a:p>
            <a:pPr marL="1314450" lvl="2" indent="-457200" algn="just">
              <a:lnSpc>
                <a:spcPct val="150000"/>
              </a:lnSpc>
            </a:pPr>
            <a:r>
              <a:rPr lang="cs-CZ" sz="1600" dirty="0" smtClean="0"/>
              <a:t>Technologické a dopravní změny také znamenaly nové možnosti v řízení společností operujících na území většího počtu národních ekonomik a nové formy výměny informací, jež usnadnily expanzi a řízení těchto společností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3571868" cy="5715016"/>
          </a:xfrm>
          <a:blipFill>
            <a:blip r:embed="rId2"/>
            <a:tile tx="0" ty="0" sx="100000" sy="100000" flip="none" algn="tl"/>
          </a:blipFill>
        </p:spPr>
        <p:txBody>
          <a:bodyPr>
            <a:normAutofit/>
          </a:bodyPr>
          <a:lstStyle/>
          <a:p>
            <a:pPr marL="742950" lvl="2" indent="-342900" algn="just">
              <a:lnSpc>
                <a:spcPct val="150000"/>
              </a:lnSpc>
            </a:pPr>
            <a:r>
              <a:rPr lang="cs-CZ" sz="2000" dirty="0" smtClean="0"/>
              <a:t>Také bylo zahájeno hledání vlastních zdrojů surovin:</a:t>
            </a:r>
          </a:p>
          <a:p>
            <a:pPr marL="1200150" lvl="3" indent="-342900" algn="just">
              <a:lnSpc>
                <a:spcPct val="150000"/>
              </a:lnSpc>
              <a:buFont typeface="Arial" pitchFamily="34" charset="0"/>
              <a:buChar char="•"/>
            </a:pPr>
            <a:r>
              <a:rPr lang="cs-CZ" sz="1600" dirty="0" smtClean="0"/>
              <a:t>Spojené státy Americké zahájily, či zvýšily objem těžby na svých ropných polích v Texasu a Louisianě</a:t>
            </a:r>
          </a:p>
          <a:p>
            <a:pPr marL="1200150" lvl="3" indent="-342900" algn="just">
              <a:lnSpc>
                <a:spcPct val="150000"/>
              </a:lnSpc>
              <a:buFont typeface="Arial" pitchFamily="34" charset="0"/>
              <a:buChar char="•"/>
            </a:pPr>
            <a:r>
              <a:rPr lang="cs-CZ" sz="1600" dirty="0" smtClean="0"/>
              <a:t>V Evropě došlo k významným objevům a byla zahájena podmořská těžba v prostoru Severním moři, realizovaná Velká Británie a Nizozemí</a:t>
            </a:r>
          </a:p>
        </p:txBody>
      </p:sp>
      <p:pic>
        <p:nvPicPr>
          <p:cNvPr id="4" name="Obrázek 3" descr="23923156722_1a38c92a09_o-725x522.jpg"/>
          <p:cNvPicPr>
            <a:picLocks noChangeAspect="1"/>
          </p:cNvPicPr>
          <p:nvPr/>
        </p:nvPicPr>
        <p:blipFill>
          <a:blip r:embed="rId3"/>
          <a:stretch>
            <a:fillRect/>
          </a:stretch>
        </p:blipFill>
        <p:spPr>
          <a:xfrm>
            <a:off x="3571869" y="1142984"/>
            <a:ext cx="5572131" cy="4011935"/>
          </a:xfrm>
          <a:prstGeom prst="rect">
            <a:avLst/>
          </a:prstGeom>
        </p:spPr>
      </p:pic>
      <p:sp>
        <p:nvSpPr>
          <p:cNvPr id="5" name="TextovéPole 4"/>
          <p:cNvSpPr txBox="1"/>
          <p:nvPr/>
        </p:nvSpPr>
        <p:spPr>
          <a:xfrm>
            <a:off x="3571868" y="5143512"/>
            <a:ext cx="5572132" cy="1815882"/>
          </a:xfrm>
          <a:prstGeom prst="rect">
            <a:avLst/>
          </a:prstGeom>
          <a:blipFill>
            <a:blip r:embed="rId2"/>
            <a:tile tx="0" ty="0" sx="100000" sy="100000" flip="none" algn="tl"/>
          </a:blipFill>
        </p:spPr>
        <p:txBody>
          <a:bodyPr wrap="square" rtlCol="0">
            <a:spAutoFit/>
          </a:bodyPr>
          <a:lstStyle/>
          <a:p>
            <a:r>
              <a:rPr lang="cs-CZ" sz="1400" b="1" dirty="0" smtClean="0"/>
              <a:t>Těžba ropy v Severním moři je plánována i do dalších let a do r. 2020 se počítá s řadou nových těžebních plošin</a:t>
            </a:r>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pic>
        <p:nvPicPr>
          <p:cNvPr id="3" name="Obrázek 2" descr="world-oil_31948a.jpg"/>
          <p:cNvPicPr>
            <a:picLocks noChangeAspect="1"/>
          </p:cNvPicPr>
          <p:nvPr/>
        </p:nvPicPr>
        <p:blipFill>
          <a:blip r:embed="rId3"/>
          <a:stretch>
            <a:fillRect/>
          </a:stretch>
        </p:blipFill>
        <p:spPr>
          <a:xfrm>
            <a:off x="-1" y="1142984"/>
            <a:ext cx="9144001" cy="571501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Na přelomu 80. a 90. let v důsledku rozpadu komunistického bloku:</a:t>
            </a:r>
          </a:p>
          <a:p>
            <a:pPr lvl="2" algn="just">
              <a:lnSpc>
                <a:spcPct val="150000"/>
              </a:lnSpc>
            </a:pPr>
            <a:r>
              <a:rPr lang="cs-CZ" sz="1600" dirty="0" smtClean="0"/>
              <a:t>Bývalé komunistické země se otevřely silným společnostem, což jim poskytlo nové možnosti pro svou expanzi</a:t>
            </a:r>
          </a:p>
          <a:p>
            <a:pPr lvl="2" algn="just">
              <a:lnSpc>
                <a:spcPct val="150000"/>
              </a:lnSpc>
            </a:pPr>
            <a:r>
              <a:rPr lang="cs-CZ" sz="1600" dirty="0" smtClean="0"/>
              <a:t>Tyto země začaly rychle transformovat své ekonomiky na tržní, liberalizovaly ceny a otevřely se zahraničním investorům</a:t>
            </a:r>
          </a:p>
          <a:p>
            <a:pPr lvl="2" algn="just">
              <a:lnSpc>
                <a:spcPct val="150000"/>
              </a:lnSpc>
            </a:pPr>
            <a:r>
              <a:rPr lang="cs-CZ" sz="1600" dirty="0" smtClean="0"/>
              <a:t>V průběhu transformačního procesu tak můžeme sledovat, jak se domácí podniky napojily na globální trh a hráči globální ekonomiky naopak pronikly na tyto nové trhy</a:t>
            </a:r>
          </a:p>
          <a:p>
            <a:pPr lvl="2" algn="just">
              <a:lnSpc>
                <a:spcPct val="150000"/>
              </a:lnSpc>
            </a:pPr>
            <a:r>
              <a:rPr lang="cs-CZ" sz="1600" dirty="0" smtClean="0"/>
              <a:t>Pro řadu zemí ale byla náhlá liberalizace a privatizace příliš náročným procesem, takže v celém středoevropském prostoru vidíme během 90. let vlnu bankrotů domácích podniků, což ještě více usnadňuje řadě nadnárodních společností průnik na tyto domácí trhy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Internacionalizace obchodu:</a:t>
            </a:r>
          </a:p>
          <a:p>
            <a:pPr lvl="1" algn="just">
              <a:lnSpc>
                <a:spcPct val="150000"/>
              </a:lnSpc>
              <a:buFont typeface="Arial" pitchFamily="34" charset="0"/>
              <a:buChar char="•"/>
            </a:pPr>
            <a:r>
              <a:rPr lang="cs-CZ" sz="2000" dirty="0" smtClean="0"/>
              <a:t> Jedná se o proces, který zvyšuje závislost trhů a výroby různých zemí díky dynamice obchodu se zbožím a službami, pohybem kapitálu a </a:t>
            </a:r>
            <a:r>
              <a:rPr lang="cs-CZ" sz="2000" dirty="0" smtClean="0"/>
              <a:t>technologií</a:t>
            </a:r>
          </a:p>
          <a:p>
            <a:pPr lvl="1" algn="just">
              <a:lnSpc>
                <a:spcPct val="150000"/>
              </a:lnSpc>
              <a:buFont typeface="Arial" pitchFamily="34" charset="0"/>
              <a:buChar char="•"/>
            </a:pPr>
            <a:r>
              <a:rPr lang="cs-CZ" sz="2000" dirty="0" smtClean="0"/>
              <a:t>Za </a:t>
            </a:r>
            <a:r>
              <a:rPr lang="cs-CZ" sz="2000" dirty="0" smtClean="0"/>
              <a:t>ekonomickou globalizaci můžeme označit rostoucí integraci </a:t>
            </a:r>
            <a:r>
              <a:rPr lang="cs-CZ" sz="2000" dirty="0" smtClean="0"/>
              <a:t>geograficky </a:t>
            </a:r>
            <a:r>
              <a:rPr lang="cs-CZ" sz="2000" dirty="0" smtClean="0"/>
              <a:t>rozptýlených ekonomických aktivit, ke které dochází prostřednictvím trhů výrobních faktorů a finální </a:t>
            </a:r>
            <a:r>
              <a:rPr lang="cs-CZ" sz="2000" dirty="0" smtClean="0"/>
              <a:t>produkce, </a:t>
            </a:r>
            <a:r>
              <a:rPr lang="cs-CZ" sz="2000" dirty="0" smtClean="0"/>
              <a:t>doprovázenou zvyšující se vzájemnou závislostí mezi státy, firmami i participujícími </a:t>
            </a:r>
            <a:r>
              <a:rPr lang="cs-CZ" sz="2000" dirty="0" smtClean="0"/>
              <a:t>jednotlivci</a:t>
            </a:r>
          </a:p>
          <a:p>
            <a:pPr lvl="1" algn="just">
              <a:lnSpc>
                <a:spcPct val="150000"/>
              </a:lnSpc>
              <a:buFont typeface="Arial" pitchFamily="34" charset="0"/>
              <a:buChar char="•"/>
            </a:pPr>
            <a:r>
              <a:rPr lang="cs-CZ" sz="2000" dirty="0" smtClean="0"/>
              <a:t>Za </a:t>
            </a:r>
            <a:r>
              <a:rPr lang="cs-CZ" sz="2000" dirty="0" smtClean="0"/>
              <a:t>stěžejní body ekonomické globalizace jsou tedy považovány tyto faktory:</a:t>
            </a:r>
          </a:p>
          <a:p>
            <a:pPr lvl="2" algn="just">
              <a:lnSpc>
                <a:spcPct val="150000"/>
              </a:lnSpc>
            </a:pPr>
            <a:r>
              <a:rPr lang="cs-CZ" sz="1600" dirty="0" smtClean="0"/>
              <a:t>Integrace národních ekonomik do světového </a:t>
            </a:r>
            <a:r>
              <a:rPr lang="cs-CZ" sz="1600" dirty="0" smtClean="0"/>
              <a:t>systému</a:t>
            </a:r>
            <a:endParaRPr lang="cs-CZ" sz="1600" dirty="0" smtClean="0"/>
          </a:p>
          <a:p>
            <a:pPr lvl="2" algn="just">
              <a:lnSpc>
                <a:spcPct val="150000"/>
              </a:lnSpc>
            </a:pPr>
            <a:r>
              <a:rPr lang="cs-CZ" sz="1600" dirty="0" smtClean="0"/>
              <a:t>Vytvoření nových regionálních ekonomických </a:t>
            </a:r>
            <a:r>
              <a:rPr lang="cs-CZ" sz="1600" dirty="0" smtClean="0"/>
              <a:t>uskupení</a:t>
            </a:r>
            <a:endParaRPr lang="cs-CZ" sz="1600" dirty="0" smtClean="0"/>
          </a:p>
          <a:p>
            <a:pPr lvl="2" algn="just">
              <a:lnSpc>
                <a:spcPct val="150000"/>
              </a:lnSpc>
            </a:pPr>
            <a:r>
              <a:rPr lang="cs-CZ" sz="1600" dirty="0" smtClean="0"/>
              <a:t>Růst znalostní ekonomiky a ekonomiky </a:t>
            </a:r>
            <a:r>
              <a:rPr lang="cs-CZ" sz="1600" dirty="0" smtClean="0"/>
              <a:t>služeb</a:t>
            </a:r>
            <a:endParaRPr lang="cs-CZ" sz="1600" dirty="0" smtClean="0"/>
          </a:p>
          <a:p>
            <a:pPr lvl="2" algn="just">
              <a:lnSpc>
                <a:spcPct val="150000"/>
              </a:lnSpc>
            </a:pPr>
            <a:r>
              <a:rPr lang="cs-CZ" sz="1600" dirty="0" smtClean="0"/>
              <a:t>Měnící se uspořádání světa a konec „ekonomických bojů“ mezi západním a východním </a:t>
            </a:r>
            <a:r>
              <a:rPr lang="cs-CZ" sz="1600" dirty="0" smtClean="0"/>
              <a:t>blokem</a:t>
            </a:r>
            <a:endParaRPr lang="cs-CZ" sz="1600" dirty="0" smtClean="0"/>
          </a:p>
          <a:p>
            <a:pPr lvl="2"/>
            <a:endParaRPr lang="cs-CZ" sz="1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V rámci ekonomické globalizace je uvažováno, že nové technologie umožňující intenzivnější pohyb informací, kapitálu, služeb, zboží, osob vytvořily prostředí tzv. </a:t>
            </a:r>
            <a:r>
              <a:rPr lang="cs-CZ" sz="2000" b="1" dirty="0" smtClean="0"/>
              <a:t>nové </a:t>
            </a:r>
            <a:r>
              <a:rPr lang="cs-CZ" sz="2000" b="1" dirty="0" smtClean="0"/>
              <a:t>ekonomiky</a:t>
            </a:r>
            <a:r>
              <a:rPr lang="cs-CZ" sz="2000" dirty="0" smtClean="0"/>
              <a:t>:</a:t>
            </a:r>
          </a:p>
          <a:p>
            <a:pPr lvl="2" algn="just">
              <a:lnSpc>
                <a:spcPct val="150000"/>
              </a:lnSpc>
            </a:pPr>
            <a:r>
              <a:rPr lang="cs-CZ" sz="1600" dirty="0" smtClean="0"/>
              <a:t>J</a:t>
            </a:r>
            <a:r>
              <a:rPr lang="cs-CZ" sz="1600" dirty="0" smtClean="0"/>
              <a:t>e </a:t>
            </a:r>
            <a:r>
              <a:rPr lang="cs-CZ" sz="1600" dirty="0" smtClean="0"/>
              <a:t>charakteristická zvyšujícím se významem globálních produkčních sítí, volného obchodu a </a:t>
            </a:r>
            <a:r>
              <a:rPr lang="cs-CZ" sz="1600" dirty="0" smtClean="0"/>
              <a:t>novým kapitálem</a:t>
            </a:r>
          </a:p>
          <a:p>
            <a:pPr lvl="2" algn="just">
              <a:lnSpc>
                <a:spcPct val="150000"/>
              </a:lnSpc>
            </a:pPr>
            <a:r>
              <a:rPr lang="cs-CZ" sz="1600" dirty="0" smtClean="0"/>
              <a:t>Globální </a:t>
            </a:r>
            <a:r>
              <a:rPr lang="cs-CZ" sz="1600" dirty="0" smtClean="0"/>
              <a:t>produkční sítě vyjadřují propojenost jednotlivých složek výroby, kdy jednotlivé fáze výroby probíhají na různých místech podle toho, kde jsou nejvýhodnější podmínky (levná pracovní síla, kvalifikovaná pracovní síla, nerostné suroviny, spotřebitelský trh</a:t>
            </a:r>
            <a:r>
              <a:rPr lang="cs-CZ" sz="1600" dirty="0" smtClean="0"/>
              <a:t>…)</a:t>
            </a:r>
          </a:p>
          <a:p>
            <a:pPr lvl="2" algn="just">
              <a:lnSpc>
                <a:spcPct val="150000"/>
              </a:lnSpc>
            </a:pPr>
            <a:r>
              <a:rPr lang="cs-CZ" sz="1600" dirty="0" smtClean="0"/>
              <a:t>Je přirozené, že zvyšující se prostorovou disperzi jednotlivých článků výroby determinuje dopravní síť a cena dopravy. Podniky</a:t>
            </a:r>
            <a:r>
              <a:rPr lang="cs-CZ" sz="1600" dirty="0" smtClean="0"/>
              <a:t>, celosvětově </a:t>
            </a:r>
            <a:r>
              <a:rPr lang="cs-CZ" sz="1600" dirty="0" smtClean="0"/>
              <a:t>hledají </a:t>
            </a:r>
            <a:r>
              <a:rPr lang="cs-CZ" sz="1600" dirty="0" smtClean="0"/>
              <a:t>co možná největší efektivitu a maximalizaci zisku, takto zapojují stále větší počet regionů a lokalit do „globální produkce</a:t>
            </a:r>
            <a:r>
              <a:rPr lang="cs-CZ" sz="1600" dirty="0" smtClean="0"/>
              <a:t>“</a:t>
            </a:r>
            <a:endParaRPr lang="cs-CZ" sz="1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1900" b="1" dirty="0" smtClean="0"/>
              <a:t>Změny v ekonomice USA před a po nástupu informační revoluce</a:t>
            </a:r>
          </a:p>
          <a:p>
            <a:pPr algn="just">
              <a:lnSpc>
                <a:spcPct val="150000"/>
              </a:lnSpc>
            </a:pPr>
            <a:r>
              <a:rPr lang="cs-CZ" sz="1900" dirty="0" smtClean="0"/>
              <a:t>                                                                                             </a:t>
            </a:r>
            <a:r>
              <a:rPr lang="cs-CZ" sz="1900" b="1" dirty="0" smtClean="0"/>
              <a:t>1960                                    1995</a:t>
            </a:r>
            <a:endParaRPr lang="cs-CZ" sz="1900" b="1" dirty="0" smtClean="0"/>
          </a:p>
          <a:p>
            <a:pPr algn="just">
              <a:lnSpc>
                <a:spcPct val="150000"/>
              </a:lnSpc>
            </a:pPr>
            <a:r>
              <a:rPr lang="cs-CZ" sz="1900" dirty="0" smtClean="0"/>
              <a:t>Produktivita </a:t>
            </a:r>
            <a:r>
              <a:rPr lang="cs-CZ" sz="1900" dirty="0" smtClean="0"/>
              <a:t>práce                                                              55%                                   100</a:t>
            </a:r>
            <a:r>
              <a:rPr lang="cs-CZ" sz="1900" dirty="0" smtClean="0"/>
              <a:t>%</a:t>
            </a:r>
          </a:p>
          <a:p>
            <a:pPr algn="just">
              <a:lnSpc>
                <a:spcPct val="150000"/>
              </a:lnSpc>
            </a:pPr>
            <a:r>
              <a:rPr lang="cs-CZ" sz="1900" dirty="0" smtClean="0"/>
              <a:t>Počet manažerů na 1000 pracovních </a:t>
            </a:r>
            <a:r>
              <a:rPr lang="cs-CZ" sz="1900" dirty="0" smtClean="0"/>
              <a:t>míst                     9                                        15</a:t>
            </a:r>
            <a:endParaRPr lang="cs-CZ" sz="1900" dirty="0" smtClean="0"/>
          </a:p>
          <a:p>
            <a:pPr algn="just">
              <a:lnSpc>
                <a:spcPct val="150000"/>
              </a:lnSpc>
            </a:pPr>
            <a:r>
              <a:rPr lang="cs-CZ" sz="1900" dirty="0" smtClean="0"/>
              <a:t>Podíl průmyslu na </a:t>
            </a:r>
            <a:r>
              <a:rPr lang="cs-CZ" sz="1900" dirty="0" smtClean="0"/>
              <a:t>HDP                                                      22%                                   16</a:t>
            </a:r>
            <a:r>
              <a:rPr lang="cs-CZ" sz="1900" dirty="0" smtClean="0"/>
              <a:t>%</a:t>
            </a:r>
          </a:p>
          <a:p>
            <a:pPr algn="just">
              <a:lnSpc>
                <a:spcPct val="150000"/>
              </a:lnSpc>
            </a:pPr>
            <a:r>
              <a:rPr lang="cs-CZ" sz="1900" dirty="0" smtClean="0"/>
              <a:t>Podíl služeb na </a:t>
            </a:r>
            <a:r>
              <a:rPr lang="cs-CZ" sz="1900" dirty="0" smtClean="0"/>
              <a:t>HDP                                                           55%                                    75</a:t>
            </a:r>
            <a:r>
              <a:rPr lang="cs-CZ" sz="1900" dirty="0" smtClean="0"/>
              <a:t>%</a:t>
            </a:r>
          </a:p>
          <a:p>
            <a:pPr algn="just">
              <a:lnSpc>
                <a:spcPct val="150000"/>
              </a:lnSpc>
            </a:pPr>
            <a:r>
              <a:rPr lang="cs-CZ" sz="1900" dirty="0" smtClean="0"/>
              <a:t>Podíl sektoru zpracování </a:t>
            </a:r>
            <a:r>
              <a:rPr lang="cs-CZ" sz="1900" dirty="0" smtClean="0"/>
              <a:t>informací                                 45%                                    60</a:t>
            </a:r>
            <a:r>
              <a:rPr lang="cs-CZ" sz="1900" dirty="0" smtClean="0"/>
              <a:t>%</a:t>
            </a:r>
          </a:p>
          <a:p>
            <a:pPr algn="just">
              <a:lnSpc>
                <a:spcPct val="150000"/>
              </a:lnSpc>
            </a:pPr>
            <a:r>
              <a:rPr lang="cs-CZ" sz="1900" dirty="0" smtClean="0"/>
              <a:t>Podíl zemědělství na </a:t>
            </a:r>
            <a:r>
              <a:rPr lang="cs-CZ" sz="1900" dirty="0" smtClean="0"/>
              <a:t>HDP                                                 10%                                    5</a:t>
            </a:r>
            <a:r>
              <a:rPr lang="cs-CZ" sz="1900" dirty="0" smtClean="0"/>
              <a:t>%</a:t>
            </a:r>
          </a:p>
          <a:p>
            <a:pPr algn="just">
              <a:lnSpc>
                <a:spcPct val="150000"/>
              </a:lnSpc>
            </a:pPr>
            <a:r>
              <a:rPr lang="cs-CZ" sz="1900" dirty="0" smtClean="0"/>
              <a:t>Výpočetní </a:t>
            </a:r>
            <a:r>
              <a:rPr lang="cs-CZ" sz="1900" dirty="0" smtClean="0"/>
              <a:t>rychlost                                                              10</a:t>
            </a:r>
            <a:r>
              <a:rPr lang="cs-CZ" sz="1900" baseline="30000" dirty="0" smtClean="0"/>
              <a:t>5 </a:t>
            </a:r>
            <a:r>
              <a:rPr lang="cs-CZ" sz="1900" dirty="0" smtClean="0"/>
              <a:t>                                    10</a:t>
            </a:r>
            <a:r>
              <a:rPr lang="cs-CZ" sz="1900" baseline="30000" dirty="0" smtClean="0"/>
              <a:t>10</a:t>
            </a:r>
            <a:endParaRPr lang="cs-CZ" sz="1900" dirty="0" smtClean="0"/>
          </a:p>
          <a:p>
            <a:pPr algn="just">
              <a:lnSpc>
                <a:spcPct val="150000"/>
              </a:lnSpc>
            </a:pPr>
            <a:r>
              <a:rPr lang="cs-CZ" sz="1900" dirty="0" smtClean="0"/>
              <a:t>Cena </a:t>
            </a:r>
            <a:r>
              <a:rPr lang="cs-CZ" sz="1900" dirty="0" smtClean="0"/>
              <a:t>počítače (v dolarech)                                               110000                              1000</a:t>
            </a:r>
            <a:endParaRPr lang="cs-CZ" sz="1900" dirty="0" smtClean="0"/>
          </a:p>
          <a:p>
            <a:pPr algn="just">
              <a:lnSpc>
                <a:spcPct val="150000"/>
              </a:lnSpc>
            </a:pPr>
            <a:r>
              <a:rPr lang="cs-CZ" sz="1900" dirty="0" smtClean="0"/>
              <a:t>Počet uživatelů </a:t>
            </a:r>
            <a:r>
              <a:rPr lang="cs-CZ" sz="1900" dirty="0" smtClean="0"/>
              <a:t>internetu                                                  0                                        50 </a:t>
            </a:r>
            <a:r>
              <a:rPr lang="cs-CZ" sz="1900" dirty="0" smtClean="0"/>
              <a:t>miliónů</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fontScale="92500" lnSpcReduction="10000"/>
          </a:bodyPr>
          <a:lstStyle/>
          <a:p>
            <a:pPr algn="just">
              <a:lnSpc>
                <a:spcPct val="150000"/>
              </a:lnSpc>
            </a:pPr>
            <a:r>
              <a:rPr lang="cs-CZ" sz="2600" b="1" dirty="0" smtClean="0"/>
              <a:t>Brettonwoodský systém:</a:t>
            </a:r>
          </a:p>
          <a:p>
            <a:pPr lvl="1" algn="just">
              <a:lnSpc>
                <a:spcPct val="150000"/>
              </a:lnSpc>
              <a:buFont typeface="Arial" pitchFamily="34" charset="0"/>
              <a:buChar char="•"/>
            </a:pPr>
            <a:r>
              <a:rPr lang="cs-CZ" sz="2200" dirty="0"/>
              <a:t>O</a:t>
            </a:r>
            <a:r>
              <a:rPr lang="cs-CZ" sz="2200" dirty="0" smtClean="0"/>
              <a:t>porou </a:t>
            </a:r>
            <a:r>
              <a:rPr lang="cs-CZ" sz="2200" dirty="0"/>
              <a:t>poválečné politiky </a:t>
            </a:r>
            <a:r>
              <a:rPr lang="cs-CZ" sz="2200" dirty="0" smtClean="0"/>
              <a:t>USA </a:t>
            </a:r>
            <a:r>
              <a:rPr lang="cs-CZ" sz="2200" dirty="0"/>
              <a:t> </a:t>
            </a:r>
            <a:r>
              <a:rPr lang="cs-CZ" sz="2200" dirty="0" smtClean="0"/>
              <a:t>byly </a:t>
            </a:r>
            <a:r>
              <a:rPr lang="cs-CZ" sz="2200" dirty="0"/>
              <a:t>závěry </a:t>
            </a:r>
            <a:r>
              <a:rPr lang="cs-CZ" sz="2200" dirty="0" smtClean="0"/>
              <a:t>měnové </a:t>
            </a:r>
            <a:r>
              <a:rPr lang="cs-CZ" sz="2200" dirty="0"/>
              <a:t>a finanční konference, konané 1. – 22.7.1944 za účasti 44 států v americkém lázeňském městě </a:t>
            </a:r>
            <a:r>
              <a:rPr lang="cs-CZ" sz="2200" b="1" dirty="0" err="1"/>
              <a:t>Bretton</a:t>
            </a:r>
            <a:r>
              <a:rPr lang="cs-CZ" sz="2200" b="1" dirty="0"/>
              <a:t> </a:t>
            </a:r>
            <a:r>
              <a:rPr lang="cs-CZ" sz="2200" b="1" dirty="0" err="1" smtClean="0"/>
              <a:t>Woods</a:t>
            </a:r>
            <a:r>
              <a:rPr lang="cs-CZ" sz="2200" b="1" dirty="0" smtClean="0"/>
              <a:t>:</a:t>
            </a:r>
          </a:p>
          <a:p>
            <a:pPr lvl="2" algn="just">
              <a:lnSpc>
                <a:spcPct val="150000"/>
              </a:lnSpc>
            </a:pPr>
            <a:r>
              <a:rPr lang="cs-CZ" sz="1700" dirty="0" err="1" smtClean="0"/>
              <a:t>Brettonwoodské</a:t>
            </a:r>
            <a:r>
              <a:rPr lang="cs-CZ" sz="1700" dirty="0" smtClean="0"/>
              <a:t> </a:t>
            </a:r>
            <a:r>
              <a:rPr lang="cs-CZ" sz="1700" dirty="0"/>
              <a:t>dohody měly zásadní význam pro poválečnou obnovu Evropy a vedly k postupné liberalizaci světového </a:t>
            </a:r>
            <a:r>
              <a:rPr lang="cs-CZ" sz="1700" dirty="0" smtClean="0"/>
              <a:t>obchodu</a:t>
            </a:r>
          </a:p>
          <a:p>
            <a:pPr lvl="2" algn="just">
              <a:lnSpc>
                <a:spcPct val="150000"/>
              </a:lnSpc>
            </a:pPr>
            <a:r>
              <a:rPr lang="cs-CZ" sz="1700" dirty="0" smtClean="0"/>
              <a:t>Zároveň byly dohody </a:t>
            </a:r>
            <a:r>
              <a:rPr lang="cs-CZ" sz="1700" dirty="0"/>
              <a:t>předzvěstí "studené války", protože je Sovětský svaz odmítl </a:t>
            </a:r>
            <a:r>
              <a:rPr lang="cs-CZ" sz="1700" dirty="0" smtClean="0"/>
              <a:t>ratifikovat</a:t>
            </a:r>
          </a:p>
          <a:p>
            <a:pPr lvl="2" algn="just">
              <a:lnSpc>
                <a:spcPct val="150000"/>
              </a:lnSpc>
            </a:pPr>
            <a:r>
              <a:rPr lang="cs-CZ" sz="1700" dirty="0" smtClean="0"/>
              <a:t>Konference </a:t>
            </a:r>
            <a:r>
              <a:rPr lang="cs-CZ" sz="1700" dirty="0"/>
              <a:t>měla především zaručit, aby se už neopakovaly podobné chyby, jakých se vítězové dopustili po první světové </a:t>
            </a:r>
            <a:r>
              <a:rPr lang="cs-CZ" sz="1700" dirty="0" smtClean="0"/>
              <a:t>válce:</a:t>
            </a:r>
          </a:p>
          <a:p>
            <a:pPr lvl="3" algn="just">
              <a:lnSpc>
                <a:spcPct val="150000"/>
              </a:lnSpc>
              <a:buFont typeface="Arial" pitchFamily="34" charset="0"/>
              <a:buChar char="•"/>
            </a:pPr>
            <a:r>
              <a:rPr lang="cs-CZ" sz="1500" dirty="0" smtClean="0"/>
              <a:t>Spojenci se </a:t>
            </a:r>
            <a:r>
              <a:rPr lang="cs-CZ" sz="1500" dirty="0"/>
              <a:t>vzdali válečných </a:t>
            </a:r>
            <a:r>
              <a:rPr lang="cs-CZ" sz="1500" dirty="0" smtClean="0"/>
              <a:t>reparací</a:t>
            </a:r>
          </a:p>
          <a:p>
            <a:pPr lvl="3" algn="just">
              <a:lnSpc>
                <a:spcPct val="150000"/>
              </a:lnSpc>
              <a:buFont typeface="Arial" pitchFamily="34" charset="0"/>
              <a:buChar char="•"/>
            </a:pPr>
            <a:r>
              <a:rPr lang="cs-CZ" sz="1500" dirty="0" smtClean="0"/>
              <a:t>Byl </a:t>
            </a:r>
            <a:r>
              <a:rPr lang="cs-CZ" sz="1500" dirty="0"/>
              <a:t>zamítnut prvotní plán, aby se Německo radikálně proměnilo v zemědělský </a:t>
            </a:r>
            <a:r>
              <a:rPr lang="cs-CZ" sz="1500" dirty="0" smtClean="0"/>
              <a:t>stát</a:t>
            </a:r>
          </a:p>
          <a:p>
            <a:pPr lvl="3" algn="just">
              <a:lnSpc>
                <a:spcPct val="150000"/>
              </a:lnSpc>
              <a:buFont typeface="Arial" pitchFamily="34" charset="0"/>
              <a:buChar char="•"/>
            </a:pPr>
            <a:r>
              <a:rPr lang="cs-CZ" sz="1500" dirty="0" smtClean="0"/>
              <a:t>Jednání </a:t>
            </a:r>
            <a:r>
              <a:rPr lang="cs-CZ" sz="1500" dirty="0"/>
              <a:t>se </a:t>
            </a:r>
            <a:r>
              <a:rPr lang="cs-CZ" sz="1500" dirty="0" smtClean="0"/>
              <a:t>zaměřila </a:t>
            </a:r>
            <a:r>
              <a:rPr lang="cs-CZ" sz="1500" dirty="0"/>
              <a:t>na poválečnou obnovu celé </a:t>
            </a:r>
            <a:r>
              <a:rPr lang="cs-CZ" sz="1500" dirty="0" smtClean="0"/>
              <a:t>Evropy</a:t>
            </a:r>
          </a:p>
          <a:p>
            <a:pPr lvl="3" algn="just">
              <a:lnSpc>
                <a:spcPct val="150000"/>
              </a:lnSpc>
              <a:buFont typeface="Arial" pitchFamily="34" charset="0"/>
              <a:buChar char="•"/>
            </a:pPr>
            <a:r>
              <a:rPr lang="cs-CZ" sz="1500" dirty="0"/>
              <a:t>B</a:t>
            </a:r>
            <a:r>
              <a:rPr lang="cs-CZ" sz="1500" dirty="0" smtClean="0"/>
              <a:t>yly </a:t>
            </a:r>
            <a:r>
              <a:rPr lang="cs-CZ" sz="1500" dirty="0"/>
              <a:t>na konferenci položeny základy Mezinárodního měnového fondu (IMF) a Světové banky (IBRD), které pak byly oficiálně ustaveny 27. prosince </a:t>
            </a:r>
            <a:r>
              <a:rPr lang="cs-CZ" sz="1500" dirty="0" smtClean="0"/>
              <a:t>1945</a:t>
            </a:r>
            <a:endParaRPr lang="cs-CZ" sz="15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Globální finanční trh:</a:t>
            </a:r>
          </a:p>
          <a:p>
            <a:pPr lvl="1" algn="just">
              <a:lnSpc>
                <a:spcPct val="150000"/>
              </a:lnSpc>
              <a:buFont typeface="Arial" pitchFamily="34" charset="0"/>
              <a:buChar char="•"/>
            </a:pPr>
            <a:r>
              <a:rPr lang="cs-CZ" sz="2000" dirty="0" smtClean="0"/>
              <a:t>Jedná se o mezinárodní finanční systém, </a:t>
            </a:r>
            <a:r>
              <a:rPr lang="cs-CZ" sz="2000" dirty="0" smtClean="0"/>
              <a:t>který je založen na kontinuálním 24-hodinovém obchodování s měnami, akciemi a dalšími finančními </a:t>
            </a:r>
            <a:r>
              <a:rPr lang="cs-CZ" sz="2000" dirty="0" smtClean="0"/>
              <a:t>produkty a </a:t>
            </a:r>
            <a:r>
              <a:rPr lang="cs-CZ" sz="2000" dirty="0" smtClean="0"/>
              <a:t>je stěžejním znakem globálního propojování kapitálových </a:t>
            </a:r>
            <a:r>
              <a:rPr lang="cs-CZ" sz="2000" dirty="0" smtClean="0"/>
              <a:t>trhů</a:t>
            </a:r>
          </a:p>
          <a:p>
            <a:pPr lvl="2">
              <a:lnSpc>
                <a:spcPct val="150000"/>
              </a:lnSpc>
            </a:pPr>
            <a:r>
              <a:rPr lang="cs-CZ" sz="1600" dirty="0" smtClean="0"/>
              <a:t>Postupně tak dochází k tomu, že se reálná ekonomika výroby a obchodu se zbožím a službami odděluje od symbolické ekonomiky finančních </a:t>
            </a:r>
            <a:r>
              <a:rPr lang="cs-CZ" sz="1600" dirty="0" smtClean="0"/>
              <a:t>transakcí</a:t>
            </a:r>
            <a:endParaRPr lang="cs-CZ" sz="1600" dirty="0" smtClean="0"/>
          </a:p>
          <a:p>
            <a:pPr lvl="2">
              <a:lnSpc>
                <a:spcPct val="150000"/>
              </a:lnSpc>
            </a:pPr>
            <a:r>
              <a:rPr lang="cs-CZ" sz="1600" dirty="0" smtClean="0"/>
              <a:t>Vytváří se tzv. </a:t>
            </a:r>
            <a:r>
              <a:rPr lang="cs-CZ" sz="1600" i="1" dirty="0" err="1" smtClean="0"/>
              <a:t>kasinová</a:t>
            </a:r>
            <a:r>
              <a:rPr lang="cs-CZ" sz="1600" i="1" dirty="0" smtClean="0"/>
              <a:t> </a:t>
            </a:r>
            <a:r>
              <a:rPr lang="cs-CZ" sz="1600" i="1" dirty="0" smtClean="0"/>
              <a:t>ekonomika</a:t>
            </a:r>
            <a:r>
              <a:rPr lang="cs-CZ" sz="1600" dirty="0" smtClean="0"/>
              <a:t> (spekulanti se směnnými kurzy, akciemi a jinými finančními produkty přemísťují v rámci globální ekonomiky obrovské sumy peněz</a:t>
            </a:r>
            <a:r>
              <a:rPr lang="cs-CZ" sz="1600" dirty="0" smtClean="0"/>
              <a:t>)</a:t>
            </a:r>
            <a:endParaRPr lang="cs-CZ" sz="1600" dirty="0" smtClean="0"/>
          </a:p>
          <a:p>
            <a:pPr lvl="2">
              <a:lnSpc>
                <a:spcPct val="150000"/>
              </a:lnSpc>
            </a:pPr>
            <a:r>
              <a:rPr lang="cs-CZ" sz="1600" dirty="0" smtClean="0"/>
              <a:t>Průměrný denní obrat na světových devizových burzách stoupl za posledních 20 let </a:t>
            </a:r>
            <a:r>
              <a:rPr lang="cs-CZ" sz="1600" dirty="0" smtClean="0"/>
              <a:t>stonásobně</a:t>
            </a:r>
            <a:endParaRPr lang="cs-CZ" sz="1600" dirty="0" smtClean="0"/>
          </a:p>
          <a:p>
            <a:pPr lvl="2">
              <a:lnSpc>
                <a:spcPct val="150000"/>
              </a:lnSpc>
            </a:pPr>
            <a:r>
              <a:rPr lang="cs-CZ" sz="1600" dirty="0" smtClean="0"/>
              <a:t>Finanční transakce v současnosti mnohonásobně převyšují objem obchodů se </a:t>
            </a:r>
            <a:r>
              <a:rPr lang="cs-CZ" sz="1600" dirty="0" smtClean="0"/>
              <a:t>zbožím</a:t>
            </a:r>
            <a:endParaRPr lang="cs-CZ" sz="1600" dirty="0" smtClean="0"/>
          </a:p>
          <a:p>
            <a:pPr lvl="2">
              <a:lnSpc>
                <a:spcPct val="150000"/>
              </a:lnSpc>
            </a:pPr>
            <a:r>
              <a:rPr lang="cs-CZ" sz="1600" dirty="0" smtClean="0"/>
              <a:t>Hodnota světového exportu za rok 1998 odpovídala obratu pěti průměrných dnů na světových devizových </a:t>
            </a:r>
            <a:r>
              <a:rPr lang="cs-CZ" sz="1600" dirty="0" smtClean="0"/>
              <a:t>burzách</a:t>
            </a:r>
            <a:endParaRPr lang="cs-CZ" sz="1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pic>
        <p:nvPicPr>
          <p:cNvPr id="3" name="Obrázek 2" descr="map-4.png"/>
          <p:cNvPicPr>
            <a:picLocks noChangeAspect="1"/>
          </p:cNvPicPr>
          <p:nvPr/>
        </p:nvPicPr>
        <p:blipFill>
          <a:blip r:embed="rId3"/>
          <a:stretch>
            <a:fillRect/>
          </a:stretch>
        </p:blipFill>
        <p:spPr>
          <a:xfrm>
            <a:off x="0" y="1714488"/>
            <a:ext cx="9144000" cy="4214842"/>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lnSpcReduction="10000"/>
          </a:bodyPr>
          <a:lstStyle/>
          <a:p>
            <a:pPr lvl="1" algn="just">
              <a:lnSpc>
                <a:spcPct val="150000"/>
              </a:lnSpc>
              <a:buFont typeface="Arial" pitchFamily="34" charset="0"/>
              <a:buChar char="•"/>
            </a:pPr>
            <a:r>
              <a:rPr lang="cs-CZ" sz="2000" dirty="0" smtClean="0"/>
              <a:t>Jako jeden z geografických dopadů globalizace finančního trhu lze považovat prostorovou koncentraci tzv</a:t>
            </a:r>
            <a:r>
              <a:rPr lang="cs-CZ" sz="2000" b="1" dirty="0" smtClean="0"/>
              <a:t>. daňových </a:t>
            </a:r>
            <a:r>
              <a:rPr lang="cs-CZ" sz="2000" b="1" dirty="0" smtClean="0"/>
              <a:t>rájů:</a:t>
            </a:r>
          </a:p>
          <a:p>
            <a:pPr lvl="2" algn="just">
              <a:lnSpc>
                <a:spcPct val="150000"/>
              </a:lnSpc>
            </a:pPr>
            <a:r>
              <a:rPr lang="cs-CZ" sz="1600" dirty="0" smtClean="0"/>
              <a:t>Bývají nejčastěji situované do státu Karibiku, některých států </a:t>
            </a:r>
            <a:r>
              <a:rPr lang="cs-CZ" sz="1600" dirty="0" smtClean="0"/>
              <a:t>Evropy, </a:t>
            </a:r>
            <a:r>
              <a:rPr lang="cs-CZ" sz="1600" dirty="0" smtClean="0"/>
              <a:t>či </a:t>
            </a:r>
            <a:r>
              <a:rPr lang="cs-CZ" sz="1600" dirty="0" smtClean="0"/>
              <a:t>Perského zálivu</a:t>
            </a:r>
            <a:r>
              <a:rPr lang="cs-CZ" sz="1600" dirty="0" smtClean="0"/>
              <a:t>, případně pak v </a:t>
            </a:r>
            <a:r>
              <a:rPr lang="cs-CZ" sz="1600" dirty="0" smtClean="0"/>
              <a:t>jihovýchodní </a:t>
            </a:r>
            <a:r>
              <a:rPr lang="cs-CZ" sz="1600" dirty="0" smtClean="0"/>
              <a:t>Asii </a:t>
            </a:r>
            <a:r>
              <a:rPr lang="cs-CZ" sz="1600" dirty="0" smtClean="0"/>
              <a:t>a </a:t>
            </a:r>
            <a:r>
              <a:rPr lang="cs-CZ" sz="1600" dirty="0" smtClean="0"/>
              <a:t>Oceánii</a:t>
            </a:r>
          </a:p>
          <a:p>
            <a:pPr lvl="2" algn="just">
              <a:lnSpc>
                <a:spcPct val="150000"/>
              </a:lnSpc>
            </a:pPr>
            <a:r>
              <a:rPr lang="cs-CZ" sz="1600" dirty="0" smtClean="0"/>
              <a:t>Tyto daňové ráje představující </a:t>
            </a:r>
            <a:r>
              <a:rPr lang="cs-CZ" sz="1600" dirty="0" smtClean="0"/>
              <a:t>niky v podobě ostrovů či států sloužící k setkání kapitálu, za jejichž vznikem stojí spekulativní finanční transakce (snaha se vymanit zpoza jednotlivých národních </a:t>
            </a:r>
            <a:r>
              <a:rPr lang="cs-CZ" sz="1600" dirty="0" smtClean="0"/>
              <a:t>jurisdikcí)</a:t>
            </a:r>
          </a:p>
          <a:p>
            <a:pPr lvl="2" algn="just">
              <a:lnSpc>
                <a:spcPct val="150000"/>
              </a:lnSpc>
            </a:pPr>
            <a:r>
              <a:rPr lang="cs-CZ" sz="1600" dirty="0" smtClean="0"/>
              <a:t>Většina </a:t>
            </a:r>
            <a:r>
              <a:rPr lang="cs-CZ" sz="1600" dirty="0" smtClean="0"/>
              <a:t>uloženého kapitálu pochází z jiných </a:t>
            </a:r>
            <a:r>
              <a:rPr lang="cs-CZ" sz="1600" dirty="0" smtClean="0"/>
              <a:t>států, čímž jsou obcházeny daňové zákony zemí, v nichž dochází k zisku</a:t>
            </a:r>
          </a:p>
          <a:p>
            <a:pPr lvl="2" algn="just">
              <a:lnSpc>
                <a:spcPct val="150000"/>
              </a:lnSpc>
            </a:pPr>
            <a:r>
              <a:rPr lang="cs-CZ" sz="1600" dirty="0" smtClean="0"/>
              <a:t>Firmy s vedením mimo danou zemi nejsou daněny vůbec, jsou od daně z příjmu osvobozeny a získávají také další daňové výhody např. osvobození od cla při dovozu hmotného či nehmotného investičního majetku, většinou nezbytného pro podnikatelský </a:t>
            </a:r>
            <a:r>
              <a:rPr lang="cs-CZ" sz="1600" dirty="0" smtClean="0"/>
              <a:t>provoz</a:t>
            </a:r>
          </a:p>
          <a:p>
            <a:pPr lvl="2" algn="just">
              <a:lnSpc>
                <a:spcPct val="150000"/>
              </a:lnSpc>
            </a:pPr>
            <a:r>
              <a:rPr lang="cs-CZ" sz="1600" dirty="0" smtClean="0"/>
              <a:t>Tyto firmy musí dodržet určité podmínky: činnost společnosti musí být omezena na podnikatelské aktivity mimo danou zemi, držiteli kapitálových podílů musí být cizinci a firma nesmí získávat finance z tuzemských </a:t>
            </a:r>
            <a:r>
              <a:rPr lang="cs-CZ" sz="1600" dirty="0" smtClean="0"/>
              <a:t>zdrojů</a:t>
            </a:r>
            <a:endParaRPr lang="cs-CZ" sz="1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2" algn="just">
              <a:lnSpc>
                <a:spcPct val="150000"/>
              </a:lnSpc>
            </a:pPr>
            <a:r>
              <a:rPr lang="cs-CZ" sz="1600" dirty="0" smtClean="0"/>
              <a:t>Cílem </a:t>
            </a:r>
            <a:r>
              <a:rPr lang="cs-CZ" sz="1600" dirty="0" smtClean="0"/>
              <a:t>zemí provozujících tyto daňové ráje je přilákání zahraničního kapitálu a vytvořit z příslušné země významné finanční a hospodářské centrum. Většinou se jedná o země s malou rozlohou a nízkým počtem obyvatel, které však vykazují vysoké ekonomické výkony</a:t>
            </a:r>
          </a:p>
          <a:p>
            <a:pPr lvl="2" algn="just">
              <a:lnSpc>
                <a:spcPct val="150000"/>
              </a:lnSpc>
            </a:pPr>
            <a:r>
              <a:rPr lang="cs-CZ" sz="1600" dirty="0" smtClean="0"/>
              <a:t>Počet založených společností v některých daňových rájích dokonce převyšuje počet obyvatel. Např. je odhadováno, že pouze 69 z 550 bank na </a:t>
            </a:r>
            <a:r>
              <a:rPr lang="cs-CZ" sz="1600" dirty="0" err="1" smtClean="0"/>
              <a:t>Kajmanských</a:t>
            </a:r>
            <a:r>
              <a:rPr lang="cs-CZ" sz="1600" dirty="0" smtClean="0"/>
              <a:t> ostrovech je zde fyzicky </a:t>
            </a:r>
            <a:r>
              <a:rPr lang="cs-CZ" sz="1600" dirty="0" smtClean="0"/>
              <a:t>přítomných</a:t>
            </a:r>
          </a:p>
          <a:p>
            <a:pPr lvl="2" algn="just">
              <a:lnSpc>
                <a:spcPct val="150000"/>
              </a:lnSpc>
            </a:pPr>
            <a:r>
              <a:rPr lang="cs-CZ" sz="1600" dirty="0" smtClean="0"/>
              <a:t>Nejčastěji působí v těchto rájích tzv. </a:t>
            </a:r>
            <a:r>
              <a:rPr lang="cs-CZ" sz="1600" b="1" dirty="0" err="1" smtClean="0"/>
              <a:t>offshorové</a:t>
            </a:r>
            <a:r>
              <a:rPr lang="cs-CZ" sz="1600" b="1" dirty="0" smtClean="0"/>
              <a:t> společnosti</a:t>
            </a:r>
            <a:r>
              <a:rPr lang="cs-CZ" sz="1600" dirty="0" smtClean="0"/>
              <a:t>:</a:t>
            </a:r>
          </a:p>
          <a:p>
            <a:pPr lvl="3" algn="just">
              <a:lnSpc>
                <a:spcPct val="150000"/>
              </a:lnSpc>
              <a:buFont typeface="Arial" pitchFamily="34" charset="0"/>
              <a:buChar char="•"/>
            </a:pPr>
            <a:r>
              <a:rPr lang="cs-CZ" sz="1200" dirty="0" smtClean="0"/>
              <a:t>Ročně </a:t>
            </a:r>
            <a:r>
              <a:rPr lang="cs-CZ" sz="1200" dirty="0" smtClean="0"/>
              <a:t>se celosvětově zakládá několik desítek tisíc </a:t>
            </a:r>
            <a:r>
              <a:rPr lang="cs-CZ" sz="1200" dirty="0" err="1" smtClean="0"/>
              <a:t>offshore</a:t>
            </a:r>
            <a:r>
              <a:rPr lang="cs-CZ" sz="1200" dirty="0" smtClean="0"/>
              <a:t> společností. </a:t>
            </a:r>
            <a:r>
              <a:rPr lang="cs-CZ" sz="1200" dirty="0" err="1" smtClean="0"/>
              <a:t>Offshore</a:t>
            </a:r>
            <a:r>
              <a:rPr lang="cs-CZ" sz="1200" dirty="0" smtClean="0"/>
              <a:t> společnosti jsou právnické osoby (obdoba českých a. s. a s. r. o.) registrované v zemích, které těmto společnostem umožňují příznivý daňový </a:t>
            </a:r>
            <a:r>
              <a:rPr lang="cs-CZ" sz="1200" dirty="0" smtClean="0"/>
              <a:t>režim</a:t>
            </a:r>
          </a:p>
          <a:p>
            <a:pPr lvl="3" algn="just">
              <a:lnSpc>
                <a:spcPct val="150000"/>
              </a:lnSpc>
              <a:buFont typeface="Arial" pitchFamily="34" charset="0"/>
              <a:buChar char="•"/>
            </a:pPr>
            <a:r>
              <a:rPr lang="cs-CZ" sz="1200" dirty="0" err="1" smtClean="0"/>
              <a:t>Offshore</a:t>
            </a:r>
            <a:r>
              <a:rPr lang="cs-CZ" sz="1200" dirty="0" smtClean="0"/>
              <a:t> </a:t>
            </a:r>
            <a:r>
              <a:rPr lang="cs-CZ" sz="1200" dirty="0" smtClean="0"/>
              <a:t>společnosti jsou hojně využívány v oblasti mezinárodního obchodu, dále pro poskytování poradenských služeb, elektronických služeb, reklamních služeb, zprostředkování apod. Naopak tyto společnosti nelze využít např. pro tuzemský maloobchod a řemeslnou výrobu.</a:t>
            </a:r>
          </a:p>
          <a:p>
            <a:pPr lvl="2" algn="just">
              <a:lnSpc>
                <a:spcPct val="150000"/>
              </a:lnSpc>
            </a:pPr>
            <a:r>
              <a:rPr lang="cs-CZ" sz="1600" dirty="0" err="1" smtClean="0"/>
              <a:t>Offshorová</a:t>
            </a:r>
            <a:r>
              <a:rPr lang="cs-CZ" sz="1600" dirty="0" smtClean="0"/>
              <a:t> společnost působící v daňovém ráji </a:t>
            </a:r>
            <a:r>
              <a:rPr lang="cs-CZ" sz="1600" dirty="0" smtClean="0"/>
              <a:t>musí splňovat určité požadavky:</a:t>
            </a:r>
          </a:p>
          <a:p>
            <a:pPr lvl="3" algn="just">
              <a:lnSpc>
                <a:spcPct val="150000"/>
              </a:lnSpc>
              <a:buFont typeface="Arial" pitchFamily="34" charset="0"/>
              <a:buChar char="•"/>
            </a:pPr>
            <a:r>
              <a:rPr lang="cs-CZ" sz="1200" dirty="0" smtClean="0"/>
              <a:t>Udržovat své </a:t>
            </a:r>
            <a:r>
              <a:rPr lang="cs-CZ" sz="1200" dirty="0" smtClean="0"/>
              <a:t>sídlo společnosti v dané </a:t>
            </a:r>
            <a:r>
              <a:rPr lang="cs-CZ" sz="1200" dirty="0" smtClean="0"/>
              <a:t>zemi</a:t>
            </a:r>
            <a:endParaRPr lang="cs-CZ" sz="1200" dirty="0" smtClean="0"/>
          </a:p>
          <a:p>
            <a:pPr lvl="3" algn="just">
              <a:lnSpc>
                <a:spcPct val="150000"/>
              </a:lnSpc>
              <a:buFont typeface="Arial" pitchFamily="34" charset="0"/>
              <a:buChar char="•"/>
            </a:pPr>
            <a:r>
              <a:rPr lang="cs-CZ" sz="1200" dirty="0" smtClean="0"/>
              <a:t>Musí </a:t>
            </a:r>
            <a:r>
              <a:rPr lang="cs-CZ" sz="1200" dirty="0" smtClean="0"/>
              <a:t>mít v dané zemi místního </a:t>
            </a:r>
            <a:r>
              <a:rPr lang="cs-CZ" sz="1200" dirty="0" smtClean="0"/>
              <a:t>zástupce</a:t>
            </a:r>
            <a:endParaRPr lang="cs-CZ" sz="1200" dirty="0" smtClean="0"/>
          </a:p>
          <a:p>
            <a:pPr lvl="3" algn="just">
              <a:lnSpc>
                <a:spcPct val="150000"/>
              </a:lnSpc>
              <a:buFont typeface="Arial" pitchFamily="34" charset="0"/>
              <a:buChar char="•"/>
            </a:pPr>
            <a:r>
              <a:rPr lang="cs-CZ" sz="1200" dirty="0" smtClean="0"/>
              <a:t>Musí </a:t>
            </a:r>
            <a:r>
              <a:rPr lang="cs-CZ" sz="1200" dirty="0" smtClean="0"/>
              <a:t>hradit vládě daného státu paušální daň, zpravidla velmi nízkou</a:t>
            </a:r>
          </a:p>
          <a:p>
            <a:pPr lvl="2" algn="just">
              <a:lnSpc>
                <a:spcPct val="150000"/>
              </a:lnSpc>
            </a:pPr>
            <a:endParaRPr lang="cs-CZ" sz="1600" dirty="0" smtClean="0"/>
          </a:p>
          <a:p>
            <a:pPr lvl="2" algn="just">
              <a:lnSpc>
                <a:spcPct val="150000"/>
              </a:lnSpc>
            </a:pPr>
            <a:endParaRPr lang="cs-CZ" sz="16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ekonomika</a:t>
            </a:r>
            <a:endParaRPr lang="cs-CZ" sz="3200" b="1" dirty="0">
              <a:effectLst>
                <a:outerShdw blurRad="38100" dist="38100" dir="2700000" algn="tl">
                  <a:srgbClr val="000000">
                    <a:alpha val="43137"/>
                  </a:srgbClr>
                </a:outerShdw>
              </a:effectLst>
            </a:endParaRPr>
          </a:p>
        </p:txBody>
      </p:sp>
      <p:pic>
        <p:nvPicPr>
          <p:cNvPr id="3" name="Obrázek 2" descr="mapa_danove_raje.jpg"/>
          <p:cNvPicPr>
            <a:picLocks noChangeAspect="1"/>
          </p:cNvPicPr>
          <p:nvPr/>
        </p:nvPicPr>
        <p:blipFill>
          <a:blip r:embed="rId3"/>
          <a:stretch>
            <a:fillRect/>
          </a:stretch>
        </p:blipFill>
        <p:spPr>
          <a:xfrm>
            <a:off x="0" y="1357298"/>
            <a:ext cx="9144000" cy="51511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lnSpcReduction="10000"/>
          </a:bodyPr>
          <a:lstStyle/>
          <a:p>
            <a:pPr lvl="1" algn="just">
              <a:lnSpc>
                <a:spcPct val="150000"/>
              </a:lnSpc>
              <a:buFont typeface="Arial" pitchFamily="34" charset="0"/>
              <a:buChar char="•"/>
            </a:pPr>
            <a:r>
              <a:rPr lang="cs-CZ" sz="2000" dirty="0" smtClean="0"/>
              <a:t>Výsledkem jednání byla stabilizace mezinárodního měnového systému:</a:t>
            </a:r>
          </a:p>
          <a:p>
            <a:pPr lvl="2" algn="just">
              <a:lnSpc>
                <a:spcPct val="150000"/>
              </a:lnSpc>
            </a:pPr>
            <a:r>
              <a:rPr lang="cs-CZ" sz="1600" dirty="0" smtClean="0"/>
              <a:t>Ten se měl dále zakládat </a:t>
            </a:r>
            <a:r>
              <a:rPr lang="cs-CZ" sz="1600" dirty="0"/>
              <a:t>na vzájemně relativně pevných paritách měn členských zemí, které pak byly ukotveny na vedoucí měnu - americký </a:t>
            </a:r>
            <a:r>
              <a:rPr lang="cs-CZ" sz="1600" dirty="0" smtClean="0"/>
              <a:t>dolar</a:t>
            </a:r>
          </a:p>
          <a:p>
            <a:pPr lvl="2" algn="just">
              <a:lnSpc>
                <a:spcPct val="150000"/>
              </a:lnSpc>
            </a:pPr>
            <a:r>
              <a:rPr lang="cs-CZ" sz="1600" dirty="0"/>
              <a:t>A</a:t>
            </a:r>
            <a:r>
              <a:rPr lang="cs-CZ" sz="1600" dirty="0" smtClean="0"/>
              <a:t>merický dolar se stal </a:t>
            </a:r>
            <a:r>
              <a:rPr lang="cs-CZ" sz="1600" dirty="0"/>
              <a:t>světovou rezervní měnou a </a:t>
            </a:r>
            <a:r>
              <a:rPr lang="cs-CZ" sz="1600" dirty="0" smtClean="0"/>
              <a:t> s pevnou relací </a:t>
            </a:r>
            <a:r>
              <a:rPr lang="cs-CZ" sz="1600" dirty="0"/>
              <a:t>ke zlatu - 1 unce </a:t>
            </a:r>
            <a:r>
              <a:rPr lang="cs-CZ" sz="1600" dirty="0" smtClean="0"/>
              <a:t>zlata</a:t>
            </a:r>
          </a:p>
          <a:p>
            <a:pPr lvl="1" algn="just">
              <a:lnSpc>
                <a:spcPct val="150000"/>
              </a:lnSpc>
              <a:buFont typeface="Arial" pitchFamily="34" charset="0"/>
              <a:buChar char="•"/>
            </a:pPr>
            <a:r>
              <a:rPr lang="cs-CZ" sz="2000" dirty="0"/>
              <a:t>Odmítnutí dohod z </a:t>
            </a:r>
            <a:r>
              <a:rPr lang="cs-CZ" sz="2000" dirty="0" err="1"/>
              <a:t>Bretton</a:t>
            </a:r>
            <a:r>
              <a:rPr lang="cs-CZ" sz="2000" dirty="0"/>
              <a:t> </a:t>
            </a:r>
            <a:r>
              <a:rPr lang="cs-CZ" sz="2000" dirty="0" err="1"/>
              <a:t>Woods</a:t>
            </a:r>
            <a:r>
              <a:rPr lang="cs-CZ" sz="2000" dirty="0"/>
              <a:t> </a:t>
            </a:r>
            <a:r>
              <a:rPr lang="cs-CZ" sz="2000" dirty="0" smtClean="0"/>
              <a:t>SSSR bylo </a:t>
            </a:r>
            <a:r>
              <a:rPr lang="cs-CZ" sz="2000" dirty="0"/>
              <a:t>prvním krokem ke </a:t>
            </a:r>
            <a:r>
              <a:rPr lang="cs-CZ" sz="2000" dirty="0" smtClean="0"/>
              <a:t>studené válce, druhým </a:t>
            </a:r>
            <a:r>
              <a:rPr lang="cs-CZ" sz="2000" dirty="0"/>
              <a:t>krokem pak </a:t>
            </a:r>
            <a:r>
              <a:rPr lang="cs-CZ" sz="2000" dirty="0" smtClean="0"/>
              <a:t>sovětské </a:t>
            </a:r>
            <a:r>
              <a:rPr lang="cs-CZ" sz="2000" dirty="0"/>
              <a:t>odmítnutí </a:t>
            </a:r>
            <a:r>
              <a:rPr lang="cs-CZ" sz="2000" b="1" dirty="0" err="1" smtClean="0"/>
              <a:t>Marshallova</a:t>
            </a:r>
            <a:r>
              <a:rPr lang="cs-CZ" sz="2000" b="1" dirty="0" smtClean="0"/>
              <a:t> plánu</a:t>
            </a:r>
            <a:r>
              <a:rPr lang="cs-CZ" sz="2000" dirty="0" smtClean="0"/>
              <a:t>:</a:t>
            </a:r>
          </a:p>
          <a:p>
            <a:pPr lvl="2" algn="just">
              <a:lnSpc>
                <a:spcPct val="150000"/>
              </a:lnSpc>
            </a:pPr>
            <a:r>
              <a:rPr lang="cs-CZ" sz="1600" dirty="0" smtClean="0"/>
              <a:t>Jednalo se o </a:t>
            </a:r>
            <a:r>
              <a:rPr lang="cs-CZ" sz="1600" dirty="0"/>
              <a:t>program obnovy </a:t>
            </a:r>
            <a:r>
              <a:rPr lang="cs-CZ" sz="1600" dirty="0" smtClean="0"/>
              <a:t>Evropy, který byl </a:t>
            </a:r>
            <a:r>
              <a:rPr lang="cs-CZ" sz="1600" dirty="0"/>
              <a:t>vyhlášen </a:t>
            </a:r>
            <a:r>
              <a:rPr lang="cs-CZ" sz="1600" dirty="0" smtClean="0"/>
              <a:t>ministrem zahraničí USA gen. </a:t>
            </a:r>
            <a:r>
              <a:rPr lang="cs-CZ" sz="1600" dirty="0"/>
              <a:t>G. </a:t>
            </a:r>
            <a:r>
              <a:rPr lang="cs-CZ" sz="1600" dirty="0" err="1"/>
              <a:t>Marshallem</a:t>
            </a:r>
            <a:r>
              <a:rPr lang="cs-CZ" sz="1600" dirty="0"/>
              <a:t> 5. </a:t>
            </a:r>
            <a:r>
              <a:rPr lang="cs-CZ" sz="1600" dirty="0" smtClean="0"/>
              <a:t>června </a:t>
            </a:r>
            <a:r>
              <a:rPr lang="cs-CZ" sz="1600" dirty="0"/>
              <a:t>1947 jako finanční a materiální pomoc evropským </a:t>
            </a:r>
            <a:r>
              <a:rPr lang="cs-CZ" sz="1600" dirty="0" smtClean="0"/>
              <a:t>zemím</a:t>
            </a:r>
          </a:p>
          <a:p>
            <a:pPr lvl="2" algn="just">
              <a:lnSpc>
                <a:spcPct val="150000"/>
              </a:lnSpc>
            </a:pPr>
            <a:r>
              <a:rPr lang="cs-CZ" sz="1600" dirty="0" smtClean="0"/>
              <a:t>Pomoc se vztahovala jak na vítěze tak i na poražené </a:t>
            </a:r>
            <a:r>
              <a:rPr lang="cs-CZ" sz="1600" dirty="0"/>
              <a:t>v zájmu jejich obnovy a </a:t>
            </a:r>
            <a:r>
              <a:rPr lang="cs-CZ" sz="1600" dirty="0" smtClean="0"/>
              <a:t>stabilizace</a:t>
            </a:r>
          </a:p>
          <a:p>
            <a:pPr lvl="2" algn="just">
              <a:lnSpc>
                <a:spcPct val="150000"/>
              </a:lnSpc>
            </a:pPr>
            <a:r>
              <a:rPr lang="cs-CZ" sz="1600" dirty="0" smtClean="0"/>
              <a:t>SSSR plán </a:t>
            </a:r>
            <a:r>
              <a:rPr lang="cs-CZ" sz="1600" dirty="0"/>
              <a:t>kategoricky odmítl a pod jeho tlakem jej musely odmítnout </a:t>
            </a:r>
            <a:r>
              <a:rPr lang="cs-CZ" sz="1600" dirty="0" smtClean="0"/>
              <a:t>státy </a:t>
            </a:r>
            <a:r>
              <a:rPr lang="cs-CZ" sz="1600" dirty="0"/>
              <a:t>východního </a:t>
            </a:r>
            <a:r>
              <a:rPr lang="cs-CZ" sz="1600" dirty="0" smtClean="0"/>
              <a:t>bloku</a:t>
            </a:r>
          </a:p>
          <a:p>
            <a:pPr lvl="2" algn="just">
              <a:lnSpc>
                <a:spcPct val="150000"/>
              </a:lnSpc>
            </a:pPr>
            <a:r>
              <a:rPr lang="cs-CZ" sz="1600" dirty="0" smtClean="0"/>
              <a:t>Na </a:t>
            </a:r>
            <a:r>
              <a:rPr lang="cs-CZ" sz="1600" dirty="0"/>
              <a:t>základě "</a:t>
            </a:r>
            <a:r>
              <a:rPr lang="cs-CZ" sz="1600" dirty="0" err="1"/>
              <a:t>Marshallova</a:t>
            </a:r>
            <a:r>
              <a:rPr lang="cs-CZ" sz="1600" dirty="0"/>
              <a:t> plánu" bylo v západní Evropě rozděleno na 13,5 miliard dolarů, což výrazně přispělo k obnově národních </a:t>
            </a:r>
            <a:r>
              <a:rPr lang="cs-CZ" sz="1600" dirty="0" smtClean="0"/>
              <a:t>ekonomik</a:t>
            </a:r>
          </a:p>
          <a:p>
            <a:pPr lvl="2" algn="just">
              <a:lnSpc>
                <a:spcPct val="150000"/>
              </a:lnSpc>
            </a:pPr>
            <a:r>
              <a:rPr lang="cs-CZ" sz="1600" dirty="0" smtClean="0"/>
              <a:t>Za </a:t>
            </a:r>
            <a:r>
              <a:rPr lang="cs-CZ" sz="1600" dirty="0"/>
              <a:t>dominantní role USA se brzy podařilo v západní Evropě pozvednout výrobu na předválečnou úroveň a nastartovat silný hospodářský </a:t>
            </a:r>
            <a:r>
              <a:rPr lang="cs-CZ" sz="1600" dirty="0" smtClean="0"/>
              <a:t>růst</a:t>
            </a:r>
            <a:endParaRPr lang="cs-CZ"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1" y="1142984"/>
            <a:ext cx="9144000" cy="5909310"/>
          </a:xfrm>
          <a:prstGeom prst="rect">
            <a:avLst/>
          </a:prstGeom>
          <a:blipFill>
            <a:blip r:embed="rId2"/>
            <a:tile tx="0" ty="0" sx="100000" sy="100000" flip="none" algn="tl"/>
          </a:blipFill>
        </p:spPr>
        <p:txBody>
          <a:bodyPr wrap="square" rtlCol="0">
            <a:spAutoFit/>
          </a:bodyPr>
          <a:lstStyle/>
          <a:p>
            <a:pPr algn="r"/>
            <a:r>
              <a:rPr lang="cs-CZ" sz="1400" b="1" dirty="0" smtClean="0"/>
              <a:t>Příjemci </a:t>
            </a:r>
            <a:r>
              <a:rPr lang="cs-CZ" sz="1400" b="1" dirty="0" err="1" smtClean="0"/>
              <a:t>Marshallova</a:t>
            </a:r>
            <a:r>
              <a:rPr lang="cs-CZ" sz="1400" b="1" dirty="0" smtClean="0"/>
              <a:t> plánu a konference v </a:t>
            </a:r>
            <a:r>
              <a:rPr lang="cs-CZ" sz="1400" b="1" dirty="0" err="1" smtClean="0"/>
              <a:t>Bretton</a:t>
            </a:r>
            <a:r>
              <a:rPr lang="cs-CZ" sz="1400" b="1" dirty="0" smtClean="0"/>
              <a:t> </a:t>
            </a:r>
            <a:r>
              <a:rPr lang="cs-CZ" sz="1400" b="1" dirty="0" err="1" smtClean="0"/>
              <a:t>Woods</a:t>
            </a: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smtClean="0"/>
          </a:p>
          <a:p>
            <a:pPr algn="r"/>
            <a:endParaRPr lang="cs-CZ" sz="1400" b="1" dirty="0"/>
          </a:p>
          <a:p>
            <a:pPr algn="r"/>
            <a:endParaRPr lang="cs-CZ" sz="1400" b="1" dirty="0"/>
          </a:p>
          <a:p>
            <a:pPr algn="r"/>
            <a:endParaRPr lang="cs-CZ" sz="1400" b="1" dirty="0"/>
          </a:p>
        </p:txBody>
      </p:sp>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pic>
        <p:nvPicPr>
          <p:cNvPr id="3" name="Obrázek 2" descr="Marshall_Plan.svg.png"/>
          <p:cNvPicPr>
            <a:picLocks noChangeAspect="1"/>
          </p:cNvPicPr>
          <p:nvPr/>
        </p:nvPicPr>
        <p:blipFill>
          <a:blip r:embed="rId3"/>
          <a:stretch>
            <a:fillRect/>
          </a:stretch>
        </p:blipFill>
        <p:spPr>
          <a:xfrm>
            <a:off x="-142908" y="1714464"/>
            <a:ext cx="5188742" cy="5143536"/>
          </a:xfrm>
          <a:prstGeom prst="rect">
            <a:avLst/>
          </a:prstGeom>
        </p:spPr>
      </p:pic>
      <p:pic>
        <p:nvPicPr>
          <p:cNvPr id="4" name="Obrázek 3" descr="360_bretton_woods_1020.jpg"/>
          <p:cNvPicPr>
            <a:picLocks noChangeAspect="1"/>
          </p:cNvPicPr>
          <p:nvPr/>
        </p:nvPicPr>
        <p:blipFill>
          <a:blip r:embed="rId4"/>
          <a:stretch>
            <a:fillRect/>
          </a:stretch>
        </p:blipFill>
        <p:spPr>
          <a:xfrm>
            <a:off x="4985433" y="1500174"/>
            <a:ext cx="4158567" cy="271462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V r. 1959 byla obnova evropských ekonomik dokončena, což znamenalo skutečnou realizaci </a:t>
            </a:r>
            <a:r>
              <a:rPr lang="cs-CZ" sz="2000" dirty="0" err="1" smtClean="0"/>
              <a:t>Brettonwoodského</a:t>
            </a:r>
            <a:r>
              <a:rPr lang="cs-CZ" sz="2000" dirty="0" smtClean="0"/>
              <a:t> systému, tedy začala být uplatňována směnitelnost dolaru ku zlatu</a:t>
            </a:r>
          </a:p>
          <a:p>
            <a:pPr lvl="1" algn="just">
              <a:lnSpc>
                <a:spcPct val="150000"/>
              </a:lnSpc>
              <a:buFont typeface="Arial" pitchFamily="34" charset="0"/>
              <a:buChar char="•"/>
            </a:pPr>
            <a:r>
              <a:rPr lang="cs-CZ" sz="2000" dirty="0" smtClean="0"/>
              <a:t>Počátkem 60. let došlo k růstu obav, bude-li dolar schopen tuto funkci plnit a v r. 1961 byl vytvořen </a:t>
            </a:r>
            <a:r>
              <a:rPr lang="cs-CZ" sz="2000" b="1" dirty="0" smtClean="0"/>
              <a:t>Londýnský zlatý fond</a:t>
            </a:r>
            <a:r>
              <a:rPr lang="cs-CZ" sz="2000" dirty="0" smtClean="0"/>
              <a:t>:</a:t>
            </a:r>
          </a:p>
          <a:p>
            <a:pPr lvl="2" algn="just">
              <a:lnSpc>
                <a:spcPct val="150000"/>
              </a:lnSpc>
            </a:pPr>
            <a:r>
              <a:rPr lang="cs-CZ" sz="1600" dirty="0" smtClean="0"/>
              <a:t>Západní banky zde soustřeďovaly své prostředky pro udržení stabilní ceny zlata</a:t>
            </a:r>
          </a:p>
          <a:p>
            <a:pPr lvl="2" algn="just">
              <a:lnSpc>
                <a:spcPct val="150000"/>
              </a:lnSpc>
            </a:pPr>
            <a:r>
              <a:rPr lang="cs-CZ" sz="1600" dirty="0" smtClean="0"/>
              <a:t>Fond </a:t>
            </a:r>
            <a:r>
              <a:rPr lang="cs-CZ" sz="1600" dirty="0"/>
              <a:t>byl založen osmi průmyslově nejvyspělejšími státy členských zemí </a:t>
            </a:r>
            <a:r>
              <a:rPr lang="cs-CZ" sz="1600" dirty="0" smtClean="0"/>
              <a:t>MMF</a:t>
            </a:r>
            <a:r>
              <a:rPr lang="cs-CZ" sz="1600" dirty="0"/>
              <a:t> (USA, VB, Francie, SRN, Itálie, Švýcarsko, </a:t>
            </a:r>
            <a:r>
              <a:rPr lang="cs-CZ" sz="1600" dirty="0" smtClean="0"/>
              <a:t>Nizozemsko a Belgie)</a:t>
            </a:r>
          </a:p>
          <a:p>
            <a:pPr lvl="2" algn="just">
              <a:lnSpc>
                <a:spcPct val="150000"/>
              </a:lnSpc>
            </a:pPr>
            <a:r>
              <a:rPr lang="cs-CZ" sz="1600" dirty="0" smtClean="0"/>
              <a:t>Úkolem </a:t>
            </a:r>
            <a:r>
              <a:rPr lang="cs-CZ" sz="1600" dirty="0"/>
              <a:t>bylo intervenovat na londýnském trhu zlata tak, aby se tržní cena neodchýlila od ceny </a:t>
            </a:r>
            <a:r>
              <a:rPr lang="cs-CZ" sz="1600" dirty="0" smtClean="0"/>
              <a:t>oficiální</a:t>
            </a:r>
          </a:p>
          <a:p>
            <a:pPr lvl="2" algn="just">
              <a:lnSpc>
                <a:spcPct val="150000"/>
              </a:lnSpc>
            </a:pPr>
            <a:r>
              <a:rPr lang="cs-CZ" sz="1600" dirty="0" smtClean="0"/>
              <a:t>Současně </a:t>
            </a:r>
            <a:r>
              <a:rPr lang="cs-CZ" sz="1600" dirty="0"/>
              <a:t>se tyto země zavázaly, že nebudou požadovat po USA konverzi svých oficiálních dolarových rezerv za </a:t>
            </a:r>
            <a:r>
              <a:rPr lang="cs-CZ" sz="1600" dirty="0" smtClean="0"/>
              <a:t>zlato</a:t>
            </a:r>
          </a:p>
          <a:p>
            <a:pPr lvl="2" algn="just">
              <a:lnSpc>
                <a:spcPct val="150000"/>
              </a:lnSpc>
            </a:pPr>
            <a:r>
              <a:rPr lang="cs-CZ" sz="1600" dirty="0" smtClean="0"/>
              <a:t>Fond ukončil </a:t>
            </a:r>
            <a:r>
              <a:rPr lang="cs-CZ" sz="1600" dirty="0"/>
              <a:t>svoji činnost </a:t>
            </a:r>
            <a:r>
              <a:rPr lang="cs-CZ" sz="1600" dirty="0" smtClean="0"/>
              <a:t>v r. 1968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5072066" cy="5715016"/>
          </a:xfrm>
          <a:blipFill>
            <a:blip r:embed="rId2"/>
            <a:tile tx="0" ty="0" sx="100000" sy="100000" flip="none" algn="tl"/>
          </a:blipFill>
        </p:spPr>
        <p:txBody>
          <a:bodyPr>
            <a:normAutofit lnSpcReduction="10000"/>
          </a:bodyPr>
          <a:lstStyle/>
          <a:p>
            <a:pPr lvl="1" algn="just">
              <a:lnSpc>
                <a:spcPct val="150000"/>
              </a:lnSpc>
              <a:buFont typeface="Arial" pitchFamily="34" charset="0"/>
              <a:buChar char="•"/>
            </a:pPr>
            <a:r>
              <a:rPr lang="cs-CZ" sz="2000" dirty="0" smtClean="0"/>
              <a:t>Již od konce 50. let se zvyšoval export amerického kapitálu a jejich platební bilance se dostala do stálého deficitu. Od stejné doby také byly dolarové zásoby v zahraničí tak vysoké, že přesáhly hodnotu amerických zlatých rezerv</a:t>
            </a:r>
          </a:p>
          <a:p>
            <a:pPr lvl="1" algn="just">
              <a:lnSpc>
                <a:spcPct val="150000"/>
              </a:lnSpc>
              <a:buFont typeface="Arial" pitchFamily="34" charset="0"/>
              <a:buChar char="•"/>
            </a:pPr>
            <a:r>
              <a:rPr lang="cs-CZ" sz="2000" dirty="0" smtClean="0"/>
              <a:t>Od </a:t>
            </a:r>
            <a:r>
              <a:rPr lang="cs-CZ" sz="2000" dirty="0"/>
              <a:t>roku 1968 měly povinnost měnit dolar za zlato pouze centrální banky členských zemí a žádný stát nemohl již </a:t>
            </a:r>
            <a:r>
              <a:rPr lang="cs-CZ" sz="2000" dirty="0" smtClean="0"/>
              <a:t>požadovat </a:t>
            </a:r>
            <a:r>
              <a:rPr lang="cs-CZ" sz="2000" dirty="0"/>
              <a:t>směnu vlastních dolarových rezerv za zlato, přesto však důvěra v americký dolar stále </a:t>
            </a:r>
            <a:r>
              <a:rPr lang="cs-CZ" sz="2000" dirty="0" smtClean="0"/>
              <a:t>klesala</a:t>
            </a:r>
          </a:p>
        </p:txBody>
      </p:sp>
      <p:pic>
        <p:nvPicPr>
          <p:cNvPr id="4" name="Obrázek 3" descr="USA_-_2018_-_1_Dollar_-_2009_Pick529DC_ml.jpg"/>
          <p:cNvPicPr>
            <a:picLocks noChangeAspect="1"/>
          </p:cNvPicPr>
          <p:nvPr/>
        </p:nvPicPr>
        <p:blipFill>
          <a:blip r:embed="rId3"/>
          <a:stretch>
            <a:fillRect/>
          </a:stretch>
        </p:blipFill>
        <p:spPr>
          <a:xfrm>
            <a:off x="5072066" y="1142984"/>
            <a:ext cx="4108524" cy="3500462"/>
          </a:xfrm>
          <a:prstGeom prst="rect">
            <a:avLst/>
          </a:prstGeom>
        </p:spPr>
      </p:pic>
      <p:sp>
        <p:nvSpPr>
          <p:cNvPr id="5" name="TextovéPole 4"/>
          <p:cNvSpPr txBox="1"/>
          <p:nvPr/>
        </p:nvSpPr>
        <p:spPr>
          <a:xfrm>
            <a:off x="5072066" y="4643446"/>
            <a:ext cx="4071934" cy="2246769"/>
          </a:xfrm>
          <a:prstGeom prst="rect">
            <a:avLst/>
          </a:prstGeom>
          <a:blipFill>
            <a:blip r:embed="rId2"/>
            <a:tile tx="0" ty="0" sx="100000" sy="100000" flip="none" algn="tl"/>
          </a:blipFill>
        </p:spPr>
        <p:txBody>
          <a:bodyPr wrap="square" rtlCol="0">
            <a:spAutoFit/>
          </a:bodyPr>
          <a:lstStyle/>
          <a:p>
            <a:r>
              <a:rPr lang="cs-CZ" sz="1400" b="1" dirty="0" smtClean="0"/>
              <a:t>Americký dolar</a:t>
            </a:r>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Tuto důvěru podkopával růst americké inflace, která dosahovala v 70. letech dvouciferných hodnot. Výrazně podhodnocenou měnou proti dolaru byla především západoněmecká marka</a:t>
            </a:r>
          </a:p>
          <a:p>
            <a:pPr lvl="1" algn="just">
              <a:lnSpc>
                <a:spcPct val="150000"/>
              </a:lnSpc>
              <a:buFont typeface="Arial" pitchFamily="34" charset="0"/>
              <a:buChar char="•"/>
            </a:pPr>
            <a:r>
              <a:rPr lang="cs-CZ" sz="2000" dirty="0" smtClean="0"/>
              <a:t>Systém pevných měnových kurzů tak vykazoval stále větší slabiny:</a:t>
            </a:r>
          </a:p>
          <a:p>
            <a:pPr lvl="2" algn="just">
              <a:lnSpc>
                <a:spcPct val="150000"/>
              </a:lnSpc>
            </a:pPr>
            <a:r>
              <a:rPr lang="cs-CZ" sz="1600" dirty="0" smtClean="0"/>
              <a:t>Hlavní příčinou byla rozdílná akcelerace růstu ekonomik jednotlivých členských zemí</a:t>
            </a:r>
          </a:p>
          <a:p>
            <a:pPr lvl="2" algn="just">
              <a:lnSpc>
                <a:spcPct val="150000"/>
              </a:lnSpc>
            </a:pPr>
            <a:r>
              <a:rPr lang="cs-CZ" sz="1600" dirty="0" smtClean="0"/>
              <a:t>Dále odlišná hospodářská politika států a jejich různý ekonomický vývoj vyžadovaly změny směnných kurzů</a:t>
            </a:r>
          </a:p>
          <a:p>
            <a:pPr lvl="2" algn="just">
              <a:lnSpc>
                <a:spcPct val="150000"/>
              </a:lnSpc>
            </a:pPr>
            <a:r>
              <a:rPr lang="cs-CZ" sz="1600" dirty="0" smtClean="0"/>
              <a:t>Protože však tyto změny byly zpravidla dlouho odkládány, docházelo – přes existující státní dohled a v mnoha zemích nutné povolení k devizovým obchodům – stále častěji ke spekulativnímu pohybu kapitálu ve směru očekávané revalvace</a:t>
            </a:r>
          </a:p>
          <a:p>
            <a:pPr lvl="1" algn="just">
              <a:lnSpc>
                <a:spcPct val="150000"/>
              </a:lnSpc>
              <a:buFont typeface="Arial" pitchFamily="34" charset="0"/>
              <a:buChar char="•"/>
            </a:pPr>
            <a:r>
              <a:rPr lang="cs-CZ" sz="2000" dirty="0"/>
              <a:t>V roce 1970 upustily USA, Německo, Kanada a Švýcarsko od státního dozoru nad pohybem </a:t>
            </a:r>
            <a:r>
              <a:rPr lang="cs-CZ" sz="2000" dirty="0" smtClean="0"/>
              <a:t>kapitálu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lstStyle/>
          <a:p>
            <a:pPr lvl="1" algn="just">
              <a:lnSpc>
                <a:spcPct val="150000"/>
              </a:lnSpc>
              <a:buFont typeface="Arial" pitchFamily="34" charset="0"/>
              <a:buChar char="•"/>
            </a:pPr>
            <a:r>
              <a:rPr lang="cs-CZ" sz="2000" dirty="0" smtClean="0"/>
              <a:t>V důsledku tohoto kroku se stagnující hospodářství Spojených států dostalo pod silný tlak:</a:t>
            </a:r>
          </a:p>
          <a:p>
            <a:pPr lvl="2" algn="just">
              <a:lnSpc>
                <a:spcPct val="150000"/>
              </a:lnSpc>
            </a:pPr>
            <a:r>
              <a:rPr lang="cs-CZ" sz="1600" dirty="0" smtClean="0"/>
              <a:t>Příčinou byl silný růst ostatních ekonomik, především Německa a Japonska</a:t>
            </a:r>
          </a:p>
          <a:p>
            <a:pPr lvl="2" algn="just">
              <a:lnSpc>
                <a:spcPct val="150000"/>
              </a:lnSpc>
            </a:pPr>
            <a:r>
              <a:rPr lang="cs-CZ" sz="1600" dirty="0" smtClean="0"/>
              <a:t>Protože příliv kapitálu do </a:t>
            </a:r>
            <a:r>
              <a:rPr lang="cs-CZ" sz="1600" dirty="0" smtClean="0"/>
              <a:t>SRN pokračoval </a:t>
            </a:r>
            <a:r>
              <a:rPr lang="cs-CZ" sz="1600" dirty="0" smtClean="0"/>
              <a:t>v neztenčené míře, rozhodla se spolková vláda v květnu 1971 uvolnit směnný kurz marky</a:t>
            </a:r>
          </a:p>
          <a:p>
            <a:pPr lvl="1" algn="just">
              <a:lnSpc>
                <a:spcPct val="150000"/>
              </a:lnSpc>
              <a:buFont typeface="Arial" pitchFamily="34" charset="0"/>
              <a:buChar char="•"/>
            </a:pPr>
            <a:r>
              <a:rPr lang="cs-CZ" sz="2000" dirty="0" smtClean="0"/>
              <a:t>Následoval </a:t>
            </a:r>
            <a:r>
              <a:rPr lang="cs-CZ" sz="2000" dirty="0" smtClean="0"/>
              <a:t>propad </a:t>
            </a:r>
            <a:r>
              <a:rPr lang="cs-CZ" sz="2000" dirty="0" smtClean="0"/>
              <a:t>dolaru, tentokrát o 9,3 %. </a:t>
            </a:r>
            <a:r>
              <a:rPr lang="cs-CZ" sz="2000" b="1" dirty="0" smtClean="0"/>
              <a:t>15. srpna 1971 </a:t>
            </a:r>
            <a:r>
              <a:rPr lang="cs-CZ" sz="2000" dirty="0" smtClean="0"/>
              <a:t>oznámil americký prezident Richard M. </a:t>
            </a:r>
            <a:r>
              <a:rPr lang="cs-CZ" sz="2000" dirty="0" err="1" smtClean="0"/>
              <a:t>Nixon</a:t>
            </a:r>
            <a:r>
              <a:rPr lang="cs-CZ" sz="2000" dirty="0" smtClean="0"/>
              <a:t> definitivní ukončení "zlaté" konvertibility dolaru</a:t>
            </a:r>
          </a:p>
          <a:p>
            <a:pPr lvl="1" algn="just">
              <a:lnSpc>
                <a:spcPct val="150000"/>
              </a:lnSpc>
              <a:buFont typeface="Arial" pitchFamily="34" charset="0"/>
              <a:buChar char="•"/>
            </a:pPr>
            <a:r>
              <a:rPr lang="cs-CZ" sz="2000" dirty="0" smtClean="0"/>
              <a:t>USA tak rezignovaly na svou roli v systému, což znamenalo jeho </a:t>
            </a:r>
            <a:r>
              <a:rPr lang="cs-CZ" sz="2000" dirty="0" smtClean="0"/>
              <a:t>konec ekonomického protekcionismu:</a:t>
            </a:r>
          </a:p>
          <a:p>
            <a:pPr lvl="2" algn="just">
              <a:lnSpc>
                <a:spcPct val="150000"/>
              </a:lnSpc>
            </a:pPr>
            <a:r>
              <a:rPr lang="cs-CZ" sz="1600" dirty="0" smtClean="0"/>
              <a:t>Nevyplácelo se importovat zboží do některých zemí v důsledku jejich ochranářské politiky vlastních firem a trhu</a:t>
            </a:r>
          </a:p>
          <a:p>
            <a:pPr lvl="2" algn="just">
              <a:lnSpc>
                <a:spcPct val="150000"/>
              </a:lnSpc>
            </a:pPr>
            <a:r>
              <a:rPr lang="cs-CZ" sz="1600" dirty="0" smtClean="0"/>
              <a:t>V tomto období značně posílily společnosti, které pak v dalších letech využily svého silného postavení na domácím trhu k nové expanzi</a:t>
            </a:r>
            <a:endParaRPr lang="cs-CZ"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Počátky</a:t>
            </a:r>
            <a:endParaRPr lang="cs-CZ" sz="3200" b="1" dirty="0">
              <a:effectLst>
                <a:outerShdw blurRad="38100" dist="38100" dir="2700000" algn="tl">
                  <a:srgbClr val="000000">
                    <a:alpha val="43137"/>
                  </a:srgbClr>
                </a:outerShdw>
              </a:effectLst>
            </a:endParaRPr>
          </a:p>
        </p:txBody>
      </p:sp>
      <p:pic>
        <p:nvPicPr>
          <p:cNvPr id="3" name="Obrázek 2" descr="Bretton-Woods-System.jpg"/>
          <p:cNvPicPr>
            <a:picLocks noChangeAspect="1"/>
          </p:cNvPicPr>
          <p:nvPr/>
        </p:nvPicPr>
        <p:blipFill>
          <a:blip r:embed="rId3"/>
          <a:stretch>
            <a:fillRect/>
          </a:stretch>
        </p:blipFill>
        <p:spPr>
          <a:xfrm>
            <a:off x="642910" y="1185006"/>
            <a:ext cx="7858148" cy="5672994"/>
          </a:xfrm>
          <a:prstGeom prst="rect">
            <a:avLst/>
          </a:prstGeo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TotalTime>
  <Words>1372</Words>
  <Application>Microsoft Office PowerPoint</Application>
  <PresentationFormat>Předvádění na obrazovce (4:3)</PresentationFormat>
  <Paragraphs>179</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sady Office</vt:lpstr>
      <vt:lpstr>Globalizace a její důsledky</vt:lpstr>
      <vt:lpstr>Počátky</vt:lpstr>
      <vt:lpstr>Počátky</vt:lpstr>
      <vt:lpstr>Počátky</vt:lpstr>
      <vt:lpstr>Počátky</vt:lpstr>
      <vt:lpstr>Počátky</vt:lpstr>
      <vt:lpstr>Počátky</vt:lpstr>
      <vt:lpstr>Počátky</vt:lpstr>
      <vt:lpstr>Počátky</vt:lpstr>
      <vt:lpstr>Počátky</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lpstr>Globální ekonomika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Globalizace a její důsledky</dc:title>
  <dc:creator>Lubomír</dc:creator>
  <cp:lastModifiedBy>Lubomír</cp:lastModifiedBy>
  <cp:revision>3</cp:revision>
  <dcterms:created xsi:type="dcterms:W3CDTF">2018-04-08T11:22:45Z</dcterms:created>
  <dcterms:modified xsi:type="dcterms:W3CDTF">2018-04-09T10:52:25Z</dcterms:modified>
</cp:coreProperties>
</file>