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2" r:id="rId3"/>
    <p:sldId id="263" r:id="rId4"/>
    <p:sldId id="264" r:id="rId5"/>
    <p:sldId id="265" r:id="rId6"/>
    <p:sldId id="266" r:id="rId7"/>
    <p:sldId id="257" r:id="rId8"/>
    <p:sldId id="258" r:id="rId9"/>
    <p:sldId id="259" r:id="rId10"/>
    <p:sldId id="268" r:id="rId11"/>
    <p:sldId id="260" r:id="rId12"/>
    <p:sldId id="261" r:id="rId13"/>
    <p:sldId id="267" r:id="rId14"/>
    <p:sldId id="269" r:id="rId15"/>
    <p:sldId id="270" r:id="rId16"/>
    <p:sldId id="271" r:id="rId17"/>
    <p:sldId id="272" r:id="rId18"/>
    <p:sldId id="273" r:id="rId19"/>
    <p:sldId id="274" r:id="rId20"/>
    <p:sldId id="275" r:id="rId21"/>
    <p:sldId id="276" r:id="rId22"/>
    <p:sldId id="277" r:id="rId23"/>
    <p:sldId id="278" r:id="rId24"/>
    <p:sldId id="279" r:id="rId25"/>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110" d="100"/>
          <a:sy n="110" d="100"/>
        </p:scale>
        <p:origin x="-164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Klepnutím lze upravit styl předlohy nadpisů.</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Klepnutím lze upravit styl předlohy podnadpisů.</a:t>
            </a:r>
            <a:endParaRPr lang="cs-CZ"/>
          </a:p>
        </p:txBody>
      </p:sp>
      <p:sp>
        <p:nvSpPr>
          <p:cNvPr id="4" name="Zástupný symbol pro datum 3"/>
          <p:cNvSpPr>
            <a:spLocks noGrp="1"/>
          </p:cNvSpPr>
          <p:nvPr>
            <p:ph type="dt" sz="half" idx="10"/>
          </p:nvPr>
        </p:nvSpPr>
        <p:spPr/>
        <p:txBody>
          <a:bodyPr/>
          <a:lstStyle/>
          <a:p>
            <a:fld id="{42776C40-50A5-47C0-9704-CA320633A0DB}" type="datetimeFigureOut">
              <a:rPr lang="cs-CZ" smtClean="0"/>
              <a:t>12.03.2018</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64DB0B7D-EDC7-4E6F-8EBA-AC9AC04E7B6C}" type="slidenum">
              <a:rPr lang="cs-CZ" smtClean="0"/>
              <a:t>‹#›</a:t>
            </a:fld>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42776C40-50A5-47C0-9704-CA320633A0DB}" type="datetimeFigureOut">
              <a:rPr lang="cs-CZ" smtClean="0"/>
              <a:t>12.03.2018</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64DB0B7D-EDC7-4E6F-8EBA-AC9AC04E7B6C}" type="slidenum">
              <a:rPr lang="cs-CZ" smtClean="0"/>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42776C40-50A5-47C0-9704-CA320633A0DB}" type="datetimeFigureOut">
              <a:rPr lang="cs-CZ" smtClean="0"/>
              <a:t>12.03.2018</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64DB0B7D-EDC7-4E6F-8EBA-AC9AC04E7B6C}" type="slidenum">
              <a:rPr lang="cs-CZ" smtClean="0"/>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idx="1"/>
          </p:nvPr>
        </p:nvSpPr>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42776C40-50A5-47C0-9704-CA320633A0DB}" type="datetimeFigureOut">
              <a:rPr lang="cs-CZ" smtClean="0"/>
              <a:t>12.03.2018</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64DB0B7D-EDC7-4E6F-8EBA-AC9AC04E7B6C}" type="slidenum">
              <a:rPr lang="cs-CZ" smtClean="0"/>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Klepnutím lze upravit styly předlohy textu.</a:t>
            </a:r>
          </a:p>
        </p:txBody>
      </p:sp>
      <p:sp>
        <p:nvSpPr>
          <p:cNvPr id="4" name="Zástupný symbol pro datum 3"/>
          <p:cNvSpPr>
            <a:spLocks noGrp="1"/>
          </p:cNvSpPr>
          <p:nvPr>
            <p:ph type="dt" sz="half" idx="10"/>
          </p:nvPr>
        </p:nvSpPr>
        <p:spPr/>
        <p:txBody>
          <a:bodyPr/>
          <a:lstStyle/>
          <a:p>
            <a:fld id="{42776C40-50A5-47C0-9704-CA320633A0DB}" type="datetimeFigureOut">
              <a:rPr lang="cs-CZ" smtClean="0"/>
              <a:t>12.03.2018</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64DB0B7D-EDC7-4E6F-8EBA-AC9AC04E7B6C}" type="slidenum">
              <a:rPr lang="cs-CZ" smtClean="0"/>
              <a:t>‹#›</a:t>
            </a:fld>
            <a:endParaRPr lang="cs-C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42776C40-50A5-47C0-9704-CA320633A0DB}" type="datetimeFigureOut">
              <a:rPr lang="cs-CZ" smtClean="0"/>
              <a:t>12.03.2018</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64DB0B7D-EDC7-4E6F-8EBA-AC9AC04E7B6C}" type="slidenum">
              <a:rPr lang="cs-CZ" smtClean="0"/>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42776C40-50A5-47C0-9704-CA320633A0DB}" type="datetimeFigureOut">
              <a:rPr lang="cs-CZ" smtClean="0"/>
              <a:t>12.03.2018</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64DB0B7D-EDC7-4E6F-8EBA-AC9AC04E7B6C}" type="slidenum">
              <a:rPr lang="cs-CZ" smtClean="0"/>
              <a:t>‹#›</a:t>
            </a:fld>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datum 2"/>
          <p:cNvSpPr>
            <a:spLocks noGrp="1"/>
          </p:cNvSpPr>
          <p:nvPr>
            <p:ph type="dt" sz="half" idx="10"/>
          </p:nvPr>
        </p:nvSpPr>
        <p:spPr/>
        <p:txBody>
          <a:bodyPr/>
          <a:lstStyle/>
          <a:p>
            <a:fld id="{42776C40-50A5-47C0-9704-CA320633A0DB}" type="datetimeFigureOut">
              <a:rPr lang="cs-CZ" smtClean="0"/>
              <a:t>12.03.2018</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64DB0B7D-EDC7-4E6F-8EBA-AC9AC04E7B6C}" type="slidenum">
              <a:rPr lang="cs-CZ" smtClean="0"/>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42776C40-50A5-47C0-9704-CA320633A0DB}" type="datetimeFigureOut">
              <a:rPr lang="cs-CZ" smtClean="0"/>
              <a:t>12.03.2018</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64DB0B7D-EDC7-4E6F-8EBA-AC9AC04E7B6C}" type="slidenum">
              <a:rPr lang="cs-CZ" smtClean="0"/>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Klepnutím lze upravit styl předlohy nadpisů.</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4"/>
          <p:cNvSpPr>
            <a:spLocks noGrp="1"/>
          </p:cNvSpPr>
          <p:nvPr>
            <p:ph type="dt" sz="half" idx="10"/>
          </p:nvPr>
        </p:nvSpPr>
        <p:spPr/>
        <p:txBody>
          <a:bodyPr/>
          <a:lstStyle/>
          <a:p>
            <a:fld id="{42776C40-50A5-47C0-9704-CA320633A0DB}" type="datetimeFigureOut">
              <a:rPr lang="cs-CZ" smtClean="0"/>
              <a:t>12.03.2018</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64DB0B7D-EDC7-4E6F-8EBA-AC9AC04E7B6C}" type="slidenum">
              <a:rPr lang="cs-CZ" smtClean="0"/>
              <a:t>‹#›</a:t>
            </a:fld>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Klepnutím lze upravit styl předlohy nadpisů.</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4"/>
          <p:cNvSpPr>
            <a:spLocks noGrp="1"/>
          </p:cNvSpPr>
          <p:nvPr>
            <p:ph type="dt" sz="half" idx="10"/>
          </p:nvPr>
        </p:nvSpPr>
        <p:spPr/>
        <p:txBody>
          <a:bodyPr/>
          <a:lstStyle/>
          <a:p>
            <a:fld id="{42776C40-50A5-47C0-9704-CA320633A0DB}" type="datetimeFigureOut">
              <a:rPr lang="cs-CZ" smtClean="0"/>
              <a:t>12.03.2018</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64DB0B7D-EDC7-4E6F-8EBA-AC9AC04E7B6C}" type="slidenum">
              <a:rPr lang="cs-CZ" smtClean="0"/>
              <a:t>‹#›</a:t>
            </a:fld>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2776C40-50A5-47C0-9704-CA320633A0DB}" type="datetimeFigureOut">
              <a:rPr lang="cs-CZ" smtClean="0"/>
              <a:t>12.03.2018</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4DB0B7D-EDC7-4E6F-8EBA-AC9AC04E7B6C}" type="slidenum">
              <a:rPr lang="cs-CZ" smtClean="0"/>
              <a:t>‹#›</a:t>
            </a:fld>
            <a:endParaRPr lang="cs-CZ"/>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1.jpeg"/><Relationship Id="rId1" Type="http://schemas.openxmlformats.org/officeDocument/2006/relationships/slideLayout" Target="../slideLayouts/slideLayout6.xml"/><Relationship Id="rId5" Type="http://schemas.openxmlformats.org/officeDocument/2006/relationships/image" Target="../media/image7.jpeg"/><Relationship Id="rId4" Type="http://schemas.openxmlformats.org/officeDocument/2006/relationships/image" Target="../media/image6.jpeg"/></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dirty="0" smtClean="0"/>
              <a:t>Globalizace a její důsledky</a:t>
            </a:r>
            <a:endParaRPr lang="cs-CZ" dirty="0"/>
          </a:p>
        </p:txBody>
      </p:sp>
      <p:sp>
        <p:nvSpPr>
          <p:cNvPr id="3" name="Podnadpis 2"/>
          <p:cNvSpPr>
            <a:spLocks noGrp="1"/>
          </p:cNvSpPr>
          <p:nvPr>
            <p:ph type="subTitle" idx="1"/>
          </p:nvPr>
        </p:nvSpPr>
        <p:spPr/>
        <p:txBody>
          <a:bodyPr/>
          <a:lstStyle/>
          <a:p>
            <a:r>
              <a:rPr lang="cs-CZ" dirty="0" smtClean="0"/>
              <a:t>Globalizace kultury</a:t>
            </a:r>
            <a:endParaRPr lang="cs-CZ"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0" y="0"/>
            <a:ext cx="9144000" cy="1143000"/>
          </a:xfrm>
          <a:blipFill>
            <a:blip r:embed="rId2"/>
            <a:tile tx="0" ty="0" sx="100000" sy="100000" flip="none" algn="tl"/>
          </a:blipFill>
        </p:spPr>
        <p:txBody>
          <a:bodyPr>
            <a:normAutofit/>
          </a:bodyPr>
          <a:lstStyle/>
          <a:p>
            <a:pPr algn="just"/>
            <a:r>
              <a:rPr lang="cs-CZ" sz="3200" b="1" dirty="0" smtClean="0">
                <a:effectLst>
                  <a:outerShdw blurRad="38100" dist="38100" dir="2700000" algn="tl">
                    <a:srgbClr val="000000">
                      <a:alpha val="43137"/>
                    </a:srgbClr>
                  </a:outerShdw>
                </a:effectLst>
              </a:rPr>
              <a:t>Globální kultura</a:t>
            </a:r>
            <a:endParaRPr lang="cs-CZ" sz="3200" b="1" dirty="0">
              <a:effectLst>
                <a:outerShdw blurRad="38100" dist="38100" dir="2700000" algn="tl">
                  <a:srgbClr val="000000">
                    <a:alpha val="43137"/>
                  </a:srgbClr>
                </a:outerShdw>
              </a:effectLst>
            </a:endParaRPr>
          </a:p>
        </p:txBody>
      </p:sp>
      <p:sp>
        <p:nvSpPr>
          <p:cNvPr id="3" name="Zástupný symbol pro obsah 2"/>
          <p:cNvSpPr>
            <a:spLocks noGrp="1"/>
          </p:cNvSpPr>
          <p:nvPr>
            <p:ph idx="1"/>
          </p:nvPr>
        </p:nvSpPr>
        <p:spPr>
          <a:xfrm>
            <a:off x="0" y="1142984"/>
            <a:ext cx="9144000" cy="5715016"/>
          </a:xfrm>
          <a:blipFill>
            <a:blip r:embed="rId2"/>
            <a:tile tx="0" ty="0" sx="100000" sy="100000" flip="none" algn="tl"/>
          </a:blipFill>
        </p:spPr>
        <p:txBody>
          <a:bodyPr>
            <a:normAutofit/>
          </a:bodyPr>
          <a:lstStyle/>
          <a:p>
            <a:pPr lvl="1" algn="just">
              <a:lnSpc>
                <a:spcPct val="150000"/>
              </a:lnSpc>
              <a:buFont typeface="Arial" pitchFamily="34" charset="0"/>
              <a:buChar char="•"/>
            </a:pPr>
            <a:r>
              <a:rPr lang="cs-CZ" sz="2000" dirty="0" smtClean="0"/>
              <a:t>Celkem můžeme rozlišit několik pozitiv i negativ, jež přináší globální kultura:</a:t>
            </a:r>
          </a:p>
          <a:p>
            <a:pPr lvl="1" algn="just">
              <a:lnSpc>
                <a:spcPct val="150000"/>
              </a:lnSpc>
              <a:buFont typeface="Arial" pitchFamily="34" charset="0"/>
              <a:buChar char="•"/>
            </a:pPr>
            <a:r>
              <a:rPr lang="cs-CZ" sz="2000" b="1" dirty="0" smtClean="0"/>
              <a:t>Pozitivní vlivy:</a:t>
            </a:r>
            <a:endParaRPr lang="cs-CZ" sz="2000" dirty="0"/>
          </a:p>
          <a:p>
            <a:pPr lvl="2" algn="just">
              <a:lnSpc>
                <a:spcPct val="150000"/>
              </a:lnSpc>
            </a:pPr>
            <a:r>
              <a:rPr lang="cs-CZ" sz="1600" dirty="0" smtClean="0"/>
              <a:t>snadnější </a:t>
            </a:r>
            <a:r>
              <a:rPr lang="cs-CZ" sz="1600" dirty="0"/>
              <a:t>přístup k </a:t>
            </a:r>
            <a:r>
              <a:rPr lang="cs-CZ" sz="1600" dirty="0" smtClean="0"/>
              <a:t>umění z </a:t>
            </a:r>
            <a:r>
              <a:rPr lang="cs-CZ" sz="1600" dirty="0"/>
              <a:t>celého </a:t>
            </a:r>
            <a:r>
              <a:rPr lang="cs-CZ" sz="1600" dirty="0" smtClean="0"/>
              <a:t>světa</a:t>
            </a:r>
            <a:endParaRPr lang="cs-CZ" sz="1600" dirty="0"/>
          </a:p>
          <a:p>
            <a:pPr lvl="2" algn="just">
              <a:lnSpc>
                <a:spcPct val="150000"/>
              </a:lnSpc>
            </a:pPr>
            <a:r>
              <a:rPr lang="cs-CZ" sz="1600" dirty="0" smtClean="0"/>
              <a:t>časoprostorová </a:t>
            </a:r>
            <a:r>
              <a:rPr lang="cs-CZ" sz="1600" dirty="0"/>
              <a:t>komprese, cestování, přenos dat se zrychluje, nová </a:t>
            </a:r>
            <a:r>
              <a:rPr lang="cs-CZ" sz="1600" dirty="0" smtClean="0"/>
              <a:t>média</a:t>
            </a:r>
            <a:endParaRPr lang="cs-CZ" sz="1600" dirty="0"/>
          </a:p>
          <a:p>
            <a:pPr lvl="2" algn="just">
              <a:lnSpc>
                <a:spcPct val="150000"/>
              </a:lnSpc>
            </a:pPr>
            <a:r>
              <a:rPr lang="cs-CZ" sz="1600" dirty="0" smtClean="0"/>
              <a:t>rozvoj </a:t>
            </a:r>
            <a:r>
              <a:rPr lang="cs-CZ" sz="1600" dirty="0"/>
              <a:t>médií uchovává kulturní hodnoty, které by jinak byly </a:t>
            </a:r>
            <a:r>
              <a:rPr lang="cs-CZ" sz="1600" dirty="0" smtClean="0"/>
              <a:t>nepřístupné</a:t>
            </a:r>
            <a:endParaRPr lang="cs-CZ" sz="1600" dirty="0"/>
          </a:p>
          <a:p>
            <a:pPr lvl="2" algn="just">
              <a:lnSpc>
                <a:spcPct val="150000"/>
              </a:lnSpc>
            </a:pPr>
            <a:r>
              <a:rPr lang="cs-CZ" sz="1600" dirty="0" smtClean="0"/>
              <a:t>umožňuje </a:t>
            </a:r>
            <a:r>
              <a:rPr lang="cs-CZ" sz="1600" dirty="0"/>
              <a:t>umělcům se lépe </a:t>
            </a:r>
            <a:r>
              <a:rPr lang="cs-CZ" sz="1600" dirty="0" smtClean="0"/>
              <a:t>vyjadřovat</a:t>
            </a:r>
            <a:endParaRPr lang="cs-CZ" sz="1600" dirty="0"/>
          </a:p>
          <a:p>
            <a:pPr lvl="2" algn="just">
              <a:lnSpc>
                <a:spcPct val="150000"/>
              </a:lnSpc>
            </a:pPr>
            <a:r>
              <a:rPr lang="cs-CZ" sz="1600" dirty="0" smtClean="0"/>
              <a:t>vede </a:t>
            </a:r>
            <a:r>
              <a:rPr lang="cs-CZ" sz="1600" dirty="0"/>
              <a:t>k uvědomění si vlastní </a:t>
            </a:r>
            <a:r>
              <a:rPr lang="cs-CZ" sz="1600" dirty="0" smtClean="0"/>
              <a:t>kultury</a:t>
            </a:r>
            <a:endParaRPr lang="cs-CZ" sz="1600" dirty="0"/>
          </a:p>
          <a:p>
            <a:pPr lvl="1" algn="just">
              <a:lnSpc>
                <a:spcPct val="150000"/>
              </a:lnSpc>
              <a:buFont typeface="Arial" pitchFamily="34" charset="0"/>
              <a:buChar char="•"/>
            </a:pPr>
            <a:r>
              <a:rPr lang="cs-CZ" sz="2000" b="1" dirty="0"/>
              <a:t>Negativní </a:t>
            </a:r>
            <a:r>
              <a:rPr lang="cs-CZ" sz="2000" b="1" dirty="0" smtClean="0"/>
              <a:t>vlivy:</a:t>
            </a:r>
            <a:endParaRPr lang="cs-CZ" sz="2000" dirty="0"/>
          </a:p>
          <a:p>
            <a:pPr lvl="2" algn="just">
              <a:lnSpc>
                <a:spcPct val="150000"/>
              </a:lnSpc>
            </a:pPr>
            <a:r>
              <a:rPr lang="cs-CZ" sz="1600" dirty="0" smtClean="0"/>
              <a:t>stírání </a:t>
            </a:r>
            <a:r>
              <a:rPr lang="cs-CZ" sz="1600" dirty="0"/>
              <a:t>národní </a:t>
            </a:r>
            <a:r>
              <a:rPr lang="cs-CZ" sz="1600" dirty="0" smtClean="0"/>
              <a:t>kultury</a:t>
            </a:r>
            <a:endParaRPr lang="cs-CZ" sz="1600" dirty="0"/>
          </a:p>
          <a:p>
            <a:pPr lvl="2" algn="just">
              <a:lnSpc>
                <a:spcPct val="150000"/>
              </a:lnSpc>
            </a:pPr>
            <a:r>
              <a:rPr lang="cs-CZ" sz="1600" dirty="0" smtClean="0"/>
              <a:t>standardizace </a:t>
            </a:r>
            <a:r>
              <a:rPr lang="cs-CZ" sz="1600" dirty="0"/>
              <a:t>produktu (pokud se produkt proslaví celosvětově, vydávají se pak dál stejné či podobné produkty</a:t>
            </a:r>
            <a:r>
              <a:rPr lang="cs-CZ" sz="1600" dirty="0" smtClean="0"/>
              <a:t>)</a:t>
            </a:r>
            <a:endParaRPr lang="cs-CZ" sz="1600" dirty="0"/>
          </a:p>
          <a:p>
            <a:pPr lvl="2" algn="just">
              <a:lnSpc>
                <a:spcPct val="150000"/>
              </a:lnSpc>
            </a:pPr>
            <a:r>
              <a:rPr lang="cs-CZ" sz="1600" dirty="0" smtClean="0"/>
              <a:t>destrukce </a:t>
            </a:r>
            <a:r>
              <a:rPr lang="cs-CZ" sz="1600" dirty="0"/>
              <a:t>vztahů kultur k jejich přírodnímu </a:t>
            </a:r>
            <a:r>
              <a:rPr lang="cs-CZ" sz="1600" dirty="0" smtClean="0"/>
              <a:t>prostředí</a:t>
            </a:r>
            <a:endParaRPr lang="cs-CZ" sz="1600" dirty="0"/>
          </a:p>
          <a:p>
            <a:pPr lvl="2" algn="just">
              <a:lnSpc>
                <a:spcPct val="150000"/>
              </a:lnSpc>
            </a:pPr>
            <a:r>
              <a:rPr lang="cs-CZ" sz="1600" dirty="0" smtClean="0"/>
              <a:t>zvyšuje </a:t>
            </a:r>
            <a:r>
              <a:rPr lang="cs-CZ" sz="1600" dirty="0"/>
              <a:t>se </a:t>
            </a:r>
            <a:r>
              <a:rPr lang="cs-CZ" sz="1600" dirty="0" smtClean="0"/>
              <a:t>nezaměstnanost</a:t>
            </a:r>
            <a:endParaRPr lang="cs-CZ" sz="16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ovéPole 5"/>
          <p:cNvSpPr txBox="1"/>
          <p:nvPr/>
        </p:nvSpPr>
        <p:spPr>
          <a:xfrm>
            <a:off x="0" y="1142984"/>
            <a:ext cx="9144000" cy="5909310"/>
          </a:xfrm>
          <a:prstGeom prst="rect">
            <a:avLst/>
          </a:prstGeom>
          <a:blipFill>
            <a:blip r:embed="rId2"/>
            <a:tile tx="0" ty="0" sx="100000" sy="100000" flip="none" algn="tl"/>
          </a:blipFill>
        </p:spPr>
        <p:txBody>
          <a:bodyPr wrap="square" rtlCol="0">
            <a:spAutoFit/>
          </a:bodyPr>
          <a:lstStyle/>
          <a:p>
            <a:r>
              <a:rPr lang="cs-CZ" sz="1400" b="1" dirty="0" smtClean="0"/>
              <a:t>Atributy globální kultury</a:t>
            </a:r>
          </a:p>
          <a:p>
            <a:endParaRPr lang="cs-CZ" sz="1400" b="1" dirty="0"/>
          </a:p>
          <a:p>
            <a:endParaRPr lang="cs-CZ" sz="1400" b="1" dirty="0" smtClean="0"/>
          </a:p>
          <a:p>
            <a:endParaRPr lang="cs-CZ" sz="1400" b="1" dirty="0"/>
          </a:p>
          <a:p>
            <a:endParaRPr lang="cs-CZ" sz="1400" b="1" dirty="0" smtClean="0"/>
          </a:p>
          <a:p>
            <a:endParaRPr lang="cs-CZ" sz="1400" b="1" dirty="0"/>
          </a:p>
          <a:p>
            <a:endParaRPr lang="cs-CZ" sz="1400" b="1" dirty="0" smtClean="0"/>
          </a:p>
          <a:p>
            <a:endParaRPr lang="cs-CZ" sz="1400" b="1" dirty="0"/>
          </a:p>
          <a:p>
            <a:endParaRPr lang="cs-CZ" sz="1400" b="1" dirty="0" smtClean="0"/>
          </a:p>
          <a:p>
            <a:endParaRPr lang="cs-CZ" sz="1400" b="1" dirty="0"/>
          </a:p>
          <a:p>
            <a:endParaRPr lang="cs-CZ" sz="1400" b="1" dirty="0" smtClean="0"/>
          </a:p>
          <a:p>
            <a:endParaRPr lang="cs-CZ" sz="1400" b="1" dirty="0"/>
          </a:p>
          <a:p>
            <a:endParaRPr lang="cs-CZ" sz="1400" b="1" dirty="0" smtClean="0"/>
          </a:p>
          <a:p>
            <a:endParaRPr lang="cs-CZ" sz="1400" b="1" dirty="0"/>
          </a:p>
          <a:p>
            <a:endParaRPr lang="cs-CZ" sz="1400" b="1" dirty="0" smtClean="0"/>
          </a:p>
          <a:p>
            <a:endParaRPr lang="cs-CZ" sz="1400" b="1" dirty="0"/>
          </a:p>
          <a:p>
            <a:endParaRPr lang="cs-CZ" sz="1400" b="1" dirty="0" smtClean="0"/>
          </a:p>
          <a:p>
            <a:endParaRPr lang="cs-CZ" sz="1400" b="1" dirty="0"/>
          </a:p>
          <a:p>
            <a:endParaRPr lang="cs-CZ" sz="1400" b="1" dirty="0" smtClean="0"/>
          </a:p>
          <a:p>
            <a:endParaRPr lang="cs-CZ" sz="1400" b="1" dirty="0"/>
          </a:p>
          <a:p>
            <a:endParaRPr lang="cs-CZ" sz="1400" b="1" dirty="0" smtClean="0"/>
          </a:p>
          <a:p>
            <a:endParaRPr lang="cs-CZ" sz="1400" b="1" dirty="0"/>
          </a:p>
          <a:p>
            <a:endParaRPr lang="cs-CZ" sz="1400" b="1" dirty="0" smtClean="0"/>
          </a:p>
          <a:p>
            <a:endParaRPr lang="cs-CZ" sz="1400" b="1" dirty="0"/>
          </a:p>
          <a:p>
            <a:endParaRPr lang="cs-CZ" sz="1400" b="1" dirty="0" smtClean="0"/>
          </a:p>
          <a:p>
            <a:endParaRPr lang="cs-CZ" sz="1400" b="1" dirty="0"/>
          </a:p>
          <a:p>
            <a:endParaRPr lang="cs-CZ" sz="1400" b="1" dirty="0"/>
          </a:p>
        </p:txBody>
      </p:sp>
      <p:sp>
        <p:nvSpPr>
          <p:cNvPr id="2" name="Nadpis 1"/>
          <p:cNvSpPr>
            <a:spLocks noGrp="1"/>
          </p:cNvSpPr>
          <p:nvPr>
            <p:ph type="title"/>
          </p:nvPr>
        </p:nvSpPr>
        <p:spPr>
          <a:xfrm>
            <a:off x="0" y="0"/>
            <a:ext cx="9144000" cy="1143000"/>
          </a:xfrm>
          <a:blipFill>
            <a:blip r:embed="rId2"/>
            <a:tile tx="0" ty="0" sx="100000" sy="100000" flip="none" algn="tl"/>
          </a:blipFill>
        </p:spPr>
        <p:txBody>
          <a:bodyPr>
            <a:normAutofit/>
          </a:bodyPr>
          <a:lstStyle/>
          <a:p>
            <a:pPr algn="just"/>
            <a:r>
              <a:rPr lang="cs-CZ" sz="3200" b="1" dirty="0" smtClean="0">
                <a:effectLst>
                  <a:outerShdw blurRad="38100" dist="38100" dir="2700000" algn="tl">
                    <a:srgbClr val="000000">
                      <a:alpha val="43137"/>
                    </a:srgbClr>
                  </a:outerShdw>
                </a:effectLst>
              </a:rPr>
              <a:t>Globální kultura</a:t>
            </a:r>
            <a:endParaRPr lang="cs-CZ" sz="3200" b="1" dirty="0">
              <a:effectLst>
                <a:outerShdw blurRad="38100" dist="38100" dir="2700000" algn="tl">
                  <a:srgbClr val="000000">
                    <a:alpha val="43137"/>
                  </a:srgbClr>
                </a:outerShdw>
              </a:effectLst>
            </a:endParaRPr>
          </a:p>
        </p:txBody>
      </p:sp>
      <p:pic>
        <p:nvPicPr>
          <p:cNvPr id="3" name="Obrázek 2" descr="dam-online-daily-photos-uncategorized-2008-05-22-tokiohotel2.jpg"/>
          <p:cNvPicPr>
            <a:picLocks noChangeAspect="1"/>
          </p:cNvPicPr>
          <p:nvPr/>
        </p:nvPicPr>
        <p:blipFill>
          <a:blip r:embed="rId3"/>
          <a:stretch>
            <a:fillRect/>
          </a:stretch>
        </p:blipFill>
        <p:spPr>
          <a:xfrm>
            <a:off x="0" y="3119428"/>
            <a:ext cx="3515029" cy="3738572"/>
          </a:xfrm>
          <a:prstGeom prst="rect">
            <a:avLst/>
          </a:prstGeom>
        </p:spPr>
      </p:pic>
      <p:pic>
        <p:nvPicPr>
          <p:cNvPr id="4" name="Obrázek 3" descr="Hello-Kitty.jpg"/>
          <p:cNvPicPr>
            <a:picLocks noChangeAspect="1"/>
          </p:cNvPicPr>
          <p:nvPr/>
        </p:nvPicPr>
        <p:blipFill>
          <a:blip r:embed="rId4"/>
          <a:stretch>
            <a:fillRect/>
          </a:stretch>
        </p:blipFill>
        <p:spPr>
          <a:xfrm>
            <a:off x="3281431" y="1214422"/>
            <a:ext cx="3018895" cy="1857388"/>
          </a:xfrm>
          <a:prstGeom prst="rect">
            <a:avLst/>
          </a:prstGeom>
        </p:spPr>
      </p:pic>
      <p:pic>
        <p:nvPicPr>
          <p:cNvPr id="5" name="Obrázek 4" descr="R-6088058-1410748415-2601.jpeg.jpg"/>
          <p:cNvPicPr>
            <a:picLocks noChangeAspect="1"/>
          </p:cNvPicPr>
          <p:nvPr/>
        </p:nvPicPr>
        <p:blipFill>
          <a:blip r:embed="rId5"/>
          <a:stretch>
            <a:fillRect/>
          </a:stretch>
        </p:blipFill>
        <p:spPr>
          <a:xfrm>
            <a:off x="5357818" y="3071818"/>
            <a:ext cx="3786182" cy="3786182"/>
          </a:xfrm>
          <a:prstGeom prst="rect">
            <a:avLst/>
          </a:prstGeom>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0" y="0"/>
            <a:ext cx="9144000" cy="1143000"/>
          </a:xfrm>
          <a:blipFill>
            <a:blip r:embed="rId2"/>
            <a:tile tx="0" ty="0" sx="100000" sy="100000" flip="none" algn="tl"/>
          </a:blipFill>
        </p:spPr>
        <p:txBody>
          <a:bodyPr>
            <a:normAutofit/>
          </a:bodyPr>
          <a:lstStyle/>
          <a:p>
            <a:pPr algn="just"/>
            <a:r>
              <a:rPr lang="cs-CZ" sz="3200" b="1" dirty="0" smtClean="0">
                <a:effectLst>
                  <a:outerShdw blurRad="38100" dist="38100" dir="2700000" algn="tl">
                    <a:srgbClr val="000000">
                      <a:alpha val="43137"/>
                    </a:srgbClr>
                  </a:outerShdw>
                </a:effectLst>
              </a:rPr>
              <a:t>Globální kultura</a:t>
            </a:r>
            <a:endParaRPr lang="cs-CZ" sz="3200" b="1" dirty="0">
              <a:effectLst>
                <a:outerShdw blurRad="38100" dist="38100" dir="2700000" algn="tl">
                  <a:srgbClr val="000000">
                    <a:alpha val="43137"/>
                  </a:srgbClr>
                </a:outerShdw>
              </a:effectLst>
            </a:endParaRPr>
          </a:p>
        </p:txBody>
      </p:sp>
      <p:sp>
        <p:nvSpPr>
          <p:cNvPr id="3" name="Zástupný symbol pro obsah 2"/>
          <p:cNvSpPr>
            <a:spLocks noGrp="1"/>
          </p:cNvSpPr>
          <p:nvPr>
            <p:ph idx="1"/>
          </p:nvPr>
        </p:nvSpPr>
        <p:spPr>
          <a:xfrm>
            <a:off x="0" y="1142984"/>
            <a:ext cx="9144000" cy="5715016"/>
          </a:xfrm>
          <a:blipFill>
            <a:blip r:embed="rId2"/>
            <a:tile tx="0" ty="0" sx="100000" sy="100000" flip="none" algn="tl"/>
          </a:blipFill>
        </p:spPr>
        <p:txBody>
          <a:bodyPr>
            <a:normAutofit/>
          </a:bodyPr>
          <a:lstStyle/>
          <a:p>
            <a:pPr algn="just">
              <a:lnSpc>
                <a:spcPct val="150000"/>
              </a:lnSpc>
            </a:pPr>
            <a:r>
              <a:rPr lang="cs-CZ" sz="2400" b="1" dirty="0" smtClean="0"/>
              <a:t>Svět globální kultury:</a:t>
            </a:r>
          </a:p>
          <a:p>
            <a:pPr lvl="1" algn="just">
              <a:lnSpc>
                <a:spcPct val="150000"/>
              </a:lnSpc>
              <a:buFont typeface="Arial" pitchFamily="34" charset="0"/>
              <a:buChar char="•"/>
            </a:pPr>
            <a:r>
              <a:rPr lang="cs-CZ" sz="2000" dirty="0" smtClean="0"/>
              <a:t>Významným rysem globální kultury stvořené kulturou Euroatlantickou se stala </a:t>
            </a:r>
            <a:r>
              <a:rPr lang="cs-CZ" sz="2000" b="1" dirty="0" smtClean="0"/>
              <a:t>kulturní </a:t>
            </a:r>
            <a:r>
              <a:rPr lang="cs-CZ" sz="2000" b="1" dirty="0"/>
              <a:t>uniformizace </a:t>
            </a:r>
            <a:r>
              <a:rPr lang="cs-CZ" sz="2000" b="1" dirty="0" smtClean="0"/>
              <a:t>světa:</a:t>
            </a:r>
          </a:p>
          <a:p>
            <a:pPr lvl="2" algn="just">
              <a:lnSpc>
                <a:spcPct val="150000"/>
              </a:lnSpc>
            </a:pPr>
            <a:r>
              <a:rPr lang="cs-CZ" sz="1600" dirty="0" smtClean="0"/>
              <a:t>Globalizace </a:t>
            </a:r>
            <a:r>
              <a:rPr lang="cs-CZ" sz="1600" dirty="0"/>
              <a:t>je nesena technologiemi, které vytvořila západní civilizace, a proto také jsou to ostatní kultury, které jsou vystaveny tlaku, se kterým se srovnávají různými </a:t>
            </a:r>
            <a:r>
              <a:rPr lang="cs-CZ" sz="1600" dirty="0" smtClean="0"/>
              <a:t>způsoby</a:t>
            </a:r>
          </a:p>
          <a:p>
            <a:pPr lvl="2" algn="just">
              <a:lnSpc>
                <a:spcPct val="150000"/>
              </a:lnSpc>
            </a:pPr>
            <a:r>
              <a:rPr lang="cs-CZ" sz="1600" dirty="0" smtClean="0"/>
              <a:t>Různé části země se staví k vítězící globální kultuře odlišně:</a:t>
            </a:r>
          </a:p>
          <a:p>
            <a:pPr lvl="3" algn="just">
              <a:lnSpc>
                <a:spcPct val="150000"/>
              </a:lnSpc>
              <a:buFont typeface="Arial" pitchFamily="34" charset="0"/>
              <a:buChar char="•"/>
            </a:pPr>
            <a:r>
              <a:rPr lang="cs-CZ" sz="1400" dirty="0" smtClean="0"/>
              <a:t>U </a:t>
            </a:r>
            <a:r>
              <a:rPr lang="cs-CZ" sz="1400" dirty="0"/>
              <a:t>kultur jihovýchodní Asie převažuje pragmatický přístup, přebírající západní technologie a dosazující je do svých schémat (např. Čína se snaží přetvořit Internet na </a:t>
            </a:r>
            <a:r>
              <a:rPr lang="cs-CZ" sz="1400" dirty="0" err="1"/>
              <a:t>celočínský</a:t>
            </a:r>
            <a:r>
              <a:rPr lang="cs-CZ" sz="1400" dirty="0"/>
              <a:t> Intranet, který by jí mohl sloužit jako nástroj udržování </a:t>
            </a:r>
            <a:r>
              <a:rPr lang="cs-CZ" sz="1400" dirty="0" smtClean="0"/>
              <a:t>moci)</a:t>
            </a:r>
          </a:p>
          <a:p>
            <a:pPr lvl="3" algn="just">
              <a:lnSpc>
                <a:spcPct val="150000"/>
              </a:lnSpc>
              <a:buFont typeface="Arial" pitchFamily="34" charset="0"/>
              <a:buChar char="•"/>
            </a:pPr>
            <a:r>
              <a:rPr lang="cs-CZ" sz="1400" dirty="0" smtClean="0"/>
              <a:t>Nejsilnější </a:t>
            </a:r>
            <a:r>
              <a:rPr lang="cs-CZ" sz="1400" dirty="0"/>
              <a:t>odpor západní civilizaci klade univerzalistický islám, chápající nejsilnější zemi Západu </a:t>
            </a:r>
            <a:r>
              <a:rPr lang="cs-CZ" sz="1400" dirty="0" smtClean="0"/>
              <a:t>–ztělesňující i globální aspekt globalizované kultury, tedy Ameriku, </a:t>
            </a:r>
            <a:r>
              <a:rPr lang="cs-CZ" sz="1400" dirty="0"/>
              <a:t>jako ďábla </a:t>
            </a:r>
            <a:r>
              <a:rPr lang="cs-CZ" sz="1400" dirty="0" smtClean="0"/>
              <a:t>– pokušitele, snažícího se zničit tradiční řád světa, jenž je islámem prosazován</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0" y="0"/>
            <a:ext cx="9144000" cy="1143000"/>
          </a:xfrm>
          <a:blipFill>
            <a:blip r:embed="rId2"/>
            <a:tile tx="0" ty="0" sx="100000" sy="100000" flip="none" algn="tl"/>
          </a:blipFill>
        </p:spPr>
        <p:txBody>
          <a:bodyPr>
            <a:normAutofit/>
          </a:bodyPr>
          <a:lstStyle/>
          <a:p>
            <a:pPr algn="just"/>
            <a:r>
              <a:rPr lang="cs-CZ" sz="3200" b="1" dirty="0" smtClean="0">
                <a:effectLst>
                  <a:outerShdw blurRad="38100" dist="38100" dir="2700000" algn="tl">
                    <a:srgbClr val="000000">
                      <a:alpha val="43137"/>
                    </a:srgbClr>
                  </a:outerShdw>
                </a:effectLst>
              </a:rPr>
              <a:t>Globální kultura</a:t>
            </a:r>
            <a:endParaRPr lang="cs-CZ" sz="3200" b="1" dirty="0">
              <a:effectLst>
                <a:outerShdw blurRad="38100" dist="38100" dir="2700000" algn="tl">
                  <a:srgbClr val="000000">
                    <a:alpha val="43137"/>
                  </a:srgbClr>
                </a:outerShdw>
              </a:effectLst>
            </a:endParaRPr>
          </a:p>
        </p:txBody>
      </p:sp>
      <p:sp>
        <p:nvSpPr>
          <p:cNvPr id="3" name="Zástupný symbol pro obsah 2"/>
          <p:cNvSpPr>
            <a:spLocks noGrp="1"/>
          </p:cNvSpPr>
          <p:nvPr>
            <p:ph idx="1"/>
          </p:nvPr>
        </p:nvSpPr>
        <p:spPr>
          <a:xfrm>
            <a:off x="0" y="1142984"/>
            <a:ext cx="9144000" cy="5715016"/>
          </a:xfrm>
          <a:blipFill>
            <a:blip r:embed="rId2"/>
            <a:tile tx="0" ty="0" sx="100000" sy="100000" flip="none" algn="tl"/>
          </a:blipFill>
        </p:spPr>
        <p:txBody>
          <a:bodyPr/>
          <a:lstStyle/>
          <a:p>
            <a:pPr lvl="2" algn="just">
              <a:lnSpc>
                <a:spcPct val="150000"/>
              </a:lnSpc>
            </a:pPr>
            <a:r>
              <a:rPr lang="cs-CZ" sz="1600" dirty="0" smtClean="0"/>
              <a:t>Pasívnější kultury jsou naopak Západem postupně vytlačovány. Jeden příklad tohoto společenského rozpadu, který přineslo otevření severoindického státu </a:t>
            </a:r>
            <a:r>
              <a:rPr lang="cs-CZ" sz="1600" dirty="0" err="1" smtClean="0"/>
              <a:t>Ladakh</a:t>
            </a:r>
            <a:r>
              <a:rPr lang="cs-CZ" sz="1600" dirty="0" smtClean="0"/>
              <a:t> turistice, popisuje Helena </a:t>
            </a:r>
            <a:r>
              <a:rPr lang="cs-CZ" sz="1600" dirty="0" err="1" smtClean="0"/>
              <a:t>Norberg</a:t>
            </a:r>
            <a:r>
              <a:rPr lang="cs-CZ" sz="1600" dirty="0" smtClean="0"/>
              <a:t>-</a:t>
            </a:r>
            <a:r>
              <a:rPr lang="cs-CZ" sz="1600" dirty="0" err="1" smtClean="0"/>
              <a:t>Hodge</a:t>
            </a:r>
            <a:r>
              <a:rPr lang="cs-CZ" sz="1600" dirty="0" smtClean="0"/>
              <a:t> v knize Dávné budoucnosti:</a:t>
            </a:r>
          </a:p>
          <a:p>
            <a:pPr lvl="3" algn="just">
              <a:lnSpc>
                <a:spcPct val="150000"/>
              </a:lnSpc>
              <a:buFont typeface="Arial" pitchFamily="34" charset="0"/>
              <a:buChar char="•"/>
            </a:pPr>
            <a:r>
              <a:rPr lang="cs-CZ" sz="1400" dirty="0" smtClean="0"/>
              <a:t>Buddhističtí vesničané byli po příjezdu množství západních turistů konfrontováni se svou chudobou a jejich kultura se jim začala náhle jevit jako špatná a nevyspělá</a:t>
            </a:r>
          </a:p>
          <a:p>
            <a:pPr lvl="3" algn="just">
              <a:lnSpc>
                <a:spcPct val="150000"/>
              </a:lnSpc>
              <a:buFont typeface="Arial" pitchFamily="34" charset="0"/>
              <a:buChar char="•"/>
            </a:pPr>
            <a:r>
              <a:rPr lang="cs-CZ" sz="1400" dirty="0" smtClean="0"/>
              <a:t>Mladí odjeli do měst a přestali respektovat zaběhané zvyklosti a region ještě hlouběji propadnul do své chudoby</a:t>
            </a:r>
          </a:p>
          <a:p>
            <a:pPr lvl="2" algn="just">
              <a:lnSpc>
                <a:spcPct val="150000"/>
              </a:lnSpc>
            </a:pPr>
            <a:r>
              <a:rPr lang="cs-CZ" sz="1600" dirty="0" smtClean="0"/>
              <a:t>Informační technologie na druhé straně pomáhají něco z místních kultur zachránit:</a:t>
            </a:r>
          </a:p>
          <a:p>
            <a:pPr lvl="3" algn="just">
              <a:lnSpc>
                <a:spcPct val="150000"/>
              </a:lnSpc>
              <a:buFont typeface="Arial" pitchFamily="34" charset="0"/>
              <a:buChar char="•"/>
            </a:pPr>
            <a:r>
              <a:rPr lang="cs-CZ" sz="1400" dirty="0" smtClean="0"/>
              <a:t>Díky distančnímu online vzdělávání tak mohou ze svých domovů studovat </a:t>
            </a:r>
            <a:r>
              <a:rPr lang="cs-CZ" sz="1400" dirty="0" err="1" smtClean="0"/>
              <a:t>inuité</a:t>
            </a:r>
            <a:r>
              <a:rPr lang="cs-CZ" sz="1400" dirty="0" smtClean="0"/>
              <a:t> v quebeckém </a:t>
            </a:r>
            <a:r>
              <a:rPr lang="cs-CZ" sz="1400" dirty="0" err="1" smtClean="0"/>
              <a:t>Nunkjaviku</a:t>
            </a:r>
            <a:endParaRPr lang="cs-CZ" sz="1400" dirty="0" smtClean="0"/>
          </a:p>
          <a:p>
            <a:pPr lvl="3" algn="just">
              <a:lnSpc>
                <a:spcPct val="150000"/>
              </a:lnSpc>
              <a:buFont typeface="Arial" pitchFamily="34" charset="0"/>
              <a:buChar char="•"/>
            </a:pPr>
            <a:r>
              <a:rPr lang="cs-CZ" sz="1400" dirty="0" smtClean="0"/>
              <a:t>Před rozšířením Internetu bylo nutné posílat děti převážně původních obyvatel Ameriky na studium do větších kanadských měst, odkud se jich zpátky do pustiny vracela jen malá část</a:t>
            </a:r>
          </a:p>
          <a:p>
            <a:pPr lvl="3" algn="just">
              <a:lnSpc>
                <a:spcPct val="150000"/>
              </a:lnSpc>
              <a:buFont typeface="Arial" pitchFamily="34" charset="0"/>
              <a:buChar char="•"/>
            </a:pPr>
            <a:r>
              <a:rPr lang="cs-CZ" sz="1400" dirty="0" smtClean="0"/>
              <a:t>Díky Internetu se nyní objevila možnost samostatného pomaturitního studia. Online univerzity existují i v nejchudších regionech - např. ve Svazijsku</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0" y="0"/>
            <a:ext cx="9144000" cy="1143000"/>
          </a:xfrm>
          <a:blipFill>
            <a:blip r:embed="rId2"/>
            <a:tile tx="0" ty="0" sx="100000" sy="100000" flip="none" algn="tl"/>
          </a:blipFill>
        </p:spPr>
        <p:txBody>
          <a:bodyPr>
            <a:normAutofit/>
          </a:bodyPr>
          <a:lstStyle/>
          <a:p>
            <a:pPr algn="just"/>
            <a:r>
              <a:rPr lang="cs-CZ" sz="3200" b="1" dirty="0" smtClean="0">
                <a:effectLst>
                  <a:outerShdw blurRad="38100" dist="38100" dir="2700000" algn="tl">
                    <a:srgbClr val="000000">
                      <a:alpha val="43137"/>
                    </a:srgbClr>
                  </a:outerShdw>
                </a:effectLst>
              </a:rPr>
              <a:t>Globální kultura</a:t>
            </a:r>
            <a:endParaRPr lang="cs-CZ" sz="3200" b="1" dirty="0">
              <a:effectLst>
                <a:outerShdw blurRad="38100" dist="38100" dir="2700000" algn="tl">
                  <a:srgbClr val="000000">
                    <a:alpha val="43137"/>
                  </a:srgbClr>
                </a:outerShdw>
              </a:effectLst>
            </a:endParaRPr>
          </a:p>
        </p:txBody>
      </p:sp>
      <p:sp>
        <p:nvSpPr>
          <p:cNvPr id="3" name="Zástupný symbol pro obsah 2"/>
          <p:cNvSpPr>
            <a:spLocks noGrp="1"/>
          </p:cNvSpPr>
          <p:nvPr>
            <p:ph idx="1"/>
          </p:nvPr>
        </p:nvSpPr>
        <p:spPr>
          <a:xfrm>
            <a:off x="0" y="1142984"/>
            <a:ext cx="9144000" cy="5715016"/>
          </a:xfrm>
          <a:blipFill>
            <a:blip r:embed="rId2"/>
            <a:tile tx="0" ty="0" sx="100000" sy="100000" flip="none" algn="tl"/>
          </a:blipFill>
        </p:spPr>
        <p:txBody>
          <a:bodyPr>
            <a:normAutofit fontScale="92500" lnSpcReduction="20000"/>
          </a:bodyPr>
          <a:lstStyle/>
          <a:p>
            <a:pPr lvl="1" algn="just">
              <a:lnSpc>
                <a:spcPct val="150000"/>
              </a:lnSpc>
              <a:buFont typeface="Arial" pitchFamily="34" charset="0"/>
              <a:buChar char="•"/>
            </a:pPr>
            <a:r>
              <a:rPr lang="cs-CZ" sz="2200" dirty="0" smtClean="0"/>
              <a:t>Dalším charakteristickým rysem globální kultury se stal </a:t>
            </a:r>
            <a:r>
              <a:rPr lang="cs-CZ" sz="2200" b="1" dirty="0" smtClean="0"/>
              <a:t>postmoderní </a:t>
            </a:r>
            <a:r>
              <a:rPr lang="cs-CZ" sz="2200" b="1" dirty="0"/>
              <a:t>životní </a:t>
            </a:r>
            <a:r>
              <a:rPr lang="cs-CZ" sz="2200" b="1" dirty="0" smtClean="0"/>
              <a:t>styl:</a:t>
            </a:r>
          </a:p>
          <a:p>
            <a:pPr lvl="2" algn="just">
              <a:lnSpc>
                <a:spcPct val="150000"/>
              </a:lnSpc>
            </a:pPr>
            <a:r>
              <a:rPr lang="cs-CZ" sz="1700" dirty="0" smtClean="0"/>
              <a:t> Původní modernu </a:t>
            </a:r>
            <a:r>
              <a:rPr lang="cs-CZ" sz="1700" dirty="0"/>
              <a:t>charakterizoval </a:t>
            </a:r>
            <a:r>
              <a:rPr lang="cs-CZ" sz="1700" dirty="0" smtClean="0"/>
              <a:t>univerzalismus, tedy </a:t>
            </a:r>
            <a:r>
              <a:rPr lang="cs-CZ" sz="1700" dirty="0"/>
              <a:t>přesvědčení o existenci ideologie, dávající klíč k posuzování každého lidského </a:t>
            </a:r>
            <a:r>
              <a:rPr lang="cs-CZ" sz="1700" dirty="0" smtClean="0"/>
              <a:t>chování, globalizovaná civilizace je oproti tomu spíše postmoderní</a:t>
            </a:r>
          </a:p>
          <a:p>
            <a:pPr lvl="2" algn="just">
              <a:lnSpc>
                <a:spcPct val="150000"/>
              </a:lnSpc>
            </a:pPr>
            <a:r>
              <a:rPr lang="cs-CZ" sz="1700" dirty="0" smtClean="0"/>
              <a:t>Univerzalismus </a:t>
            </a:r>
            <a:r>
              <a:rPr lang="cs-CZ" sz="1700" dirty="0"/>
              <a:t>Západu, odrážející se v jeho přesvědčení o nutnosti celosvětového dodržování lidských práv, je konfrontován s ekonomickým i politickým pragmatismem a „univerzalismy" jiných </a:t>
            </a:r>
            <a:r>
              <a:rPr lang="cs-CZ" sz="1700" dirty="0" smtClean="0"/>
              <a:t>civilizací</a:t>
            </a:r>
          </a:p>
          <a:p>
            <a:pPr lvl="2" algn="just">
              <a:lnSpc>
                <a:spcPct val="150000"/>
              </a:lnSpc>
            </a:pPr>
            <a:r>
              <a:rPr lang="cs-CZ" sz="1700" dirty="0" smtClean="0"/>
              <a:t>Ideologický </a:t>
            </a:r>
            <a:r>
              <a:rPr lang="cs-CZ" sz="1700" dirty="0"/>
              <a:t>základ Západu, stojící od středověku na určité rozštěpenosti mezi křesťanskou a vědeckou interpretací světa, je konfrontován s jinými názorovými směry. Tváří postmoderny je proto jednak větší tolerance vůči jinému, současně ale i určitá mělkost, povrchní přejímání motivů z různých časů a civilizací, které se mísí do </a:t>
            </a:r>
            <a:r>
              <a:rPr lang="cs-CZ" sz="1700" dirty="0" smtClean="0"/>
              <a:t>neuchopitelné směsi duchovna</a:t>
            </a:r>
            <a:r>
              <a:rPr lang="cs-CZ" sz="1700" dirty="0"/>
              <a:t>, </a:t>
            </a:r>
            <a:r>
              <a:rPr lang="cs-CZ" sz="1700" dirty="0" smtClean="0"/>
              <a:t>nazývané </a:t>
            </a:r>
            <a:r>
              <a:rPr lang="cs-CZ" sz="1700" dirty="0"/>
              <a:t>New </a:t>
            </a:r>
            <a:r>
              <a:rPr lang="cs-CZ" sz="1700" dirty="0" err="1" smtClean="0"/>
              <a:t>Age</a:t>
            </a:r>
            <a:endParaRPr lang="cs-CZ" sz="1700" dirty="0" smtClean="0"/>
          </a:p>
          <a:p>
            <a:pPr lvl="2" algn="just">
              <a:lnSpc>
                <a:spcPct val="150000"/>
              </a:lnSpc>
            </a:pPr>
            <a:r>
              <a:rPr lang="cs-CZ" sz="1700" dirty="0" smtClean="0"/>
              <a:t>Místo </a:t>
            </a:r>
            <a:r>
              <a:rPr lang="cs-CZ" sz="1700" dirty="0"/>
              <a:t>vyprázdněné ideologie přebírá konzumerismus, emblémovou postavou postmoderny není bojovník za lepší svět, ale podnikatel, nikoliv poutník do svaté země, ale turista či tulák bez </a:t>
            </a:r>
            <a:r>
              <a:rPr lang="cs-CZ" sz="1700" dirty="0" smtClean="0"/>
              <a:t>cíle</a:t>
            </a:r>
            <a:endParaRPr lang="cs-CZ" sz="17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0" y="0"/>
            <a:ext cx="9144000" cy="1143000"/>
          </a:xfrm>
          <a:blipFill>
            <a:blip r:embed="rId2"/>
            <a:tile tx="0" ty="0" sx="100000" sy="100000" flip="none" algn="tl"/>
          </a:blipFill>
        </p:spPr>
        <p:txBody>
          <a:bodyPr>
            <a:normAutofit/>
          </a:bodyPr>
          <a:lstStyle/>
          <a:p>
            <a:pPr algn="just"/>
            <a:r>
              <a:rPr lang="cs-CZ" sz="3200" b="1" dirty="0" smtClean="0">
                <a:effectLst>
                  <a:outerShdw blurRad="38100" dist="38100" dir="2700000" algn="tl">
                    <a:srgbClr val="000000">
                      <a:alpha val="43137"/>
                    </a:srgbClr>
                  </a:outerShdw>
                </a:effectLst>
              </a:rPr>
              <a:t>Globální kultura</a:t>
            </a:r>
            <a:endParaRPr lang="cs-CZ" sz="3200" b="1" dirty="0">
              <a:effectLst>
                <a:outerShdw blurRad="38100" dist="38100" dir="2700000" algn="tl">
                  <a:srgbClr val="000000">
                    <a:alpha val="43137"/>
                  </a:srgbClr>
                </a:outerShdw>
              </a:effectLst>
            </a:endParaRPr>
          </a:p>
        </p:txBody>
      </p:sp>
      <p:sp>
        <p:nvSpPr>
          <p:cNvPr id="3" name="Zástupný symbol pro obsah 2"/>
          <p:cNvSpPr>
            <a:spLocks noGrp="1"/>
          </p:cNvSpPr>
          <p:nvPr>
            <p:ph idx="1"/>
          </p:nvPr>
        </p:nvSpPr>
        <p:spPr>
          <a:xfrm>
            <a:off x="0" y="1142984"/>
            <a:ext cx="9144000" cy="5715016"/>
          </a:xfrm>
          <a:blipFill>
            <a:blip r:embed="rId2"/>
            <a:tile tx="0" ty="0" sx="100000" sy="100000" flip="none" algn="tl"/>
          </a:blipFill>
        </p:spPr>
        <p:txBody>
          <a:bodyPr>
            <a:normAutofit/>
          </a:bodyPr>
          <a:lstStyle/>
          <a:p>
            <a:pPr lvl="1" algn="just">
              <a:lnSpc>
                <a:spcPct val="150000"/>
              </a:lnSpc>
              <a:buFont typeface="Arial" pitchFamily="34" charset="0"/>
              <a:buChar char="•"/>
            </a:pPr>
            <a:r>
              <a:rPr lang="cs-CZ" sz="2000" dirty="0" smtClean="0"/>
              <a:t>Další rys globální kultury je </a:t>
            </a:r>
            <a:r>
              <a:rPr lang="cs-CZ" sz="2000" b="1" dirty="0" smtClean="0"/>
              <a:t>sociální polarizace</a:t>
            </a:r>
            <a:r>
              <a:rPr lang="cs-CZ" sz="2000" dirty="0" smtClean="0"/>
              <a:t>:</a:t>
            </a:r>
          </a:p>
          <a:p>
            <a:pPr lvl="2" algn="just">
              <a:lnSpc>
                <a:spcPct val="150000"/>
              </a:lnSpc>
            </a:pPr>
            <a:r>
              <a:rPr lang="cs-CZ" sz="1400" dirty="0" smtClean="0"/>
              <a:t>Informační </a:t>
            </a:r>
            <a:r>
              <a:rPr lang="cs-CZ" sz="1400" dirty="0"/>
              <a:t>technologie ruší prostorová omezení umožňují zaměstnávat a vytvářet pobočky svých firem v globálním měřítku. Internet je tak </a:t>
            </a:r>
            <a:r>
              <a:rPr lang="cs-CZ" sz="1400" dirty="0" smtClean="0"/>
              <a:t>klíčový pro </a:t>
            </a:r>
            <a:r>
              <a:rPr lang="cs-CZ" sz="1400" dirty="0"/>
              <a:t>mnohé Indy, kteří díky dobré znalosti angličtiny pracují jako poradci pro zákazníky v amerických online firmách, aniž by kvůli tomu museli opouštět svůj </a:t>
            </a:r>
            <a:r>
              <a:rPr lang="cs-CZ" sz="1400" dirty="0" smtClean="0"/>
              <a:t>domov</a:t>
            </a:r>
          </a:p>
          <a:p>
            <a:pPr lvl="2" algn="just">
              <a:lnSpc>
                <a:spcPct val="150000"/>
              </a:lnSpc>
            </a:pPr>
            <a:r>
              <a:rPr lang="cs-CZ" sz="1400" dirty="0" smtClean="0"/>
              <a:t>Internetu využívá dnes zhruba půl miliardy uživatelů, tj. cca 8 procent lidstva, zatímco ostatní řeší důležitější otázky, než je přenosová rychlost - kde sehnat jídlo, pití, zaměstnání, případně kudy vede cesta přes novodobé </a:t>
            </a:r>
            <a:r>
              <a:rPr lang="cs-CZ" sz="1400" dirty="0" err="1" smtClean="0"/>
              <a:t>lines</a:t>
            </a:r>
            <a:r>
              <a:rPr lang="cs-CZ" sz="1400" dirty="0" smtClean="0"/>
              <a:t> </a:t>
            </a:r>
            <a:r>
              <a:rPr lang="cs-CZ" sz="1400" dirty="0" err="1" smtClean="0"/>
              <a:t>romanum</a:t>
            </a:r>
            <a:endParaRPr lang="cs-CZ" sz="1400" dirty="0" smtClean="0"/>
          </a:p>
          <a:p>
            <a:pPr lvl="2" algn="just">
              <a:lnSpc>
                <a:spcPct val="150000"/>
              </a:lnSpc>
            </a:pPr>
            <a:r>
              <a:rPr lang="cs-CZ" sz="1400" dirty="0" smtClean="0"/>
              <a:t>I přes rozvoj komunikačních technologií se tak ukazuje, </a:t>
            </a:r>
            <a:r>
              <a:rPr lang="cs-CZ" sz="1400" dirty="0"/>
              <a:t>že blahobyt a pracovní příležitosti, které nová doba přináší, nejsou rozsévány </a:t>
            </a:r>
            <a:r>
              <a:rPr lang="cs-CZ" sz="1400" dirty="0" smtClean="0"/>
              <a:t>rovnoměrně</a:t>
            </a:r>
          </a:p>
          <a:p>
            <a:pPr lvl="2" algn="just">
              <a:lnSpc>
                <a:spcPct val="150000"/>
              </a:lnSpc>
            </a:pPr>
            <a:r>
              <a:rPr lang="cs-CZ" sz="1400" dirty="0" smtClean="0"/>
              <a:t>Nová </a:t>
            </a:r>
            <a:r>
              <a:rPr lang="cs-CZ" sz="1400" dirty="0"/>
              <a:t>místa se mnohem snáze vytváří ve vyspělých oblastech s fungující infrastrukturou, než v chudých s méně vzdělanými obyvateli. Místa v nově prosperujících informačních odvětvích není možné nabídnout dlouhodobě nezaměstnaným a nekvalifikovaným dělníkům z těžkého průmyslu nebo bývalým </a:t>
            </a:r>
            <a:r>
              <a:rPr lang="cs-CZ" sz="1400" dirty="0" smtClean="0"/>
              <a:t>zemědělcům</a:t>
            </a:r>
          </a:p>
          <a:p>
            <a:pPr lvl="2" algn="just">
              <a:lnSpc>
                <a:spcPct val="150000"/>
              </a:lnSpc>
            </a:pPr>
            <a:r>
              <a:rPr lang="cs-CZ" sz="1400" dirty="0" smtClean="0"/>
              <a:t>Zdá se tedy, </a:t>
            </a:r>
            <a:r>
              <a:rPr lang="cs-CZ" sz="1400" dirty="0"/>
              <a:t>že z globalizace nejvíce profitují právě ti nejbohatší. Díky informačním technologiím možná opravdu zbohatne a více lidí, než dříve - zejména ti, kteří žijí v oblastech s rozumným stupněm zabezpečení informační infrastruktury a vzdělání. Ti co prohrají, budou ti </a:t>
            </a:r>
            <a:r>
              <a:rPr lang="cs-CZ" sz="1400" dirty="0" smtClean="0"/>
              <a:t>nejchudší</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0" y="0"/>
            <a:ext cx="9144000" cy="1143000"/>
          </a:xfrm>
          <a:blipFill>
            <a:blip r:embed="rId2"/>
            <a:tile tx="0" ty="0" sx="100000" sy="100000" flip="none" algn="tl"/>
          </a:blipFill>
        </p:spPr>
        <p:txBody>
          <a:bodyPr>
            <a:normAutofit/>
          </a:bodyPr>
          <a:lstStyle/>
          <a:p>
            <a:pPr algn="just"/>
            <a:r>
              <a:rPr lang="cs-CZ" sz="3200" b="1" dirty="0" smtClean="0">
                <a:effectLst>
                  <a:outerShdw blurRad="38100" dist="38100" dir="2700000" algn="tl">
                    <a:srgbClr val="000000">
                      <a:alpha val="43137"/>
                    </a:srgbClr>
                  </a:outerShdw>
                </a:effectLst>
              </a:rPr>
              <a:t>Globální kultura</a:t>
            </a:r>
            <a:endParaRPr lang="cs-CZ" sz="3200" b="1" dirty="0">
              <a:effectLst>
                <a:outerShdw blurRad="38100" dist="38100" dir="2700000" algn="tl">
                  <a:srgbClr val="000000">
                    <a:alpha val="43137"/>
                  </a:srgbClr>
                </a:outerShdw>
              </a:effectLst>
            </a:endParaRPr>
          </a:p>
        </p:txBody>
      </p:sp>
      <p:sp>
        <p:nvSpPr>
          <p:cNvPr id="3" name="Zástupný symbol pro obsah 2"/>
          <p:cNvSpPr>
            <a:spLocks noGrp="1"/>
          </p:cNvSpPr>
          <p:nvPr>
            <p:ph idx="1"/>
          </p:nvPr>
        </p:nvSpPr>
        <p:spPr>
          <a:xfrm>
            <a:off x="0" y="1142984"/>
            <a:ext cx="9144000" cy="5715016"/>
          </a:xfrm>
          <a:blipFill>
            <a:blip r:embed="rId2"/>
            <a:tile tx="0" ty="0" sx="100000" sy="100000" flip="none" algn="tl"/>
          </a:blipFill>
        </p:spPr>
        <p:txBody>
          <a:bodyPr>
            <a:normAutofit/>
          </a:bodyPr>
          <a:lstStyle/>
          <a:p>
            <a:pPr lvl="2" algn="just">
              <a:lnSpc>
                <a:spcPct val="150000"/>
              </a:lnSpc>
            </a:pPr>
            <a:r>
              <a:rPr lang="cs-CZ" sz="1600" b="1" dirty="0" smtClean="0"/>
              <a:t>Zygmunt </a:t>
            </a:r>
            <a:r>
              <a:rPr lang="cs-CZ" sz="1600" b="1" dirty="0" err="1" smtClean="0"/>
              <a:t>Bauman</a:t>
            </a:r>
            <a:r>
              <a:rPr lang="cs-CZ" sz="1600" b="1" dirty="0" smtClean="0"/>
              <a:t> </a:t>
            </a:r>
            <a:r>
              <a:rPr lang="cs-CZ" sz="1600" dirty="0" smtClean="0"/>
              <a:t>popisuje polarizaci našeho světa na srovnání turistů a tuláků:</a:t>
            </a:r>
          </a:p>
          <a:p>
            <a:pPr lvl="3" algn="just">
              <a:lnSpc>
                <a:spcPct val="150000"/>
              </a:lnSpc>
              <a:buFont typeface="Arial" pitchFamily="34" charset="0"/>
              <a:buChar char="•"/>
            </a:pPr>
            <a:r>
              <a:rPr lang="cs-CZ" sz="1400" dirty="0" smtClean="0"/>
              <a:t>Turisté jsou příslušníky globálních elit - podnikatelských, akademických, politických. Cestují z místa na místa, sbírají zážitky a všude jsou vítáni</a:t>
            </a:r>
          </a:p>
          <a:p>
            <a:pPr lvl="3" algn="just">
              <a:lnSpc>
                <a:spcPct val="150000"/>
              </a:lnSpc>
              <a:buFont typeface="Arial" pitchFamily="34" charset="0"/>
              <a:buChar char="•"/>
            </a:pPr>
            <a:r>
              <a:rPr lang="cs-CZ" sz="1400" dirty="0" smtClean="0"/>
              <a:t>Tuláci jsou opovrhovaní vyděděnci - lidé na okraji společnosti či prostě chudí, žijící ve větší části světa. Putují bez cíle a snaží se najít místo pro lepší život: jsou ale stále vyháněni a vraceni zpátky.</a:t>
            </a:r>
          </a:p>
          <a:p>
            <a:pPr lvl="3" algn="just">
              <a:lnSpc>
                <a:spcPct val="150000"/>
              </a:lnSpc>
              <a:buFont typeface="Arial" pitchFamily="34" charset="0"/>
              <a:buChar char="•"/>
            </a:pPr>
            <a:r>
              <a:rPr lang="cs-CZ" sz="1400" dirty="0" smtClean="0"/>
              <a:t>Tuláci sledují s obdivem životní styl turistů, turisté sledují s obavou tuláky - jejich existence je pro ně odstrašujícím důvodem, proč přes všechna rizika turistiky (rychlost změn, určitá stereotypnost nových zážitků) pokračovat dál v nastartovaném životním stylu</a:t>
            </a:r>
          </a:p>
          <a:p>
            <a:pPr lvl="2" algn="just">
              <a:lnSpc>
                <a:spcPct val="150000"/>
              </a:lnSpc>
            </a:pPr>
            <a:r>
              <a:rPr lang="cs-CZ" sz="1600" dirty="0" smtClean="0"/>
              <a:t>Problémem globalizovaného světa je schizma mezi pocitem nutnosti usilovat o řešení problému chudoby a dalších globálních problémů lidstva a současně neochota elit vzdát se standardu své turistické třídy. Paradoxem globalizovaného světa je jeho </a:t>
            </a:r>
            <a:r>
              <a:rPr lang="cs-CZ" sz="1600" dirty="0" err="1" smtClean="0"/>
              <a:t>pologlobalizace</a:t>
            </a:r>
            <a:r>
              <a:rPr lang="cs-CZ" sz="1600" dirty="0" smtClean="0"/>
              <a:t>, či „</a:t>
            </a:r>
            <a:r>
              <a:rPr lang="cs-CZ" sz="1600" dirty="0" err="1" smtClean="0"/>
              <a:t>glokalizace</a:t>
            </a:r>
            <a:r>
              <a:rPr lang="cs-CZ" sz="1600" dirty="0" smtClean="0"/>
              <a:t>„</a:t>
            </a:r>
          </a:p>
          <a:p>
            <a:endParaRPr lang="cs-CZ"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0" y="0"/>
            <a:ext cx="9144000" cy="1143000"/>
          </a:xfrm>
          <a:blipFill>
            <a:blip r:embed="rId2"/>
            <a:tile tx="0" ty="0" sx="100000" sy="100000" flip="none" algn="tl"/>
          </a:blipFill>
        </p:spPr>
        <p:txBody>
          <a:bodyPr>
            <a:normAutofit/>
          </a:bodyPr>
          <a:lstStyle/>
          <a:p>
            <a:pPr algn="just"/>
            <a:r>
              <a:rPr lang="cs-CZ" sz="3200" b="1" dirty="0" smtClean="0">
                <a:effectLst>
                  <a:outerShdw blurRad="38100" dist="38100" dir="2700000" algn="tl">
                    <a:srgbClr val="000000">
                      <a:alpha val="43137"/>
                    </a:srgbClr>
                  </a:outerShdw>
                </a:effectLst>
              </a:rPr>
              <a:t>Globální kultura</a:t>
            </a:r>
            <a:endParaRPr lang="cs-CZ" sz="3200" b="1" dirty="0">
              <a:effectLst>
                <a:outerShdw blurRad="38100" dist="38100" dir="2700000" algn="tl">
                  <a:srgbClr val="000000">
                    <a:alpha val="43137"/>
                  </a:srgbClr>
                </a:outerShdw>
              </a:effectLst>
            </a:endParaRPr>
          </a:p>
        </p:txBody>
      </p:sp>
      <p:pic>
        <p:nvPicPr>
          <p:cNvPr id="3" name="Obrázek 2" descr="image01.jpg"/>
          <p:cNvPicPr>
            <a:picLocks noChangeAspect="1"/>
          </p:cNvPicPr>
          <p:nvPr/>
        </p:nvPicPr>
        <p:blipFill>
          <a:blip r:embed="rId3"/>
          <a:stretch>
            <a:fillRect/>
          </a:stretch>
        </p:blipFill>
        <p:spPr>
          <a:xfrm>
            <a:off x="0" y="1214422"/>
            <a:ext cx="9144000" cy="5407840"/>
          </a:xfrm>
          <a:prstGeom prst="rect">
            <a:avLst/>
          </a:prstGeom>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0" y="0"/>
            <a:ext cx="9144000" cy="1143000"/>
          </a:xfrm>
          <a:blipFill>
            <a:blip r:embed="rId2"/>
            <a:tile tx="0" ty="0" sx="100000" sy="100000" flip="none" algn="tl"/>
          </a:blipFill>
        </p:spPr>
        <p:txBody>
          <a:bodyPr>
            <a:normAutofit/>
          </a:bodyPr>
          <a:lstStyle/>
          <a:p>
            <a:pPr algn="just"/>
            <a:r>
              <a:rPr lang="cs-CZ" sz="3200" b="1" dirty="0" smtClean="0">
                <a:effectLst>
                  <a:outerShdw blurRad="38100" dist="38100" dir="2700000" algn="tl">
                    <a:srgbClr val="000000">
                      <a:alpha val="43137"/>
                    </a:srgbClr>
                  </a:outerShdw>
                </a:effectLst>
              </a:rPr>
              <a:t>Globální kultura</a:t>
            </a:r>
            <a:endParaRPr lang="cs-CZ" sz="3200" b="1" dirty="0">
              <a:effectLst>
                <a:outerShdw blurRad="38100" dist="38100" dir="2700000" algn="tl">
                  <a:srgbClr val="000000">
                    <a:alpha val="43137"/>
                  </a:srgbClr>
                </a:outerShdw>
              </a:effectLst>
            </a:endParaRPr>
          </a:p>
        </p:txBody>
      </p:sp>
      <p:sp>
        <p:nvSpPr>
          <p:cNvPr id="3" name="Zástupný symbol pro obsah 2"/>
          <p:cNvSpPr>
            <a:spLocks noGrp="1"/>
          </p:cNvSpPr>
          <p:nvPr>
            <p:ph idx="1"/>
          </p:nvPr>
        </p:nvSpPr>
        <p:spPr>
          <a:xfrm>
            <a:off x="0" y="1142984"/>
            <a:ext cx="9144000" cy="5715016"/>
          </a:xfrm>
          <a:blipFill>
            <a:blip r:embed="rId2"/>
            <a:tile tx="0" ty="0" sx="100000" sy="100000" flip="none" algn="tl"/>
          </a:blipFill>
        </p:spPr>
        <p:txBody>
          <a:bodyPr>
            <a:normAutofit/>
          </a:bodyPr>
          <a:lstStyle/>
          <a:p>
            <a:pPr lvl="1" algn="just">
              <a:lnSpc>
                <a:spcPct val="150000"/>
              </a:lnSpc>
              <a:buFont typeface="Arial" pitchFamily="34" charset="0"/>
              <a:buChar char="•"/>
            </a:pPr>
            <a:r>
              <a:rPr lang="cs-CZ" sz="2000" dirty="0" smtClean="0"/>
              <a:t>S globální kulturou souvisí i </a:t>
            </a:r>
            <a:r>
              <a:rPr lang="cs-CZ" sz="2000" b="1" dirty="0" smtClean="0"/>
              <a:t>pokles </a:t>
            </a:r>
            <a:r>
              <a:rPr lang="cs-CZ" sz="2000" b="1" dirty="0"/>
              <a:t>moci národních </a:t>
            </a:r>
            <a:r>
              <a:rPr lang="cs-CZ" sz="2000" b="1" dirty="0" smtClean="0"/>
              <a:t>států:</a:t>
            </a:r>
          </a:p>
          <a:p>
            <a:pPr lvl="2" algn="just">
              <a:lnSpc>
                <a:spcPct val="150000"/>
              </a:lnSpc>
            </a:pPr>
            <a:r>
              <a:rPr lang="cs-CZ" sz="1600" dirty="0" smtClean="0"/>
              <a:t>V </a:t>
            </a:r>
            <a:r>
              <a:rPr lang="cs-CZ" sz="1600" dirty="0"/>
              <a:t>globalizované ekonomice ztrácejí státy stále větší část své moci ovlivňovat životy svých </a:t>
            </a:r>
            <a:r>
              <a:rPr lang="cs-CZ" sz="1600" dirty="0" smtClean="0"/>
              <a:t>obyvatel</a:t>
            </a:r>
          </a:p>
          <a:p>
            <a:pPr lvl="2" algn="just">
              <a:lnSpc>
                <a:spcPct val="150000"/>
              </a:lnSpc>
            </a:pPr>
            <a:r>
              <a:rPr lang="cs-CZ" sz="1600" dirty="0" smtClean="0"/>
              <a:t>Státy </a:t>
            </a:r>
            <a:r>
              <a:rPr lang="cs-CZ" sz="1600" dirty="0"/>
              <a:t>ale ztrácejí i možnost ovlivňovat kulturní politiku své země, vstupem do sítě mezinárodních smluv i politiku sociální, ekologickou, </a:t>
            </a:r>
            <a:r>
              <a:rPr lang="cs-CZ" sz="1600" dirty="0" smtClean="0"/>
              <a:t>atd.</a:t>
            </a:r>
          </a:p>
          <a:p>
            <a:pPr lvl="2" algn="just">
              <a:lnSpc>
                <a:spcPct val="150000"/>
              </a:lnSpc>
            </a:pPr>
            <a:r>
              <a:rPr lang="cs-CZ" sz="1600" dirty="0" smtClean="0"/>
              <a:t>Skutečná </a:t>
            </a:r>
            <a:r>
              <a:rPr lang="cs-CZ" sz="1600" dirty="0"/>
              <a:t>moc se přesouvá na dva typy subjektů: nadnárodní firmy a občanská </a:t>
            </a:r>
            <a:r>
              <a:rPr lang="cs-CZ" sz="1600" dirty="0" smtClean="0"/>
              <a:t>sdružení:</a:t>
            </a:r>
          </a:p>
          <a:p>
            <a:pPr lvl="2" algn="just">
              <a:lnSpc>
                <a:spcPct val="150000"/>
              </a:lnSpc>
            </a:pPr>
            <a:r>
              <a:rPr lang="cs-CZ" sz="1600" b="1" dirty="0" smtClean="0"/>
              <a:t>Nadnárodní firmy:</a:t>
            </a:r>
          </a:p>
          <a:p>
            <a:pPr lvl="3" algn="just">
              <a:lnSpc>
                <a:spcPct val="150000"/>
              </a:lnSpc>
              <a:buFont typeface="Arial" pitchFamily="34" charset="0"/>
              <a:buChar char="•"/>
            </a:pPr>
            <a:r>
              <a:rPr lang="cs-CZ" sz="1400" dirty="0" smtClean="0"/>
              <a:t>Významná je jejich </a:t>
            </a:r>
            <a:r>
              <a:rPr lang="cs-CZ" sz="1400" dirty="0"/>
              <a:t>nezávislost na prostoru: zatímco dříve se firmy cítily vždy v určitém spojení s místní komunitou, tato vazba je nyní </a:t>
            </a:r>
            <a:r>
              <a:rPr lang="cs-CZ" sz="1400" dirty="0" smtClean="0"/>
              <a:t>narušena</a:t>
            </a:r>
          </a:p>
          <a:p>
            <a:pPr lvl="3" algn="just">
              <a:lnSpc>
                <a:spcPct val="150000"/>
              </a:lnSpc>
              <a:buFont typeface="Arial" pitchFamily="34" charset="0"/>
              <a:buChar char="•"/>
            </a:pPr>
            <a:r>
              <a:rPr lang="cs-CZ" sz="1400" dirty="0" smtClean="0"/>
              <a:t>Přestože </a:t>
            </a:r>
            <a:r>
              <a:rPr lang="cs-CZ" sz="1400" dirty="0"/>
              <a:t>místní pobočky zaměstnávají místní obyvatele a snaží se ve vyspělých zemích vyjít se svými sousedy v dobrém, řídí se jednání nadnárodních společností především ekonomickými zájmy, které je vede často k silně neekologickému </a:t>
            </a:r>
            <a:r>
              <a:rPr lang="cs-CZ" sz="1400" dirty="0" smtClean="0"/>
              <a:t>jednání</a:t>
            </a:r>
          </a:p>
          <a:p>
            <a:pPr lvl="3" algn="just">
              <a:lnSpc>
                <a:spcPct val="150000"/>
              </a:lnSpc>
              <a:buFont typeface="Arial" pitchFamily="34" charset="0"/>
              <a:buChar char="•"/>
            </a:pPr>
            <a:r>
              <a:rPr lang="cs-CZ" sz="1400" dirty="0" smtClean="0"/>
              <a:t>Na </a:t>
            </a:r>
            <a:r>
              <a:rPr lang="cs-CZ" sz="1400" dirty="0"/>
              <a:t>druhé straně, některé společnosti se cíleně zasazují i o řešení globálních problémů: zejména pojišťovací průmysl, který se cítí být ohrožen klimatickými </a:t>
            </a:r>
            <a:r>
              <a:rPr lang="cs-CZ" sz="1400" dirty="0" smtClean="0"/>
              <a:t>změnami</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0" y="0"/>
            <a:ext cx="9144000" cy="1143000"/>
          </a:xfrm>
          <a:blipFill>
            <a:blip r:embed="rId2"/>
            <a:tile tx="0" ty="0" sx="100000" sy="100000" flip="none" algn="tl"/>
          </a:blipFill>
        </p:spPr>
        <p:txBody>
          <a:bodyPr>
            <a:normAutofit/>
          </a:bodyPr>
          <a:lstStyle/>
          <a:p>
            <a:pPr algn="just"/>
            <a:r>
              <a:rPr lang="cs-CZ" sz="3200" b="1" dirty="0" smtClean="0">
                <a:effectLst>
                  <a:outerShdw blurRad="38100" dist="38100" dir="2700000" algn="tl">
                    <a:srgbClr val="000000">
                      <a:alpha val="43137"/>
                    </a:srgbClr>
                  </a:outerShdw>
                </a:effectLst>
              </a:rPr>
              <a:t>Globální kultura</a:t>
            </a:r>
            <a:endParaRPr lang="cs-CZ" sz="3200" b="1" dirty="0">
              <a:effectLst>
                <a:outerShdw blurRad="38100" dist="38100" dir="2700000" algn="tl">
                  <a:srgbClr val="000000">
                    <a:alpha val="43137"/>
                  </a:srgbClr>
                </a:outerShdw>
              </a:effectLst>
            </a:endParaRPr>
          </a:p>
        </p:txBody>
      </p:sp>
      <p:sp>
        <p:nvSpPr>
          <p:cNvPr id="3" name="Zástupný symbol pro obsah 2"/>
          <p:cNvSpPr>
            <a:spLocks noGrp="1"/>
          </p:cNvSpPr>
          <p:nvPr>
            <p:ph idx="1"/>
          </p:nvPr>
        </p:nvSpPr>
        <p:spPr>
          <a:xfrm>
            <a:off x="0" y="1142984"/>
            <a:ext cx="9144000" cy="5715016"/>
          </a:xfrm>
          <a:blipFill>
            <a:blip r:embed="rId2"/>
            <a:tile tx="0" ty="0" sx="100000" sy="100000" flip="none" algn="tl"/>
          </a:blipFill>
        </p:spPr>
        <p:txBody>
          <a:bodyPr>
            <a:normAutofit/>
          </a:bodyPr>
          <a:lstStyle/>
          <a:p>
            <a:pPr lvl="2" algn="just">
              <a:lnSpc>
                <a:spcPct val="150000"/>
              </a:lnSpc>
            </a:pPr>
            <a:r>
              <a:rPr lang="cs-CZ" sz="1600" b="1" dirty="0" smtClean="0"/>
              <a:t>Občanská sdružení:</a:t>
            </a:r>
          </a:p>
          <a:p>
            <a:pPr lvl="3" algn="just">
              <a:lnSpc>
                <a:spcPct val="150000"/>
              </a:lnSpc>
              <a:buFont typeface="Arial" pitchFamily="34" charset="0"/>
              <a:buChar char="•"/>
            </a:pPr>
            <a:r>
              <a:rPr lang="cs-CZ" sz="1400" dirty="0" smtClean="0"/>
              <a:t>Díky Internetu mohou organizovat své akce a šířit ideje v globálním měřítku: demonstrace proti globalizaci by nebyly možné nebýt globálních informačních technologií, používaných globálně aktivními občanskými sdruženími ...</a:t>
            </a:r>
          </a:p>
          <a:p>
            <a:pPr lvl="3" algn="just">
              <a:lnSpc>
                <a:spcPct val="150000"/>
              </a:lnSpc>
              <a:buFont typeface="Arial" pitchFamily="34" charset="0"/>
              <a:buChar char="•"/>
            </a:pPr>
            <a:r>
              <a:rPr lang="cs-CZ" sz="1400" dirty="0" smtClean="0"/>
              <a:t>Občanská sdružení také fungují jako určitá protiváha nadnárodním společnostem, proti kterým často organizují spotřebitelské bojkoty (oblíbeným terčem je např. firma </a:t>
            </a:r>
            <a:r>
              <a:rPr lang="cs-CZ" sz="1400" dirty="0" err="1" smtClean="0"/>
              <a:t>Shell</a:t>
            </a:r>
            <a:r>
              <a:rPr lang="cs-CZ" sz="1400" dirty="0" smtClean="0"/>
              <a:t>). Nutí tím společnosti, aby alespoň usilovaly o ekologickou image, přestože mnohdy se jedná spíše o zelený nátěr</a:t>
            </a:r>
          </a:p>
          <a:p>
            <a:pPr lvl="3" algn="just">
              <a:lnSpc>
                <a:spcPct val="150000"/>
              </a:lnSpc>
              <a:buFont typeface="Arial" pitchFamily="34" charset="0"/>
              <a:buChar char="•"/>
            </a:pPr>
            <a:r>
              <a:rPr lang="cs-CZ" sz="1400" dirty="0" smtClean="0"/>
              <a:t>Díky Internetu mohou občanská sdružení získat významnou část moci, kterou v národních státech drží politické strany</a:t>
            </a:r>
          </a:p>
          <a:p>
            <a:pPr lvl="3" algn="just">
              <a:lnSpc>
                <a:spcPct val="150000"/>
              </a:lnSpc>
              <a:buFont typeface="Arial" pitchFamily="34" charset="0"/>
              <a:buChar char="•"/>
            </a:pPr>
            <a:r>
              <a:rPr lang="cs-CZ" sz="1400" dirty="0" smtClean="0"/>
              <a:t>Instituty, jako je právo na informace, zpřístupňování informačních systémů státní správy, zapojování veřejnosti do rozhodování či referendum, získají díky Internetu nové dimenze: budou samozřejmější, častější, levnější, efektivnější</a:t>
            </a:r>
          </a:p>
          <a:p>
            <a:pPr lvl="2" algn="just">
              <a:lnSpc>
                <a:spcPct val="150000"/>
              </a:lnSpc>
            </a:pPr>
            <a:r>
              <a:rPr lang="cs-CZ" sz="1600" dirty="0" smtClean="0"/>
              <a:t>Politiku vyspělých zemí globalizovaného světa bude určovat střet mezi globálními občanskými sdruženími a nadnárodními společnostmi, ale také střet mezi lokálními iniciativami a reprezentanty státní moc</a:t>
            </a:r>
          </a:p>
          <a:p>
            <a:endParaRPr lang="cs-CZ"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0" y="0"/>
            <a:ext cx="9144000" cy="1143000"/>
          </a:xfrm>
          <a:blipFill>
            <a:blip r:embed="rId2"/>
            <a:tile tx="0" ty="0" sx="100000" sy="100000" flip="none" algn="tl"/>
          </a:blipFill>
        </p:spPr>
        <p:txBody>
          <a:bodyPr>
            <a:normAutofit/>
          </a:bodyPr>
          <a:lstStyle/>
          <a:p>
            <a:pPr algn="just"/>
            <a:r>
              <a:rPr lang="cs-CZ" sz="3200" b="1" dirty="0" smtClean="0">
                <a:effectLst>
                  <a:outerShdw blurRad="38100" dist="38100" dir="2700000" algn="tl">
                    <a:srgbClr val="000000">
                      <a:alpha val="43137"/>
                    </a:srgbClr>
                  </a:outerShdw>
                </a:effectLst>
              </a:rPr>
              <a:t>Globální kultura</a:t>
            </a:r>
            <a:endParaRPr lang="cs-CZ" sz="3200" b="1" dirty="0">
              <a:effectLst>
                <a:outerShdw blurRad="38100" dist="38100" dir="2700000" algn="tl">
                  <a:srgbClr val="000000">
                    <a:alpha val="43137"/>
                  </a:srgbClr>
                </a:outerShdw>
              </a:effectLst>
            </a:endParaRPr>
          </a:p>
        </p:txBody>
      </p:sp>
      <p:sp>
        <p:nvSpPr>
          <p:cNvPr id="3" name="Zástupný symbol pro obsah 2"/>
          <p:cNvSpPr>
            <a:spLocks noGrp="1"/>
          </p:cNvSpPr>
          <p:nvPr>
            <p:ph idx="1"/>
          </p:nvPr>
        </p:nvSpPr>
        <p:spPr>
          <a:xfrm>
            <a:off x="0" y="1142984"/>
            <a:ext cx="9144000" cy="5715016"/>
          </a:xfrm>
          <a:blipFill>
            <a:blip r:embed="rId2"/>
            <a:tile tx="0" ty="0" sx="100000" sy="100000" flip="none" algn="tl"/>
          </a:blipFill>
        </p:spPr>
        <p:txBody>
          <a:bodyPr>
            <a:normAutofit/>
          </a:bodyPr>
          <a:lstStyle/>
          <a:p>
            <a:pPr algn="just">
              <a:lnSpc>
                <a:spcPct val="150000"/>
              </a:lnSpc>
            </a:pPr>
            <a:r>
              <a:rPr lang="cs-CZ" sz="2400" b="1" dirty="0" smtClean="0"/>
              <a:t>Střet kultur:</a:t>
            </a:r>
          </a:p>
          <a:p>
            <a:pPr lvl="1" algn="just">
              <a:lnSpc>
                <a:spcPct val="150000"/>
              </a:lnSpc>
              <a:buFont typeface="Arial" pitchFamily="34" charset="0"/>
              <a:buChar char="•"/>
            </a:pPr>
            <a:r>
              <a:rPr lang="cs-CZ" sz="2000" dirty="0" smtClean="0"/>
              <a:t>Střetávání různých kultur není pouze rysem současného světa, ale probíhalo samozřejmě již v dřívějších dobách</a:t>
            </a:r>
          </a:p>
          <a:p>
            <a:pPr lvl="1" algn="just">
              <a:lnSpc>
                <a:spcPct val="150000"/>
              </a:lnSpc>
              <a:buFont typeface="Arial" pitchFamily="34" charset="0"/>
              <a:buChar char="•"/>
            </a:pPr>
            <a:r>
              <a:rPr lang="cs-CZ" sz="2000" dirty="0" smtClean="0"/>
              <a:t>S tezí, že v současné době dochází k zásadnímu civilizačnímu střetu (nejenom v kultuře, ale obecně) došel již v 90. letech S. </a:t>
            </a:r>
            <a:r>
              <a:rPr lang="cs-CZ" sz="2000" dirty="0" err="1" smtClean="0"/>
              <a:t>Huntington</a:t>
            </a:r>
            <a:r>
              <a:rPr lang="cs-CZ" sz="2000" dirty="0" smtClean="0"/>
              <a:t> ve svém díle </a:t>
            </a:r>
            <a:r>
              <a:rPr lang="cs-CZ" sz="2000" b="1" dirty="0" smtClean="0"/>
              <a:t>Střet civilizací</a:t>
            </a:r>
          </a:p>
          <a:p>
            <a:pPr lvl="1" algn="just">
              <a:lnSpc>
                <a:spcPct val="150000"/>
              </a:lnSpc>
              <a:buFont typeface="Arial" pitchFamily="34" charset="0"/>
              <a:buChar char="•"/>
            </a:pPr>
            <a:r>
              <a:rPr lang="cs-CZ" sz="2000" dirty="0" smtClean="0"/>
              <a:t>Kulturní střetávání se ale vždy neneslo v podobném duchu jako nyní, jelikož střet </a:t>
            </a:r>
            <a:r>
              <a:rPr lang="cs-CZ" sz="2000" dirty="0"/>
              <a:t>dvou kultur </a:t>
            </a:r>
            <a:r>
              <a:rPr lang="cs-CZ" sz="2000" dirty="0" smtClean="0"/>
              <a:t>měl </a:t>
            </a:r>
            <a:r>
              <a:rPr lang="cs-CZ" sz="2000" dirty="0"/>
              <a:t>v historii zpravidla charakter </a:t>
            </a:r>
            <a:r>
              <a:rPr lang="cs-CZ" sz="2000" dirty="0" smtClean="0"/>
              <a:t>konfrontace, které mohlo vést ke dvěma různým formám vyústění:</a:t>
            </a:r>
          </a:p>
          <a:p>
            <a:pPr lvl="2" algn="just">
              <a:lnSpc>
                <a:spcPct val="150000"/>
              </a:lnSpc>
            </a:pPr>
            <a:r>
              <a:rPr lang="cs-CZ" sz="1600" dirty="0"/>
              <a:t>T</a:t>
            </a:r>
            <a:r>
              <a:rPr lang="cs-CZ" sz="1600" dirty="0" smtClean="0"/>
              <a:t>otální likvidace </a:t>
            </a:r>
            <a:r>
              <a:rPr lang="cs-CZ" sz="1600" dirty="0"/>
              <a:t>slabší kultury (severoameričtí </a:t>
            </a:r>
            <a:r>
              <a:rPr lang="cs-CZ" sz="1600" dirty="0" smtClean="0"/>
              <a:t>indiáni)</a:t>
            </a:r>
          </a:p>
          <a:p>
            <a:pPr lvl="2" algn="just">
              <a:lnSpc>
                <a:spcPct val="150000"/>
              </a:lnSpc>
            </a:pPr>
            <a:r>
              <a:rPr lang="cs-CZ" sz="1600" dirty="0"/>
              <a:t>S</a:t>
            </a:r>
            <a:r>
              <a:rPr lang="cs-CZ" sz="1600" dirty="0" smtClean="0"/>
              <a:t>ilnějším kulturní </a:t>
            </a:r>
            <a:r>
              <a:rPr lang="cs-CZ" sz="1600" dirty="0"/>
              <a:t>ovlivnění až pohlcení kultury </a:t>
            </a:r>
            <a:r>
              <a:rPr lang="cs-CZ" sz="1600" dirty="0" smtClean="0"/>
              <a:t>dobyvatelské kulturou </a:t>
            </a:r>
            <a:r>
              <a:rPr lang="cs-CZ" sz="1600" dirty="0"/>
              <a:t>(</a:t>
            </a:r>
            <a:r>
              <a:rPr lang="cs-CZ" sz="1600" dirty="0" err="1"/>
              <a:t>sumerové</a:t>
            </a:r>
            <a:r>
              <a:rPr lang="cs-CZ" sz="1600" dirty="0"/>
              <a:t>, </a:t>
            </a:r>
            <a:r>
              <a:rPr lang="cs-CZ" sz="1600" dirty="0" err="1"/>
              <a:t>mongolové</a:t>
            </a:r>
            <a:r>
              <a:rPr lang="cs-CZ" sz="1600" dirty="0"/>
              <a:t>, atd</a:t>
            </a:r>
            <a:r>
              <a:rPr lang="cs-CZ" sz="1600" dirty="0" smtClean="0"/>
              <a:t>.)</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0" y="0"/>
            <a:ext cx="9144000" cy="1143000"/>
          </a:xfrm>
          <a:blipFill>
            <a:blip r:embed="rId2"/>
            <a:tile tx="0" ty="0" sx="100000" sy="100000" flip="none" algn="tl"/>
          </a:blipFill>
        </p:spPr>
        <p:txBody>
          <a:bodyPr>
            <a:normAutofit/>
          </a:bodyPr>
          <a:lstStyle/>
          <a:p>
            <a:pPr algn="just"/>
            <a:r>
              <a:rPr lang="cs-CZ" sz="3200" b="1" dirty="0" smtClean="0">
                <a:effectLst>
                  <a:outerShdw blurRad="38100" dist="38100" dir="2700000" algn="tl">
                    <a:srgbClr val="000000">
                      <a:alpha val="43137"/>
                    </a:srgbClr>
                  </a:outerShdw>
                </a:effectLst>
              </a:rPr>
              <a:t>Globální kultura</a:t>
            </a:r>
            <a:endParaRPr lang="cs-CZ" sz="3200" b="1" dirty="0">
              <a:effectLst>
                <a:outerShdw blurRad="38100" dist="38100" dir="2700000" algn="tl">
                  <a:srgbClr val="000000">
                    <a:alpha val="43137"/>
                  </a:srgbClr>
                </a:outerShdw>
              </a:effectLst>
            </a:endParaRPr>
          </a:p>
        </p:txBody>
      </p:sp>
      <p:sp>
        <p:nvSpPr>
          <p:cNvPr id="3" name="Zástupný symbol pro obsah 2"/>
          <p:cNvSpPr>
            <a:spLocks noGrp="1"/>
          </p:cNvSpPr>
          <p:nvPr>
            <p:ph idx="1"/>
          </p:nvPr>
        </p:nvSpPr>
        <p:spPr>
          <a:xfrm>
            <a:off x="0" y="1142984"/>
            <a:ext cx="9144000" cy="5715016"/>
          </a:xfrm>
          <a:blipFill>
            <a:blip r:embed="rId2"/>
            <a:tile tx="0" ty="0" sx="100000" sy="100000" flip="none" algn="tl"/>
          </a:blipFill>
        </p:spPr>
        <p:txBody>
          <a:bodyPr>
            <a:normAutofit/>
          </a:bodyPr>
          <a:lstStyle/>
          <a:p>
            <a:pPr lvl="1" algn="just">
              <a:lnSpc>
                <a:spcPct val="150000"/>
              </a:lnSpc>
              <a:buFont typeface="Arial" pitchFamily="34" charset="0"/>
              <a:buChar char="•"/>
            </a:pPr>
            <a:r>
              <a:rPr lang="cs-CZ" sz="2000" b="1" dirty="0"/>
              <a:t>Spotřební životní </a:t>
            </a:r>
            <a:r>
              <a:rPr lang="cs-CZ" sz="2000" b="1" dirty="0" smtClean="0"/>
              <a:t>styl </a:t>
            </a:r>
            <a:r>
              <a:rPr lang="cs-CZ" sz="2000" dirty="0" smtClean="0"/>
              <a:t>se stal dalším rysem globální kultury:</a:t>
            </a:r>
          </a:p>
          <a:p>
            <a:pPr lvl="2" algn="just">
              <a:lnSpc>
                <a:spcPct val="150000"/>
              </a:lnSpc>
            </a:pPr>
            <a:r>
              <a:rPr lang="cs-CZ" sz="1600" dirty="0" smtClean="0"/>
              <a:t>Prostor </a:t>
            </a:r>
            <a:r>
              <a:rPr lang="cs-CZ" sz="1600" dirty="0"/>
              <a:t>universalistických ideologií </a:t>
            </a:r>
            <a:r>
              <a:rPr lang="cs-CZ" sz="1600" dirty="0" smtClean="0"/>
              <a:t>převzaly </a:t>
            </a:r>
            <a:r>
              <a:rPr lang="cs-CZ" sz="1600" dirty="0"/>
              <a:t>ve vyspělých státech </a:t>
            </a:r>
            <a:r>
              <a:rPr lang="cs-CZ" sz="1600" dirty="0" err="1"/>
              <a:t>hedonismus</a:t>
            </a:r>
            <a:r>
              <a:rPr lang="cs-CZ" sz="1600" dirty="0"/>
              <a:t>, životní styl orientovaný na dosahování rozkoše, které lze podle novodobého pojetí dosáhnout zejména </a:t>
            </a:r>
            <a:r>
              <a:rPr lang="cs-CZ" sz="1600" dirty="0" smtClean="0"/>
              <a:t>spotřebou</a:t>
            </a:r>
          </a:p>
          <a:p>
            <a:pPr lvl="2" algn="just">
              <a:lnSpc>
                <a:spcPct val="150000"/>
              </a:lnSpc>
            </a:pPr>
            <a:r>
              <a:rPr lang="cs-CZ" sz="1600" dirty="0" smtClean="0"/>
              <a:t>Konfrontace </a:t>
            </a:r>
            <a:r>
              <a:rPr lang="cs-CZ" sz="1600" dirty="0"/>
              <a:t>s „mezemi růstu" naší civilizace a globálními problémy se současně lidstvo snaží dosáhnout trvalé udržitelnosti, která ve svém důsledku obnáší i určité přehodnocení vzorců výroby a </a:t>
            </a:r>
            <a:r>
              <a:rPr lang="cs-CZ" sz="1600" dirty="0" smtClean="0"/>
              <a:t>spotřeby</a:t>
            </a:r>
          </a:p>
          <a:p>
            <a:pPr lvl="2" algn="just">
              <a:lnSpc>
                <a:spcPct val="150000"/>
              </a:lnSpc>
            </a:pPr>
            <a:r>
              <a:rPr lang="cs-CZ" sz="1600" dirty="0" smtClean="0"/>
              <a:t>Protože </a:t>
            </a:r>
            <a:r>
              <a:rPr lang="cs-CZ" sz="1600" dirty="0"/>
              <a:t>ale z kola ekonomického rozvoje nelze vyskočit strategií nulového růstu, navrženou v roce 1972 autory první zprávy Římského klubu, dostává se tím společnost do bludného </a:t>
            </a:r>
            <a:r>
              <a:rPr lang="cs-CZ" sz="1600" dirty="0" smtClean="0"/>
              <a:t>kola</a:t>
            </a:r>
          </a:p>
          <a:p>
            <a:pPr lvl="2" algn="just">
              <a:lnSpc>
                <a:spcPct val="150000"/>
              </a:lnSpc>
            </a:pPr>
            <a:r>
              <a:rPr lang="cs-CZ" sz="1600" dirty="0" smtClean="0"/>
              <a:t>Jako řešení tohoto problému může být omezení spotřeby a uchování stálého růstu prostřednictvím </a:t>
            </a:r>
            <a:r>
              <a:rPr lang="cs-CZ" sz="1600" dirty="0" err="1" smtClean="0"/>
              <a:t>dematerializace</a:t>
            </a:r>
            <a:r>
              <a:rPr lang="cs-CZ" sz="1600" dirty="0" smtClean="0"/>
              <a:t>, </a:t>
            </a:r>
            <a:r>
              <a:rPr lang="cs-CZ" sz="1600" dirty="0"/>
              <a:t>tj. přesunu významnějšího podílu ekonomických aktivit do informační sféry, jejíž přímé environmentální dopady na reálný svět jsou minimální</a:t>
            </a:r>
            <a:endParaRPr lang="cs-CZ" sz="1600" dirty="0" smtClean="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0" y="0"/>
            <a:ext cx="9144000" cy="1143000"/>
          </a:xfrm>
          <a:blipFill>
            <a:blip r:embed="rId2"/>
            <a:tile tx="0" ty="0" sx="100000" sy="100000" flip="none" algn="tl"/>
          </a:blipFill>
        </p:spPr>
        <p:txBody>
          <a:bodyPr>
            <a:normAutofit/>
          </a:bodyPr>
          <a:lstStyle/>
          <a:p>
            <a:pPr algn="just"/>
            <a:r>
              <a:rPr lang="cs-CZ" sz="3200" b="1" dirty="0" smtClean="0">
                <a:effectLst>
                  <a:outerShdw blurRad="38100" dist="38100" dir="2700000" algn="tl">
                    <a:srgbClr val="000000">
                      <a:alpha val="43137"/>
                    </a:srgbClr>
                  </a:outerShdw>
                </a:effectLst>
              </a:rPr>
              <a:t>Globální kultura</a:t>
            </a:r>
            <a:endParaRPr lang="cs-CZ" sz="3200" b="1" dirty="0">
              <a:effectLst>
                <a:outerShdw blurRad="38100" dist="38100" dir="2700000" algn="tl">
                  <a:srgbClr val="000000">
                    <a:alpha val="43137"/>
                  </a:srgbClr>
                </a:outerShdw>
              </a:effectLst>
            </a:endParaRPr>
          </a:p>
        </p:txBody>
      </p:sp>
      <p:sp>
        <p:nvSpPr>
          <p:cNvPr id="3" name="Zástupný symbol pro obsah 2"/>
          <p:cNvSpPr>
            <a:spLocks noGrp="1"/>
          </p:cNvSpPr>
          <p:nvPr>
            <p:ph idx="1"/>
          </p:nvPr>
        </p:nvSpPr>
        <p:spPr>
          <a:xfrm>
            <a:off x="0" y="1142985"/>
            <a:ext cx="9144000" cy="5715016"/>
          </a:xfrm>
          <a:blipFill>
            <a:blip r:embed="rId2"/>
            <a:tile tx="0" ty="0" sx="100000" sy="100000" flip="none" algn="tl"/>
          </a:blipFill>
        </p:spPr>
        <p:txBody>
          <a:bodyPr/>
          <a:lstStyle/>
          <a:p>
            <a:pPr marL="1257300" lvl="4" indent="-342900" algn="just">
              <a:lnSpc>
                <a:spcPct val="150000"/>
              </a:lnSpc>
              <a:buFont typeface="Arial" pitchFamily="34" charset="0"/>
              <a:buChar char="•"/>
            </a:pPr>
            <a:r>
              <a:rPr lang="cs-CZ" sz="1600" dirty="0" smtClean="0"/>
              <a:t>Namísto omezení spotřeby ale v 90. letech došlo k opačnému jevu: k nejvyšší míře individuální spotřeby docházelo právě v informačně nejvyspělejších zemích</a:t>
            </a:r>
          </a:p>
          <a:p>
            <a:pPr marL="1257300" lvl="4" indent="-342900" algn="just">
              <a:lnSpc>
                <a:spcPct val="150000"/>
              </a:lnSpc>
              <a:buFont typeface="Arial" pitchFamily="34" charset="0"/>
              <a:buChar char="•"/>
            </a:pPr>
            <a:r>
              <a:rPr lang="cs-CZ" sz="1600" dirty="0" smtClean="0"/>
              <a:t>Příkladem tohoto vývoje je spotřeba papíru:</a:t>
            </a:r>
          </a:p>
          <a:p>
            <a:pPr marL="1714500" lvl="5" indent="-342900" algn="just">
              <a:lnSpc>
                <a:spcPct val="150000"/>
              </a:lnSpc>
            </a:pPr>
            <a:r>
              <a:rPr lang="cs-CZ" sz="1500" dirty="0" smtClean="0"/>
              <a:t>Přestože se odhaduje pokles v oblasti užití papíru pro noviny, referenční příručky, encyklopedie, atd., je tento pokles převažován nárůstem spotřeby kancelářského papíru, užívaného pro individuální tisk</a:t>
            </a:r>
          </a:p>
          <a:p>
            <a:pPr marL="1714500" lvl="5" indent="-342900" algn="just">
              <a:lnSpc>
                <a:spcPct val="150000"/>
              </a:lnSpc>
            </a:pPr>
            <a:r>
              <a:rPr lang="cs-CZ" sz="1500" dirty="0" smtClean="0"/>
              <a:t>Největšími spotřebiteli papíru jsou tak USA, následovány evropskými zeměmi a nezdá se, že by se tento trend měl zastavit - alespoň do té doby, nebudou-li důsledněji uplatněny ekonomické nástroje a do ceny papíru nebudou promítnuty jeho dopady na životní prostředí</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0" y="0"/>
            <a:ext cx="9144000" cy="1143000"/>
          </a:xfrm>
          <a:blipFill>
            <a:blip r:embed="rId2"/>
            <a:tile tx="0" ty="0" sx="100000" sy="100000" flip="none" algn="tl"/>
          </a:blipFill>
        </p:spPr>
        <p:txBody>
          <a:bodyPr>
            <a:normAutofit/>
          </a:bodyPr>
          <a:lstStyle/>
          <a:p>
            <a:pPr algn="just"/>
            <a:r>
              <a:rPr lang="cs-CZ" sz="3200" b="1" dirty="0" smtClean="0">
                <a:effectLst>
                  <a:outerShdw blurRad="38100" dist="38100" dir="2700000" algn="tl">
                    <a:srgbClr val="000000">
                      <a:alpha val="43137"/>
                    </a:srgbClr>
                  </a:outerShdw>
                </a:effectLst>
              </a:rPr>
              <a:t>Globální kultura</a:t>
            </a:r>
            <a:endParaRPr lang="cs-CZ" sz="3200" b="1" dirty="0">
              <a:effectLst>
                <a:outerShdw blurRad="38100" dist="38100" dir="2700000" algn="tl">
                  <a:srgbClr val="000000">
                    <a:alpha val="43137"/>
                  </a:srgbClr>
                </a:outerShdw>
              </a:effectLst>
            </a:endParaRPr>
          </a:p>
        </p:txBody>
      </p:sp>
      <p:sp>
        <p:nvSpPr>
          <p:cNvPr id="3" name="Zástupný symbol pro obsah 2"/>
          <p:cNvSpPr>
            <a:spLocks noGrp="1"/>
          </p:cNvSpPr>
          <p:nvPr>
            <p:ph idx="1"/>
          </p:nvPr>
        </p:nvSpPr>
        <p:spPr>
          <a:xfrm>
            <a:off x="0" y="1142984"/>
            <a:ext cx="9144000" cy="5715016"/>
          </a:xfrm>
          <a:blipFill>
            <a:blip r:embed="rId2"/>
            <a:tile tx="0" ty="0" sx="100000" sy="100000" flip="none" algn="tl"/>
          </a:blipFill>
        </p:spPr>
        <p:txBody>
          <a:bodyPr>
            <a:normAutofit fontScale="92500" lnSpcReduction="10000"/>
          </a:bodyPr>
          <a:lstStyle/>
          <a:p>
            <a:pPr lvl="1" algn="just">
              <a:lnSpc>
                <a:spcPct val="150000"/>
              </a:lnSpc>
              <a:buFont typeface="Arial" pitchFamily="34" charset="0"/>
              <a:buChar char="•"/>
            </a:pPr>
            <a:r>
              <a:rPr lang="cs-CZ" sz="2000" dirty="0" smtClean="0"/>
              <a:t>V souvislosti s globální kulturou lze také pozorovat jisté </a:t>
            </a:r>
            <a:r>
              <a:rPr lang="cs-CZ" sz="2000" b="1" dirty="0" smtClean="0"/>
              <a:t>unikání reality:</a:t>
            </a:r>
          </a:p>
          <a:p>
            <a:pPr lvl="2" algn="just">
              <a:lnSpc>
                <a:spcPct val="150000"/>
              </a:lnSpc>
            </a:pPr>
            <a:r>
              <a:rPr lang="cs-CZ" sz="1600" dirty="0" smtClean="0"/>
              <a:t>Tak </a:t>
            </a:r>
            <a:r>
              <a:rPr lang="cs-CZ" sz="1600" dirty="0"/>
              <a:t>jako </a:t>
            </a:r>
            <a:r>
              <a:rPr lang="cs-CZ" sz="1600" dirty="0" err="1"/>
              <a:t>hedonismus</a:t>
            </a:r>
            <a:r>
              <a:rPr lang="cs-CZ" sz="1600" dirty="0"/>
              <a:t>, ožívá ve vyspělé části globalizovaného světa </a:t>
            </a:r>
            <a:r>
              <a:rPr lang="cs-CZ" sz="1600" dirty="0" smtClean="0"/>
              <a:t>i snaha </a:t>
            </a:r>
            <a:r>
              <a:rPr lang="cs-CZ" sz="1600" dirty="0"/>
              <a:t>hledat si své štěstí v oplocené zahradě daleko od problémů reality, které volají po spoluúčasti na </a:t>
            </a:r>
            <a:r>
              <a:rPr lang="cs-CZ" sz="1600" dirty="0" smtClean="0"/>
              <a:t>řešení</a:t>
            </a:r>
          </a:p>
          <a:p>
            <a:pPr lvl="2" algn="just">
              <a:lnSpc>
                <a:spcPct val="150000"/>
              </a:lnSpc>
            </a:pPr>
            <a:r>
              <a:rPr lang="cs-CZ" sz="1600" dirty="0" smtClean="0"/>
              <a:t>Jedním </a:t>
            </a:r>
            <a:r>
              <a:rPr lang="cs-CZ" sz="1600" dirty="0"/>
              <a:t>z projevů i </a:t>
            </a:r>
            <a:r>
              <a:rPr lang="cs-CZ" sz="1600" dirty="0" smtClean="0"/>
              <a:t>příčin tohoto stavu </a:t>
            </a:r>
            <a:r>
              <a:rPr lang="cs-CZ" sz="1600" dirty="0"/>
              <a:t>je současná </a:t>
            </a:r>
            <a:r>
              <a:rPr lang="cs-CZ" sz="1600" dirty="0" err="1"/>
              <a:t>zahlcenost</a:t>
            </a:r>
            <a:r>
              <a:rPr lang="cs-CZ" sz="1600" dirty="0"/>
              <a:t> informacemi - </a:t>
            </a:r>
            <a:r>
              <a:rPr lang="cs-CZ" sz="1600" dirty="0" err="1"/>
              <a:t>Al</a:t>
            </a:r>
            <a:r>
              <a:rPr lang="cs-CZ" sz="1600" dirty="0"/>
              <a:t> </a:t>
            </a:r>
            <a:r>
              <a:rPr lang="cs-CZ" sz="1600" dirty="0" err="1"/>
              <a:t>Gore</a:t>
            </a:r>
            <a:r>
              <a:rPr lang="cs-CZ" sz="1600" dirty="0"/>
              <a:t> pro tento jev razí termín </a:t>
            </a:r>
            <a:r>
              <a:rPr lang="cs-CZ" sz="1600" dirty="0" err="1" smtClean="0"/>
              <a:t>exformace</a:t>
            </a:r>
            <a:endParaRPr lang="cs-CZ" sz="1600" dirty="0" smtClean="0"/>
          </a:p>
          <a:p>
            <a:pPr lvl="2" algn="just">
              <a:lnSpc>
                <a:spcPct val="150000"/>
              </a:lnSpc>
            </a:pPr>
            <a:r>
              <a:rPr lang="cs-CZ" sz="1600" dirty="0" smtClean="0"/>
              <a:t>Dostupnost </a:t>
            </a:r>
            <a:r>
              <a:rPr lang="cs-CZ" sz="1600" dirty="0"/>
              <a:t>informací provázená nebývalou snadností individuálního publikování má svoji odvrácenou tvář v poklesu víry v informace. Flagrantně tento fakt vyjádřil slovem i činy americký terorista </a:t>
            </a:r>
            <a:r>
              <a:rPr lang="cs-CZ" sz="1600" b="1" dirty="0" err="1"/>
              <a:t>Unabomber</a:t>
            </a:r>
            <a:r>
              <a:rPr lang="cs-CZ" sz="1600" dirty="0"/>
              <a:t>: </a:t>
            </a:r>
            <a:endParaRPr lang="cs-CZ" sz="1600" dirty="0" smtClean="0"/>
          </a:p>
          <a:p>
            <a:pPr lvl="3" algn="just">
              <a:lnSpc>
                <a:spcPct val="150000"/>
              </a:lnSpc>
              <a:buFont typeface="Arial" pitchFamily="34" charset="0"/>
              <a:buChar char="•"/>
            </a:pPr>
            <a:r>
              <a:rPr lang="cs-CZ" sz="1400" dirty="0" smtClean="0"/>
              <a:t>„</a:t>
            </a:r>
            <a:r>
              <a:rPr lang="cs-CZ" sz="1400" dirty="0"/>
              <a:t>Hromadné sdělovací prostředky jsou nejčastěji pod kontrolou velkých organizací, integrovaných do systému. Každý, kdo má trochu peněz, může cokoliv vydat, nebo šířit prostřednictvím Internetu či jinak, ale to, co chtěl říct bude zaplaveno obrovským množstvím informací, zveřejňovaných v médiích, takže jeho činnost nebude mít prakticky žádný efekt. Působit na společnost slovy je proto pro většinu lidí a malých organizací nemožné. Například já. Kdybych se nikdy nedopouštěl násilí a předložil tuto svoji práci vydavateli, pravděpodobně by nevyšla. I kdyby vyšla, pravděpodobně by si nenašla mnoho čtenářů, protože je mnohem zábavnější sledovat zábavný program v médiích, nežli číst střízlivou esej. Dokonce i kdyby moji práci četlo hodně lidí, většina z nich by brzy zapomenula, co četla, protože jejich mysl je zaplavována hromadou informací, které jim předvádějí média. Pokud chci předat svoji zprávu veřejnosti s nadějí na alespoň minimální vliv, musím vraždit </a:t>
            </a:r>
            <a:r>
              <a:rPr lang="cs-CZ" sz="1400" dirty="0" smtClean="0"/>
              <a:t>lidi.“</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0" y="0"/>
            <a:ext cx="9144000" cy="1143000"/>
          </a:xfrm>
          <a:blipFill>
            <a:blip r:embed="rId2"/>
            <a:tile tx="0" ty="0" sx="100000" sy="100000" flip="none" algn="tl"/>
          </a:blipFill>
        </p:spPr>
        <p:txBody>
          <a:bodyPr>
            <a:normAutofit/>
          </a:bodyPr>
          <a:lstStyle/>
          <a:p>
            <a:pPr algn="just"/>
            <a:r>
              <a:rPr lang="cs-CZ" sz="3200" b="1" dirty="0" smtClean="0">
                <a:effectLst>
                  <a:outerShdw blurRad="38100" dist="38100" dir="2700000" algn="tl">
                    <a:srgbClr val="000000">
                      <a:alpha val="43137"/>
                    </a:srgbClr>
                  </a:outerShdw>
                </a:effectLst>
              </a:rPr>
              <a:t>Globální kultura</a:t>
            </a:r>
            <a:endParaRPr lang="cs-CZ" sz="3200" b="1" dirty="0">
              <a:effectLst>
                <a:outerShdw blurRad="38100" dist="38100" dir="2700000" algn="tl">
                  <a:srgbClr val="000000">
                    <a:alpha val="43137"/>
                  </a:srgbClr>
                </a:outerShdw>
              </a:effectLst>
            </a:endParaRPr>
          </a:p>
        </p:txBody>
      </p:sp>
      <p:sp>
        <p:nvSpPr>
          <p:cNvPr id="3" name="Zástupný symbol pro obsah 2"/>
          <p:cNvSpPr>
            <a:spLocks noGrp="1"/>
          </p:cNvSpPr>
          <p:nvPr>
            <p:ph idx="1"/>
          </p:nvPr>
        </p:nvSpPr>
        <p:spPr>
          <a:xfrm>
            <a:off x="0" y="1142984"/>
            <a:ext cx="9144000" cy="5715016"/>
          </a:xfrm>
          <a:blipFill>
            <a:blip r:embed="rId2"/>
            <a:tile tx="0" ty="0" sx="100000" sy="100000" flip="none" algn="tl"/>
          </a:blipFill>
        </p:spPr>
        <p:txBody>
          <a:bodyPr>
            <a:normAutofit lnSpcReduction="10000"/>
          </a:bodyPr>
          <a:lstStyle/>
          <a:p>
            <a:pPr lvl="2" algn="just">
              <a:lnSpc>
                <a:spcPct val="150000"/>
              </a:lnSpc>
            </a:pPr>
            <a:r>
              <a:rPr lang="cs-CZ" sz="1600" dirty="0" smtClean="0"/>
              <a:t>Za další, jak upozorňuje Jean </a:t>
            </a:r>
            <a:r>
              <a:rPr lang="cs-CZ" sz="1600" dirty="0" err="1" smtClean="0"/>
              <a:t>Baudrillard</a:t>
            </a:r>
            <a:r>
              <a:rPr lang="cs-CZ" sz="1600" dirty="0" smtClean="0"/>
              <a:t>, v přemíře informací je obtížné pro většinu lidí rozpoznat, co je pravda a co ne. Stáváme se diváky hry, kdy slova namísto poukazování k pravdě vytvářejí složité systémy znaků, které se spolu </a:t>
            </a:r>
            <a:r>
              <a:rPr lang="cs-CZ" sz="1600" dirty="0" err="1" smtClean="0"/>
              <a:t>nekontrolovaně</a:t>
            </a:r>
            <a:r>
              <a:rPr lang="cs-CZ" sz="1600" dirty="0" smtClean="0"/>
              <a:t> kříží, mísíce dohromady reality se simulací</a:t>
            </a:r>
          </a:p>
          <a:p>
            <a:pPr lvl="2" algn="just">
              <a:lnSpc>
                <a:spcPct val="150000"/>
              </a:lnSpc>
            </a:pPr>
            <a:r>
              <a:rPr lang="cs-CZ" sz="1600" dirty="0" smtClean="0"/>
              <a:t>To, co se zdálo být specifikem totalitních režimů, totiž vytváření </a:t>
            </a:r>
            <a:r>
              <a:rPr lang="cs-CZ" sz="1600" dirty="0" err="1" smtClean="0"/>
              <a:t>newspeaku</a:t>
            </a:r>
            <a:r>
              <a:rPr lang="cs-CZ" sz="1600" dirty="0" smtClean="0"/>
              <a:t>, jazyka, ve kterém znaky ztrácejí svoji vazbu k realitě, se ukázalo být i rysem svobodné informační společnosti</a:t>
            </a:r>
          </a:p>
          <a:p>
            <a:pPr lvl="2" algn="just">
              <a:lnSpc>
                <a:spcPct val="150000"/>
              </a:lnSpc>
            </a:pPr>
            <a:r>
              <a:rPr lang="cs-CZ" sz="1600" dirty="0" smtClean="0"/>
              <a:t>Havlův zelinář, vyvěšující si nad svůj krámek heslo „Proletáři všech zemí spojte se", se v něčem podstatném shoduje se spořádaným postmoderním občanem, spokojeně večeřícím při zprávách o válce v Bosně: oba upřednostňují život v jisté formě simulované reality, pro oba ztrácí znaky svůj význam a stávají se hrou, v životě obou vytlačila nezávazná forma „řečí" původní smysl komunikace: hledání pravdy</a:t>
            </a:r>
          </a:p>
          <a:p>
            <a:pPr lvl="2" algn="just">
              <a:lnSpc>
                <a:spcPct val="150000"/>
              </a:lnSpc>
            </a:pPr>
            <a:r>
              <a:rPr lang="cs-CZ" sz="1600" dirty="0" smtClean="0"/>
              <a:t>V krajních případech může rezignace na aktivní angažování se ve světě mít charakter úniku z reality - například do lákavého prostředí </a:t>
            </a:r>
            <a:r>
              <a:rPr lang="cs-CZ" sz="1600" dirty="0" err="1" smtClean="0"/>
              <a:t>cyberspace</a:t>
            </a:r>
            <a:r>
              <a:rPr lang="cs-CZ" sz="1600" dirty="0" smtClean="0"/>
              <a:t>, s jeho svébytnou </a:t>
            </a:r>
            <a:r>
              <a:rPr lang="cs-CZ" sz="1600" dirty="0" err="1" smtClean="0"/>
              <a:t>kyberkulturou</a:t>
            </a:r>
            <a:r>
              <a:rPr lang="cs-CZ" sz="1600" dirty="0" smtClean="0"/>
              <a:t>, virtuálními společenstvími či online známými z chatu, či </a:t>
            </a:r>
            <a:r>
              <a:rPr lang="cs-CZ" sz="1600" dirty="0" err="1" smtClean="0"/>
              <a:t>fb</a:t>
            </a:r>
            <a:r>
              <a:rPr lang="cs-CZ" sz="1600" dirty="0" smtClean="0"/>
              <a:t>. Centrum pro online závislost odhaduje, že závislost na Internetu, projevující se stejně, jako jakákoliv jiná forma závislosti, hrozí zhruba 10 procentům pravidelných uživatelů Internetu</a:t>
            </a:r>
          </a:p>
          <a:p>
            <a:endParaRPr lang="cs-CZ"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0" y="0"/>
            <a:ext cx="9144000" cy="1143000"/>
          </a:xfrm>
          <a:blipFill>
            <a:blip r:embed="rId2"/>
            <a:tile tx="0" ty="0" sx="100000" sy="100000" flip="none" algn="tl"/>
          </a:blipFill>
        </p:spPr>
        <p:txBody>
          <a:bodyPr>
            <a:normAutofit/>
          </a:bodyPr>
          <a:lstStyle/>
          <a:p>
            <a:pPr algn="just"/>
            <a:r>
              <a:rPr lang="cs-CZ" sz="3200" b="1" dirty="0" smtClean="0">
                <a:effectLst>
                  <a:outerShdw blurRad="38100" dist="38100" dir="2700000" algn="tl">
                    <a:srgbClr val="000000">
                      <a:alpha val="43137"/>
                    </a:srgbClr>
                  </a:outerShdw>
                </a:effectLst>
              </a:rPr>
              <a:t>Globální kultura</a:t>
            </a:r>
            <a:endParaRPr lang="cs-CZ" sz="3200" b="1" dirty="0">
              <a:effectLst>
                <a:outerShdw blurRad="38100" dist="38100" dir="2700000" algn="tl">
                  <a:srgbClr val="000000">
                    <a:alpha val="43137"/>
                  </a:srgbClr>
                </a:outerShdw>
              </a:effectLst>
            </a:endParaRPr>
          </a:p>
        </p:txBody>
      </p:sp>
      <p:pic>
        <p:nvPicPr>
          <p:cNvPr id="3" name="Obrázek 2" descr="20171104_LDD001_0.jpg"/>
          <p:cNvPicPr>
            <a:picLocks noChangeAspect="1"/>
          </p:cNvPicPr>
          <p:nvPr/>
        </p:nvPicPr>
        <p:blipFill>
          <a:blip r:embed="rId3"/>
          <a:stretch>
            <a:fillRect/>
          </a:stretch>
        </p:blipFill>
        <p:spPr>
          <a:xfrm>
            <a:off x="0" y="1142984"/>
            <a:ext cx="9144000" cy="5715016"/>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0" y="0"/>
            <a:ext cx="9144000" cy="1143000"/>
          </a:xfrm>
          <a:blipFill>
            <a:blip r:embed="rId2"/>
            <a:tile tx="0" ty="0" sx="100000" sy="100000" flip="none" algn="tl"/>
          </a:blipFill>
        </p:spPr>
        <p:txBody>
          <a:bodyPr>
            <a:normAutofit/>
          </a:bodyPr>
          <a:lstStyle/>
          <a:p>
            <a:pPr algn="just"/>
            <a:r>
              <a:rPr lang="cs-CZ" sz="3200" b="1" dirty="0" smtClean="0">
                <a:effectLst>
                  <a:outerShdw blurRad="38100" dist="38100" dir="2700000" algn="tl">
                    <a:srgbClr val="000000">
                      <a:alpha val="43137"/>
                    </a:srgbClr>
                  </a:outerShdw>
                </a:effectLst>
              </a:rPr>
              <a:t>Globální kultura</a:t>
            </a:r>
            <a:endParaRPr lang="cs-CZ" sz="3200" b="1" dirty="0">
              <a:effectLst>
                <a:outerShdw blurRad="38100" dist="38100" dir="2700000" algn="tl">
                  <a:srgbClr val="000000">
                    <a:alpha val="43137"/>
                  </a:srgbClr>
                </a:outerShdw>
              </a:effectLst>
            </a:endParaRPr>
          </a:p>
        </p:txBody>
      </p:sp>
      <p:sp>
        <p:nvSpPr>
          <p:cNvPr id="3" name="Zástupný symbol pro obsah 2"/>
          <p:cNvSpPr>
            <a:spLocks noGrp="1"/>
          </p:cNvSpPr>
          <p:nvPr>
            <p:ph idx="1"/>
          </p:nvPr>
        </p:nvSpPr>
        <p:spPr>
          <a:xfrm>
            <a:off x="0" y="1142984"/>
            <a:ext cx="4786314" cy="5715016"/>
          </a:xfrm>
          <a:blipFill>
            <a:blip r:embed="rId2"/>
            <a:tile tx="0" ty="0" sx="100000" sy="100000" flip="none" algn="tl"/>
          </a:blipFill>
        </p:spPr>
        <p:txBody>
          <a:bodyPr>
            <a:normAutofit/>
          </a:bodyPr>
          <a:lstStyle/>
          <a:p>
            <a:pPr marL="742950" lvl="2" indent="-342900" algn="just">
              <a:lnSpc>
                <a:spcPct val="150000"/>
              </a:lnSpc>
            </a:pPr>
            <a:r>
              <a:rPr lang="cs-CZ" sz="2000" dirty="0" smtClean="0"/>
              <a:t>Konfrontační charakter mělo setkávání kultur zejména tehdy, pokud silnější z nich měla </a:t>
            </a:r>
            <a:r>
              <a:rPr lang="cs-CZ" sz="2000" b="1" dirty="0" smtClean="0"/>
              <a:t>univerzalistické tendence</a:t>
            </a:r>
            <a:r>
              <a:rPr lang="cs-CZ" sz="2000" dirty="0" smtClean="0"/>
              <a:t>:</a:t>
            </a:r>
          </a:p>
          <a:p>
            <a:pPr marL="1200150" lvl="3" indent="-342900" algn="just">
              <a:lnSpc>
                <a:spcPct val="150000"/>
              </a:lnSpc>
              <a:buFont typeface="Arial" pitchFamily="34" charset="0"/>
              <a:buChar char="•"/>
            </a:pPr>
            <a:r>
              <a:rPr lang="cs-CZ" sz="1600" dirty="0" smtClean="0"/>
              <a:t>Víru, že jejich kulturní zvyklosti a způsob interpretace světa je jediný správný.</a:t>
            </a:r>
          </a:p>
          <a:p>
            <a:pPr marL="1200150" lvl="3" indent="-342900" algn="just">
              <a:lnSpc>
                <a:spcPct val="150000"/>
              </a:lnSpc>
              <a:buFont typeface="Arial" pitchFamily="34" charset="0"/>
              <a:buChar char="•"/>
            </a:pPr>
            <a:r>
              <a:rPr lang="cs-CZ" sz="1600" dirty="0" smtClean="0"/>
              <a:t>Takové tendence měla zejména civilizace křesťanská a islámská a proto křesťanské i islámské dobývání světa mělo proto stejné projevy i důsledky: snahu o vytvoření jakési nadnárodní kultury, ve které byly domorodé tradice nahlíženy jako podezřelé či zaostalé</a:t>
            </a:r>
          </a:p>
        </p:txBody>
      </p:sp>
      <p:pic>
        <p:nvPicPr>
          <p:cNvPr id="4" name="Obrázek 3" descr="big_stret-civilizaci-eqj-51131.jpg"/>
          <p:cNvPicPr>
            <a:picLocks noChangeAspect="1"/>
          </p:cNvPicPr>
          <p:nvPr/>
        </p:nvPicPr>
        <p:blipFill>
          <a:blip r:embed="rId3"/>
          <a:stretch>
            <a:fillRect/>
          </a:stretch>
        </p:blipFill>
        <p:spPr>
          <a:xfrm>
            <a:off x="4786314" y="1071546"/>
            <a:ext cx="4357686" cy="5786454"/>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0" y="0"/>
            <a:ext cx="9144000" cy="1143000"/>
          </a:xfrm>
          <a:blipFill>
            <a:blip r:embed="rId2"/>
            <a:tile tx="0" ty="0" sx="100000" sy="100000" flip="none" algn="tl"/>
          </a:blipFill>
        </p:spPr>
        <p:txBody>
          <a:bodyPr>
            <a:normAutofit/>
          </a:bodyPr>
          <a:lstStyle/>
          <a:p>
            <a:pPr algn="just"/>
            <a:r>
              <a:rPr lang="cs-CZ" sz="3200" b="1" dirty="0" smtClean="0">
                <a:effectLst>
                  <a:outerShdw blurRad="38100" dist="38100" dir="2700000" algn="tl">
                    <a:srgbClr val="000000">
                      <a:alpha val="43137"/>
                    </a:srgbClr>
                  </a:outerShdw>
                </a:effectLst>
              </a:rPr>
              <a:t>Globální kultura</a:t>
            </a:r>
            <a:endParaRPr lang="cs-CZ" sz="3200" b="1" dirty="0">
              <a:effectLst>
                <a:outerShdw blurRad="38100" dist="38100" dir="2700000" algn="tl">
                  <a:srgbClr val="000000">
                    <a:alpha val="43137"/>
                  </a:srgbClr>
                </a:outerShdw>
              </a:effectLst>
            </a:endParaRPr>
          </a:p>
        </p:txBody>
      </p:sp>
      <p:sp>
        <p:nvSpPr>
          <p:cNvPr id="3" name="Zástupný symbol pro obsah 2"/>
          <p:cNvSpPr>
            <a:spLocks noGrp="1"/>
          </p:cNvSpPr>
          <p:nvPr>
            <p:ph idx="1"/>
          </p:nvPr>
        </p:nvSpPr>
        <p:spPr>
          <a:xfrm>
            <a:off x="0" y="1142984"/>
            <a:ext cx="9144000" cy="5715016"/>
          </a:xfrm>
          <a:blipFill>
            <a:blip r:embed="rId2"/>
            <a:tile tx="0" ty="0" sx="100000" sy="100000" flip="none" algn="tl"/>
          </a:blipFill>
        </p:spPr>
        <p:txBody>
          <a:bodyPr>
            <a:normAutofit/>
          </a:bodyPr>
          <a:lstStyle/>
          <a:p>
            <a:pPr lvl="1" algn="just">
              <a:lnSpc>
                <a:spcPct val="160000"/>
              </a:lnSpc>
              <a:buFont typeface="Arial" pitchFamily="34" charset="0"/>
              <a:buChar char="•"/>
            </a:pPr>
            <a:r>
              <a:rPr lang="cs-CZ" sz="2000" dirty="0"/>
              <a:t>K zajímavému prolínání docházelo v regionech, kde vedle sebe existovalo více srovnatelně silných a vyspělých </a:t>
            </a:r>
            <a:r>
              <a:rPr lang="cs-CZ" sz="2000" dirty="0" smtClean="0"/>
              <a:t>kultur, jako např. ve východním </a:t>
            </a:r>
            <a:r>
              <a:rPr lang="cs-CZ" sz="2000" dirty="0"/>
              <a:t>Středomoří po rozpadu Alexandrovy říše a v období Římského </a:t>
            </a:r>
            <a:r>
              <a:rPr lang="cs-CZ" sz="2000" dirty="0" smtClean="0"/>
              <a:t>impéria:</a:t>
            </a:r>
          </a:p>
          <a:p>
            <a:pPr lvl="2" algn="just">
              <a:lnSpc>
                <a:spcPct val="160000"/>
              </a:lnSpc>
            </a:pPr>
            <a:r>
              <a:rPr lang="cs-CZ" sz="1600" dirty="0" smtClean="0"/>
              <a:t>Dominantní </a:t>
            </a:r>
            <a:r>
              <a:rPr lang="cs-CZ" sz="1600" dirty="0"/>
              <a:t>kulturou zde byla helénská civilizace, která sice byla přesvědčena o své univerzální správnosti a civilizačním </a:t>
            </a:r>
            <a:r>
              <a:rPr lang="cs-CZ" sz="1600" dirty="0" smtClean="0"/>
              <a:t>poslání</a:t>
            </a:r>
          </a:p>
          <a:p>
            <a:pPr lvl="2" algn="just">
              <a:lnSpc>
                <a:spcPct val="160000"/>
              </a:lnSpc>
            </a:pPr>
            <a:r>
              <a:rPr lang="cs-CZ" sz="1600" dirty="0"/>
              <a:t>N</a:t>
            </a:r>
            <a:r>
              <a:rPr lang="cs-CZ" sz="1600" dirty="0" smtClean="0"/>
              <a:t>a </a:t>
            </a:r>
            <a:r>
              <a:rPr lang="cs-CZ" sz="1600" dirty="0"/>
              <a:t>druhé straně dokázala být i relativně tolerantní: důležitější, než šíření idejí bylo pro ní odstraňování překážek pro </a:t>
            </a:r>
            <a:r>
              <a:rPr lang="cs-CZ" sz="1600" dirty="0" smtClean="0"/>
              <a:t>obchod</a:t>
            </a:r>
          </a:p>
          <a:p>
            <a:pPr lvl="2" algn="just">
              <a:lnSpc>
                <a:spcPct val="160000"/>
              </a:lnSpc>
            </a:pPr>
            <a:r>
              <a:rPr lang="cs-CZ" sz="1600" dirty="0" smtClean="0"/>
              <a:t>V </a:t>
            </a:r>
            <a:r>
              <a:rPr lang="cs-CZ" sz="1600" dirty="0"/>
              <a:t>rámci helénského Východu tak docházelo k pozoruhodným kulturním </a:t>
            </a:r>
            <a:r>
              <a:rPr lang="cs-CZ" sz="1600" dirty="0" smtClean="0"/>
              <a:t>symbiózám, když v </a:t>
            </a:r>
            <a:r>
              <a:rPr lang="cs-CZ" sz="1600" dirty="0"/>
              <a:t>každém městě bylo možné najít stejné instituce: tak jako dnes najdeme kdekoliv na světě </a:t>
            </a:r>
            <a:r>
              <a:rPr lang="cs-CZ" sz="1600" dirty="0" err="1"/>
              <a:t>McDonalds</a:t>
            </a:r>
            <a:r>
              <a:rPr lang="cs-CZ" sz="1600" dirty="0"/>
              <a:t>' nebo kino, mohl Řek kdekoliv na východě zajít do divadla či na </a:t>
            </a:r>
            <a:r>
              <a:rPr lang="cs-CZ" sz="1600" dirty="0" smtClean="0"/>
              <a:t>stadion</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0" y="0"/>
            <a:ext cx="9144000" cy="1143000"/>
          </a:xfrm>
          <a:blipFill>
            <a:blip r:embed="rId2"/>
            <a:tile tx="0" ty="0" sx="100000" sy="100000" flip="none" algn="tl"/>
          </a:blipFill>
        </p:spPr>
        <p:txBody>
          <a:bodyPr>
            <a:normAutofit/>
          </a:bodyPr>
          <a:lstStyle/>
          <a:p>
            <a:pPr algn="just"/>
            <a:r>
              <a:rPr lang="cs-CZ" sz="3200" b="1" dirty="0" smtClean="0">
                <a:effectLst>
                  <a:outerShdw blurRad="38100" dist="38100" dir="2700000" algn="tl">
                    <a:srgbClr val="000000">
                      <a:alpha val="43137"/>
                    </a:srgbClr>
                  </a:outerShdw>
                </a:effectLst>
              </a:rPr>
              <a:t>Globální kultura</a:t>
            </a:r>
            <a:endParaRPr lang="cs-CZ" sz="3200" b="1" dirty="0">
              <a:effectLst>
                <a:outerShdw blurRad="38100" dist="38100" dir="2700000" algn="tl">
                  <a:srgbClr val="000000">
                    <a:alpha val="43137"/>
                  </a:srgbClr>
                </a:outerShdw>
              </a:effectLst>
            </a:endParaRPr>
          </a:p>
        </p:txBody>
      </p:sp>
      <p:sp>
        <p:nvSpPr>
          <p:cNvPr id="3" name="Zástupný symbol pro obsah 2"/>
          <p:cNvSpPr>
            <a:spLocks noGrp="1"/>
          </p:cNvSpPr>
          <p:nvPr>
            <p:ph idx="1"/>
          </p:nvPr>
        </p:nvSpPr>
        <p:spPr>
          <a:xfrm>
            <a:off x="0" y="1142984"/>
            <a:ext cx="9144000" cy="5715016"/>
          </a:xfrm>
          <a:blipFill>
            <a:blip r:embed="rId2"/>
            <a:tile tx="0" ty="0" sx="100000" sy="100000" flip="none" algn="tl"/>
          </a:blipFill>
        </p:spPr>
        <p:txBody>
          <a:bodyPr/>
          <a:lstStyle/>
          <a:p>
            <a:pPr lvl="2" algn="just">
              <a:lnSpc>
                <a:spcPct val="160000"/>
              </a:lnSpc>
            </a:pPr>
            <a:r>
              <a:rPr lang="cs-CZ" sz="1600" dirty="0" smtClean="0"/>
              <a:t>K jedinému většímu zaskřípání v tomto obraze propojeného světa došlo při střetu „globalizující" antické civilizace s „univerzalistickou" židovskou civilizací: pro Židy byly stadiony, </a:t>
            </a:r>
            <a:r>
              <a:rPr lang="cs-CZ" sz="1600" dirty="0" err="1" smtClean="0"/>
              <a:t>theatrony</a:t>
            </a:r>
            <a:r>
              <a:rPr lang="cs-CZ" sz="1600" dirty="0" smtClean="0"/>
              <a:t> či Diovy sochy urážkou víře a jejich soužití s helénismem mělo charakter neustálých konfrontací, atentátů, teroristických útoků či otevřených válek, které nakonec završila fatální porážka v roce 135 po </a:t>
            </a:r>
            <a:r>
              <a:rPr lang="cs-CZ" sz="1600" dirty="0" err="1" smtClean="0"/>
              <a:t>Kr</a:t>
            </a:r>
            <a:r>
              <a:rPr lang="cs-CZ" sz="1600" dirty="0" smtClean="0"/>
              <a:t>.</a:t>
            </a:r>
          </a:p>
          <a:p>
            <a:pPr lvl="2" algn="just">
              <a:lnSpc>
                <a:spcPct val="160000"/>
              </a:lnSpc>
            </a:pPr>
            <a:r>
              <a:rPr lang="cs-CZ" sz="1600" dirty="0" smtClean="0"/>
              <a:t>Vyloučení Židů z globalizovaného světa starověku ale neznamenalo konec problémů: za hranicemi Říma, za </a:t>
            </a:r>
            <a:r>
              <a:rPr lang="cs-CZ" sz="1600" dirty="0" err="1" smtClean="0"/>
              <a:t>lines</a:t>
            </a:r>
            <a:r>
              <a:rPr lang="cs-CZ" sz="1600" dirty="0" smtClean="0"/>
              <a:t> </a:t>
            </a:r>
            <a:r>
              <a:rPr lang="cs-CZ" sz="1600" dirty="0" err="1" smtClean="0"/>
              <a:t>Romanus</a:t>
            </a:r>
            <a:r>
              <a:rPr lang="cs-CZ" sz="1600" dirty="0" smtClean="0"/>
              <a:t> zůstaly barbarské kmeny, které na jedné straně nebyly ochotny vzdát se své svobody (a zůstali tak vně globální kulturu, na rozdíl od poražených Galů, kteří se velice brzy stali plně romanizovanými), na straně druhé s obdivem a závistí pozorovali životní úroveň na druhé straně</a:t>
            </a:r>
          </a:p>
          <a:p>
            <a:pPr lvl="2" algn="just">
              <a:lnSpc>
                <a:spcPct val="160000"/>
              </a:lnSpc>
            </a:pPr>
            <a:r>
              <a:rPr lang="cs-CZ" sz="1600" dirty="0" smtClean="0"/>
              <a:t>Když v roce 405 překročily germánské kmeny Rýn a napadly Itálii, nevedla je k tomu nenávist proti Římu, ale především hlad a zoufalství. Přílivové vlny těch, kteří putovali do říše blahobytu, nakonec nebyl Řím schopen zvládnout - první, alespoň částečně globální civilizace se rozpadla</a:t>
            </a:r>
          </a:p>
          <a:p>
            <a:endParaRPr lang="cs-CZ"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0" y="0"/>
            <a:ext cx="9144000" cy="1143000"/>
          </a:xfrm>
          <a:blipFill>
            <a:blip r:embed="rId2"/>
            <a:tile tx="0" ty="0" sx="100000" sy="100000" flip="none" algn="tl"/>
          </a:blipFill>
        </p:spPr>
        <p:txBody>
          <a:bodyPr>
            <a:normAutofit/>
          </a:bodyPr>
          <a:lstStyle/>
          <a:p>
            <a:pPr algn="just"/>
            <a:r>
              <a:rPr lang="cs-CZ" sz="3200" b="1" dirty="0" smtClean="0">
                <a:effectLst>
                  <a:outerShdw blurRad="38100" dist="38100" dir="2700000" algn="tl">
                    <a:srgbClr val="000000">
                      <a:alpha val="43137"/>
                    </a:srgbClr>
                  </a:outerShdw>
                </a:effectLst>
              </a:rPr>
              <a:t>Globální kultura</a:t>
            </a:r>
            <a:endParaRPr lang="cs-CZ" sz="3200" b="1" dirty="0">
              <a:effectLst>
                <a:outerShdw blurRad="38100" dist="38100" dir="2700000" algn="tl">
                  <a:srgbClr val="000000">
                    <a:alpha val="43137"/>
                  </a:srgbClr>
                </a:outerShdw>
              </a:effectLst>
            </a:endParaRPr>
          </a:p>
        </p:txBody>
      </p:sp>
      <p:pic>
        <p:nvPicPr>
          <p:cNvPr id="3" name="Obrázek 2" descr="17.jpg"/>
          <p:cNvPicPr>
            <a:picLocks noChangeAspect="1"/>
          </p:cNvPicPr>
          <p:nvPr/>
        </p:nvPicPr>
        <p:blipFill>
          <a:blip r:embed="rId3"/>
          <a:stretch>
            <a:fillRect/>
          </a:stretch>
        </p:blipFill>
        <p:spPr>
          <a:xfrm>
            <a:off x="0" y="1142984"/>
            <a:ext cx="6929454" cy="5742904"/>
          </a:xfrm>
          <a:prstGeom prst="rect">
            <a:avLst/>
          </a:prstGeom>
        </p:spPr>
      </p:pic>
      <p:sp>
        <p:nvSpPr>
          <p:cNvPr id="4" name="TextovéPole 3"/>
          <p:cNvSpPr txBox="1"/>
          <p:nvPr/>
        </p:nvSpPr>
        <p:spPr>
          <a:xfrm>
            <a:off x="6929455" y="1142984"/>
            <a:ext cx="2214546" cy="5909310"/>
          </a:xfrm>
          <a:prstGeom prst="rect">
            <a:avLst/>
          </a:prstGeom>
          <a:blipFill>
            <a:blip r:embed="rId2"/>
            <a:tile tx="0" ty="0" sx="100000" sy="100000" flip="none" algn="tl"/>
          </a:blipFill>
        </p:spPr>
        <p:txBody>
          <a:bodyPr wrap="square" rtlCol="0">
            <a:spAutoFit/>
          </a:bodyPr>
          <a:lstStyle/>
          <a:p>
            <a:r>
              <a:rPr lang="cs-CZ" sz="1400" b="1" dirty="0" smtClean="0"/>
              <a:t>Helénská a římská kultura představovaly jeden z typů první globálně rozšířené kultury</a:t>
            </a:r>
          </a:p>
          <a:p>
            <a:endParaRPr lang="cs-CZ" sz="1400" b="1" dirty="0"/>
          </a:p>
          <a:p>
            <a:endParaRPr lang="cs-CZ" sz="1400" b="1" dirty="0" smtClean="0"/>
          </a:p>
          <a:p>
            <a:endParaRPr lang="cs-CZ" sz="1400" b="1" dirty="0"/>
          </a:p>
          <a:p>
            <a:endParaRPr lang="cs-CZ" sz="1400" b="1" dirty="0" smtClean="0"/>
          </a:p>
          <a:p>
            <a:endParaRPr lang="cs-CZ" sz="1400" b="1" dirty="0"/>
          </a:p>
          <a:p>
            <a:endParaRPr lang="cs-CZ" sz="1400" b="1" dirty="0" smtClean="0"/>
          </a:p>
          <a:p>
            <a:endParaRPr lang="cs-CZ" sz="1400" b="1" dirty="0"/>
          </a:p>
          <a:p>
            <a:endParaRPr lang="cs-CZ" sz="1400" b="1" dirty="0" smtClean="0"/>
          </a:p>
          <a:p>
            <a:endParaRPr lang="cs-CZ" sz="1400" b="1" dirty="0"/>
          </a:p>
          <a:p>
            <a:endParaRPr lang="cs-CZ" sz="1400" b="1" dirty="0" smtClean="0"/>
          </a:p>
          <a:p>
            <a:endParaRPr lang="cs-CZ" sz="1400" b="1" dirty="0"/>
          </a:p>
          <a:p>
            <a:endParaRPr lang="cs-CZ" sz="1400" b="1" dirty="0" smtClean="0"/>
          </a:p>
          <a:p>
            <a:endParaRPr lang="cs-CZ" sz="1400" b="1" dirty="0"/>
          </a:p>
          <a:p>
            <a:endParaRPr lang="cs-CZ" sz="1400" b="1" dirty="0" smtClean="0"/>
          </a:p>
          <a:p>
            <a:endParaRPr lang="cs-CZ" sz="1400" b="1" dirty="0"/>
          </a:p>
          <a:p>
            <a:endParaRPr lang="cs-CZ" sz="1400" b="1" dirty="0" smtClean="0"/>
          </a:p>
          <a:p>
            <a:endParaRPr lang="cs-CZ" sz="1400" b="1" dirty="0"/>
          </a:p>
          <a:p>
            <a:endParaRPr lang="cs-CZ" sz="1400" b="1" dirty="0" smtClean="0"/>
          </a:p>
          <a:p>
            <a:endParaRPr lang="cs-CZ" sz="1400" b="1" dirty="0"/>
          </a:p>
          <a:p>
            <a:endParaRPr lang="cs-CZ" sz="1400" b="1" dirty="0" smtClean="0"/>
          </a:p>
          <a:p>
            <a:endParaRPr lang="cs-CZ" sz="1400" b="1" dirty="0"/>
          </a:p>
          <a:p>
            <a:endParaRPr lang="cs-CZ" sz="1400" b="1" dirty="0" smtClean="0"/>
          </a:p>
          <a:p>
            <a:endParaRPr lang="cs-CZ" sz="1400" b="1"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0" y="0"/>
            <a:ext cx="9144000" cy="1143000"/>
          </a:xfrm>
          <a:blipFill>
            <a:blip r:embed="rId2"/>
            <a:tile tx="0" ty="0" sx="100000" sy="100000" flip="none" algn="tl"/>
          </a:blipFill>
        </p:spPr>
        <p:txBody>
          <a:bodyPr>
            <a:normAutofit/>
          </a:bodyPr>
          <a:lstStyle/>
          <a:p>
            <a:pPr algn="just"/>
            <a:r>
              <a:rPr lang="cs-CZ" sz="3200" b="1" dirty="0" smtClean="0">
                <a:effectLst>
                  <a:outerShdw blurRad="38100" dist="38100" dir="2700000" algn="tl">
                    <a:srgbClr val="000000">
                      <a:alpha val="43137"/>
                    </a:srgbClr>
                  </a:outerShdw>
                </a:effectLst>
              </a:rPr>
              <a:t>Globální kultura</a:t>
            </a:r>
            <a:endParaRPr lang="cs-CZ" sz="3200" b="1" dirty="0">
              <a:effectLst>
                <a:outerShdw blurRad="38100" dist="38100" dir="2700000" algn="tl">
                  <a:srgbClr val="000000">
                    <a:alpha val="43137"/>
                  </a:srgbClr>
                </a:outerShdw>
              </a:effectLst>
            </a:endParaRPr>
          </a:p>
        </p:txBody>
      </p:sp>
      <p:sp>
        <p:nvSpPr>
          <p:cNvPr id="3" name="Zástupný symbol pro obsah 2"/>
          <p:cNvSpPr>
            <a:spLocks noGrp="1"/>
          </p:cNvSpPr>
          <p:nvPr>
            <p:ph idx="1"/>
          </p:nvPr>
        </p:nvSpPr>
        <p:spPr>
          <a:xfrm>
            <a:off x="0" y="1142984"/>
            <a:ext cx="9144000" cy="5715016"/>
          </a:xfrm>
          <a:blipFill>
            <a:blip r:embed="rId2"/>
            <a:tile tx="0" ty="0" sx="100000" sy="100000" flip="none" algn="tl"/>
          </a:blipFill>
        </p:spPr>
        <p:txBody>
          <a:bodyPr>
            <a:normAutofit/>
          </a:bodyPr>
          <a:lstStyle/>
          <a:p>
            <a:pPr algn="just">
              <a:lnSpc>
                <a:spcPct val="150000"/>
              </a:lnSpc>
            </a:pPr>
            <a:r>
              <a:rPr lang="cs-CZ" sz="2400" b="1" dirty="0" smtClean="0"/>
              <a:t>Co je to globální kultura?:</a:t>
            </a:r>
          </a:p>
          <a:p>
            <a:pPr lvl="1" algn="just">
              <a:lnSpc>
                <a:spcPct val="150000"/>
              </a:lnSpc>
              <a:buFont typeface="Arial" pitchFamily="34" charset="0"/>
              <a:buChar char="•"/>
            </a:pPr>
            <a:r>
              <a:rPr lang="cs-CZ" sz="2000" dirty="0" smtClean="0"/>
              <a:t>V posledních desetiletích jsme svědky procesu, kdy nejsilnější kulturní okruh (Euroatlantický, či též Euro – Americký) se prosazuje jako dominantní kultura i v dalších zemích světa, než-li v tomto okruhu</a:t>
            </a:r>
          </a:p>
          <a:p>
            <a:pPr lvl="1" algn="just">
              <a:lnSpc>
                <a:spcPct val="150000"/>
              </a:lnSpc>
              <a:buFont typeface="Arial" pitchFamily="34" charset="0"/>
              <a:buChar char="•"/>
            </a:pPr>
            <a:r>
              <a:rPr lang="cs-CZ" sz="2000" dirty="0" smtClean="0"/>
              <a:t>Globalizace kultury</a:t>
            </a:r>
            <a:r>
              <a:rPr lang="cs-CZ" sz="2000" dirty="0"/>
              <a:t> se projevuje </a:t>
            </a:r>
            <a:r>
              <a:rPr lang="cs-CZ" sz="2000" b="1" dirty="0"/>
              <a:t>akulturací</a:t>
            </a:r>
            <a:r>
              <a:rPr lang="cs-CZ" sz="2000" dirty="0"/>
              <a:t> (tzn. průnikem kultur</a:t>
            </a:r>
            <a:r>
              <a:rPr lang="cs-CZ" sz="2000" dirty="0" smtClean="0"/>
              <a:t>):</a:t>
            </a:r>
          </a:p>
          <a:p>
            <a:pPr lvl="2" algn="just">
              <a:lnSpc>
                <a:spcPct val="150000"/>
              </a:lnSpc>
            </a:pPr>
            <a:r>
              <a:rPr lang="cs-CZ" sz="1600" dirty="0" smtClean="0"/>
              <a:t>Do </a:t>
            </a:r>
            <a:r>
              <a:rPr lang="cs-CZ" sz="1600" dirty="0"/>
              <a:t>tradičních kultur vstupují kulturní prvky euro – </a:t>
            </a:r>
            <a:r>
              <a:rPr lang="cs-CZ" sz="1600" dirty="0" smtClean="0"/>
              <a:t>americké</a:t>
            </a:r>
          </a:p>
          <a:p>
            <a:pPr lvl="2" algn="just">
              <a:lnSpc>
                <a:spcPct val="150000"/>
              </a:lnSpc>
            </a:pPr>
            <a:r>
              <a:rPr lang="cs-CZ" sz="1600" dirty="0" smtClean="0"/>
              <a:t>Prezentací </a:t>
            </a:r>
            <a:r>
              <a:rPr lang="cs-CZ" sz="1600" dirty="0"/>
              <a:t>euro – americké kultury dochází k potlačování kulturní rozmanitosti a k narušení sociálních vztahů v tradičních </a:t>
            </a:r>
            <a:r>
              <a:rPr lang="cs-CZ" sz="1600" dirty="0" smtClean="0"/>
              <a:t>společenstvích</a:t>
            </a:r>
          </a:p>
          <a:p>
            <a:pPr lvl="2" algn="just">
              <a:lnSpc>
                <a:spcPct val="150000"/>
              </a:lnSpc>
            </a:pPr>
            <a:r>
              <a:rPr lang="cs-CZ" sz="1600" dirty="0" smtClean="0"/>
              <a:t>Nejde však jenom o vytěsňování jedné kultury druhou, ale tento proces může fungovat i obráceně</a:t>
            </a:r>
          </a:p>
          <a:p>
            <a:pPr lvl="2" algn="just">
              <a:lnSpc>
                <a:spcPct val="150000"/>
              </a:lnSpc>
            </a:pPr>
            <a:r>
              <a:rPr lang="cs-CZ" sz="1600" dirty="0" smtClean="0"/>
              <a:t>Důsledkem</a:t>
            </a:r>
            <a:r>
              <a:rPr lang="cs-CZ" sz="1600" dirty="0"/>
              <a:t> </a:t>
            </a:r>
            <a:r>
              <a:rPr lang="cs-CZ" sz="1600" dirty="0" smtClean="0"/>
              <a:t>globální kultury tak</a:t>
            </a:r>
            <a:r>
              <a:rPr lang="cs-CZ" sz="1600" dirty="0"/>
              <a:t> je, že původní vysoká kulturní </a:t>
            </a:r>
            <a:r>
              <a:rPr lang="cs-CZ" sz="1600" dirty="0" err="1" smtClean="0"/>
              <a:t>diversita</a:t>
            </a:r>
            <a:r>
              <a:rPr lang="cs-CZ" sz="1600" dirty="0" smtClean="0"/>
              <a:t> </a:t>
            </a:r>
            <a:r>
              <a:rPr lang="cs-CZ" sz="1600" dirty="0"/>
              <a:t>bude v blízké budoucnosti nahrazena jedinou, univerzální globální </a:t>
            </a:r>
            <a:r>
              <a:rPr lang="cs-CZ" sz="1600" dirty="0" smtClean="0"/>
              <a:t>kulturou</a:t>
            </a:r>
          </a:p>
          <a:p>
            <a:pPr lvl="1">
              <a:lnSpc>
                <a:spcPct val="150000"/>
              </a:lnSpc>
              <a:buFont typeface="Arial" pitchFamily="34" charset="0"/>
              <a:buChar char="•"/>
            </a:pPr>
            <a:endParaRPr lang="cs-CZ" sz="20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0" y="0"/>
            <a:ext cx="9144000" cy="1143000"/>
          </a:xfrm>
          <a:blipFill>
            <a:blip r:embed="rId2"/>
            <a:tile tx="0" ty="0" sx="100000" sy="100000" flip="none" algn="tl"/>
          </a:blipFill>
        </p:spPr>
        <p:txBody>
          <a:bodyPr>
            <a:normAutofit/>
          </a:bodyPr>
          <a:lstStyle/>
          <a:p>
            <a:pPr algn="just"/>
            <a:r>
              <a:rPr lang="cs-CZ" sz="3200" b="1" dirty="0" smtClean="0">
                <a:effectLst>
                  <a:outerShdw blurRad="38100" dist="38100" dir="2700000" algn="tl">
                    <a:srgbClr val="000000">
                      <a:alpha val="43137"/>
                    </a:srgbClr>
                  </a:outerShdw>
                </a:effectLst>
              </a:rPr>
              <a:t>Globální kultura</a:t>
            </a:r>
            <a:endParaRPr lang="cs-CZ" sz="3200" b="1" dirty="0">
              <a:effectLst>
                <a:outerShdw blurRad="38100" dist="38100" dir="2700000" algn="tl">
                  <a:srgbClr val="000000">
                    <a:alpha val="43137"/>
                  </a:srgbClr>
                </a:outerShdw>
              </a:effectLst>
            </a:endParaRPr>
          </a:p>
        </p:txBody>
      </p:sp>
      <p:pic>
        <p:nvPicPr>
          <p:cNvPr id="3" name="Obrázek 2" descr="JBS41f3f8_Scan10002_20Vodickova_Edit.jpg"/>
          <p:cNvPicPr>
            <a:picLocks noChangeAspect="1"/>
          </p:cNvPicPr>
          <p:nvPr/>
        </p:nvPicPr>
        <p:blipFill>
          <a:blip r:embed="rId3"/>
          <a:stretch>
            <a:fillRect/>
          </a:stretch>
        </p:blipFill>
        <p:spPr>
          <a:xfrm>
            <a:off x="0" y="1142984"/>
            <a:ext cx="9144000" cy="5739510"/>
          </a:xfrm>
          <a:prstGeom prst="rect">
            <a:avLst/>
          </a:prstGeom>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0" y="0"/>
            <a:ext cx="9144000" cy="1143000"/>
          </a:xfrm>
          <a:blipFill>
            <a:blip r:embed="rId2"/>
            <a:tile tx="0" ty="0" sx="100000" sy="100000" flip="none" algn="tl"/>
          </a:blipFill>
        </p:spPr>
        <p:txBody>
          <a:bodyPr>
            <a:normAutofit/>
          </a:bodyPr>
          <a:lstStyle/>
          <a:p>
            <a:pPr algn="just"/>
            <a:r>
              <a:rPr lang="cs-CZ" sz="3200" b="1" dirty="0" smtClean="0">
                <a:effectLst>
                  <a:outerShdw blurRad="38100" dist="38100" dir="2700000" algn="tl">
                    <a:srgbClr val="000000">
                      <a:alpha val="43137"/>
                    </a:srgbClr>
                  </a:outerShdw>
                </a:effectLst>
              </a:rPr>
              <a:t>Globální kultura</a:t>
            </a:r>
            <a:endParaRPr lang="cs-CZ" sz="3200" b="1" dirty="0">
              <a:effectLst>
                <a:outerShdw blurRad="38100" dist="38100" dir="2700000" algn="tl">
                  <a:srgbClr val="000000">
                    <a:alpha val="43137"/>
                  </a:srgbClr>
                </a:outerShdw>
              </a:effectLst>
            </a:endParaRPr>
          </a:p>
        </p:txBody>
      </p:sp>
      <p:sp>
        <p:nvSpPr>
          <p:cNvPr id="3" name="Zástupný symbol pro obsah 2"/>
          <p:cNvSpPr>
            <a:spLocks noGrp="1"/>
          </p:cNvSpPr>
          <p:nvPr>
            <p:ph idx="1"/>
          </p:nvPr>
        </p:nvSpPr>
        <p:spPr>
          <a:xfrm>
            <a:off x="0" y="1142984"/>
            <a:ext cx="9144000" cy="5715016"/>
          </a:xfrm>
          <a:blipFill>
            <a:blip r:embed="rId2"/>
            <a:tile tx="0" ty="0" sx="100000" sy="100000" flip="none" algn="tl"/>
          </a:blipFill>
        </p:spPr>
        <p:txBody>
          <a:bodyPr>
            <a:normAutofit/>
          </a:bodyPr>
          <a:lstStyle/>
          <a:p>
            <a:pPr lvl="1" algn="just">
              <a:lnSpc>
                <a:spcPct val="150000"/>
              </a:lnSpc>
              <a:buFont typeface="Arial" pitchFamily="34" charset="0"/>
              <a:buChar char="•"/>
            </a:pPr>
            <a:r>
              <a:rPr lang="cs-CZ" sz="2000" dirty="0" smtClean="0"/>
              <a:t>Průvodním jevem kulturní globalizace je to, že ekonomická integrace zemí i regionů </a:t>
            </a:r>
            <a:r>
              <a:rPr lang="cs-CZ" sz="2000" dirty="0"/>
              <a:t>akceleruje uvolnění trhu a </a:t>
            </a:r>
            <a:r>
              <a:rPr lang="cs-CZ" sz="2000" dirty="0" smtClean="0"/>
              <a:t>způsobuje </a:t>
            </a:r>
            <a:r>
              <a:rPr lang="cs-CZ" sz="2000" dirty="0"/>
              <a:t>příliv nového zboží, jehož spotřeba </a:t>
            </a:r>
            <a:r>
              <a:rPr lang="cs-CZ" sz="2000" dirty="0" smtClean="0"/>
              <a:t>je posilována </a:t>
            </a:r>
            <a:r>
              <a:rPr lang="cs-CZ" sz="2000" dirty="0"/>
              <a:t>agresivní </a:t>
            </a:r>
            <a:r>
              <a:rPr lang="cs-CZ" sz="2000" dirty="0" smtClean="0"/>
              <a:t>reklamou. Zároveň jsou otřeseny </a:t>
            </a:r>
            <a:r>
              <a:rPr lang="cs-CZ" sz="2000" dirty="0"/>
              <a:t>národní a lokální hranice bránící sociální </a:t>
            </a:r>
            <a:r>
              <a:rPr lang="cs-CZ" sz="2000" dirty="0" smtClean="0"/>
              <a:t>standardy</a:t>
            </a:r>
          </a:p>
          <a:p>
            <a:pPr lvl="1" algn="just">
              <a:lnSpc>
                <a:spcPct val="150000"/>
              </a:lnSpc>
              <a:buFont typeface="Arial" pitchFamily="34" charset="0"/>
              <a:buChar char="•"/>
            </a:pPr>
            <a:r>
              <a:rPr lang="cs-CZ" sz="2000" dirty="0" smtClean="0"/>
              <a:t>Průzkum </a:t>
            </a:r>
            <a:r>
              <a:rPr lang="cs-CZ" sz="2000" dirty="0"/>
              <a:t>trhu identifikuje globální elity a globální střední třídy, sdílející stejný spotřební </a:t>
            </a:r>
            <a:r>
              <a:rPr lang="cs-CZ" sz="2000" dirty="0" smtClean="0"/>
              <a:t>styl. Přicházejí s termínem </a:t>
            </a:r>
            <a:r>
              <a:rPr lang="cs-CZ" sz="2000" dirty="0" err="1" smtClean="0"/>
              <a:t>tzv</a:t>
            </a:r>
            <a:r>
              <a:rPr lang="cs-CZ" sz="2000" dirty="0" smtClean="0"/>
              <a:t>: </a:t>
            </a:r>
            <a:r>
              <a:rPr lang="cs-CZ" sz="2000" b="1" dirty="0" err="1" smtClean="0"/>
              <a:t>Global</a:t>
            </a:r>
            <a:r>
              <a:rPr lang="cs-CZ" sz="2000" b="1" dirty="0" smtClean="0"/>
              <a:t> </a:t>
            </a:r>
            <a:r>
              <a:rPr lang="cs-CZ" sz="2000" b="1" dirty="0" err="1"/>
              <a:t>teens</a:t>
            </a:r>
            <a:r>
              <a:rPr lang="cs-CZ" sz="2000" b="1" dirty="0"/>
              <a:t> </a:t>
            </a:r>
            <a:r>
              <a:rPr lang="cs-CZ" sz="2000" b="1" dirty="0" smtClean="0"/>
              <a:t>:</a:t>
            </a:r>
          </a:p>
          <a:p>
            <a:pPr lvl="2" algn="just">
              <a:lnSpc>
                <a:spcPct val="150000"/>
              </a:lnSpc>
            </a:pPr>
            <a:r>
              <a:rPr lang="cs-CZ" sz="1600" dirty="0" smtClean="0"/>
              <a:t>Asi </a:t>
            </a:r>
            <a:r>
              <a:rPr lang="cs-CZ" sz="1600" dirty="0"/>
              <a:t>270 miliónů 15-18 </a:t>
            </a:r>
            <a:r>
              <a:rPr lang="cs-CZ" sz="1600" dirty="0" err="1"/>
              <a:t>letých</a:t>
            </a:r>
            <a:r>
              <a:rPr lang="cs-CZ" sz="1600" dirty="0"/>
              <a:t> ve 40 zemích obývá </a:t>
            </a:r>
            <a:r>
              <a:rPr lang="cs-CZ" sz="1600" dirty="0" smtClean="0"/>
              <a:t>tzv. </a:t>
            </a:r>
            <a:r>
              <a:rPr lang="cs-CZ" sz="1600" b="1" dirty="0" smtClean="0"/>
              <a:t>"</a:t>
            </a:r>
            <a:r>
              <a:rPr lang="cs-CZ" sz="1600" b="1" dirty="0" err="1" smtClean="0"/>
              <a:t>global</a:t>
            </a:r>
            <a:r>
              <a:rPr lang="cs-CZ" sz="1600" b="1" dirty="0" smtClean="0"/>
              <a:t> </a:t>
            </a:r>
            <a:r>
              <a:rPr lang="cs-CZ" sz="1600" b="1" dirty="0" err="1"/>
              <a:t>space</a:t>
            </a:r>
            <a:r>
              <a:rPr lang="cs-CZ" sz="1600" b="1" dirty="0"/>
              <a:t>", </a:t>
            </a:r>
            <a:r>
              <a:rPr lang="cs-CZ" sz="1600" dirty="0"/>
              <a:t>svět jediné pop kultury, </a:t>
            </a:r>
            <a:r>
              <a:rPr lang="cs-CZ" sz="1600" dirty="0" smtClean="0"/>
              <a:t>sledující na </a:t>
            </a:r>
            <a:r>
              <a:rPr lang="cs-CZ" sz="1600" dirty="0" err="1" smtClean="0"/>
              <a:t>youtube</a:t>
            </a:r>
            <a:r>
              <a:rPr lang="cs-CZ" sz="1600" dirty="0" smtClean="0"/>
              <a:t> stejná videa </a:t>
            </a:r>
            <a:r>
              <a:rPr lang="cs-CZ" sz="1600" dirty="0"/>
              <a:t>a hudbu a </a:t>
            </a:r>
            <a:r>
              <a:rPr lang="cs-CZ" sz="1600" dirty="0" smtClean="0"/>
              <a:t>poskytující </a:t>
            </a:r>
            <a:r>
              <a:rPr lang="cs-CZ" sz="1600" dirty="0"/>
              <a:t>ohromný trh pro </a:t>
            </a:r>
            <a:r>
              <a:rPr lang="cs-CZ" sz="1600" dirty="0" err="1"/>
              <a:t>designery</a:t>
            </a:r>
            <a:r>
              <a:rPr lang="cs-CZ" sz="1600" dirty="0"/>
              <a:t> tenisek, triček a </a:t>
            </a:r>
            <a:r>
              <a:rPr lang="cs-CZ" sz="1600" dirty="0" err="1" smtClean="0"/>
              <a:t>džín</a:t>
            </a:r>
            <a:endParaRPr lang="cs-CZ" sz="1600" dirty="0" smtClean="0"/>
          </a:p>
          <a:p>
            <a:pPr lvl="1" algn="just">
              <a:lnSpc>
                <a:spcPct val="150000"/>
              </a:lnSpc>
              <a:buFont typeface="Arial" pitchFamily="34" charset="0"/>
              <a:buChar char="•"/>
            </a:pPr>
            <a:r>
              <a:rPr lang="cs-CZ" sz="2000" dirty="0" smtClean="0"/>
              <a:t>Spotřební </a:t>
            </a:r>
            <a:r>
              <a:rPr lang="cs-CZ" sz="2000" dirty="0"/>
              <a:t>úroveň mnohých vzroste - mnozí ale budou postaveni mimo kvůli nedostatečným </a:t>
            </a:r>
            <a:r>
              <a:rPr lang="cs-CZ" sz="2000" dirty="0" smtClean="0"/>
              <a:t>příjmům</a:t>
            </a:r>
          </a:p>
          <a:p>
            <a:pPr lvl="1" algn="just">
              <a:lnSpc>
                <a:spcPct val="150000"/>
              </a:lnSpc>
              <a:buFont typeface="Arial" pitchFamily="34" charset="0"/>
              <a:buChar char="•"/>
            </a:pPr>
            <a:r>
              <a:rPr lang="cs-CZ" sz="2000" dirty="0" smtClean="0"/>
              <a:t>Globalizace kultury tak prohlubuje absolutní </a:t>
            </a:r>
            <a:r>
              <a:rPr lang="cs-CZ" sz="2000" dirty="0"/>
              <a:t>rozdíly mezi bohatými a </a:t>
            </a:r>
            <a:r>
              <a:rPr lang="cs-CZ" sz="2000" dirty="0" smtClean="0"/>
              <a:t>chudými</a:t>
            </a:r>
            <a:endParaRPr lang="cs-CZ" sz="2000" dirty="0"/>
          </a:p>
        </p:txBody>
      </p:sp>
    </p:spTree>
  </p:cSld>
  <p:clrMapOvr>
    <a:masterClrMapping/>
  </p:clrMapOvr>
</p:sld>
</file>

<file path=ppt/theme/theme1.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629</TotalTime>
  <Words>2624</Words>
  <Application>Microsoft Office PowerPoint</Application>
  <PresentationFormat>Předvádění na obrazovce (4:3)</PresentationFormat>
  <Paragraphs>173</Paragraphs>
  <Slides>24</Slides>
  <Notes>0</Notes>
  <HiddenSlides>0</HiddenSlides>
  <MMClips>0</MMClips>
  <ScaleCrop>false</ScaleCrop>
  <HeadingPairs>
    <vt:vector size="4" baseType="variant">
      <vt:variant>
        <vt:lpstr>Motiv</vt:lpstr>
      </vt:variant>
      <vt:variant>
        <vt:i4>1</vt:i4>
      </vt:variant>
      <vt:variant>
        <vt:lpstr>Nadpisy snímků</vt:lpstr>
      </vt:variant>
      <vt:variant>
        <vt:i4>24</vt:i4>
      </vt:variant>
    </vt:vector>
  </HeadingPairs>
  <TitlesOfParts>
    <vt:vector size="25" baseType="lpstr">
      <vt:lpstr>Motiv sady Office</vt:lpstr>
      <vt:lpstr>Globalizace a její důsledky</vt:lpstr>
      <vt:lpstr>Globální kultura</vt:lpstr>
      <vt:lpstr>Globální kultura</vt:lpstr>
      <vt:lpstr>Globální kultura</vt:lpstr>
      <vt:lpstr>Globální kultura</vt:lpstr>
      <vt:lpstr>Globální kultura</vt:lpstr>
      <vt:lpstr>Globální kultura</vt:lpstr>
      <vt:lpstr>Globální kultura</vt:lpstr>
      <vt:lpstr>Globální kultura</vt:lpstr>
      <vt:lpstr>Globální kultura</vt:lpstr>
      <vt:lpstr>Globální kultura</vt:lpstr>
      <vt:lpstr>Globální kultura</vt:lpstr>
      <vt:lpstr>Globální kultura</vt:lpstr>
      <vt:lpstr>Globální kultura</vt:lpstr>
      <vt:lpstr>Globální kultura</vt:lpstr>
      <vt:lpstr>Globální kultura</vt:lpstr>
      <vt:lpstr>Globální kultura</vt:lpstr>
      <vt:lpstr>Globální kultura</vt:lpstr>
      <vt:lpstr>Globální kultura</vt:lpstr>
      <vt:lpstr>Globální kultura</vt:lpstr>
      <vt:lpstr>Globální kultura</vt:lpstr>
      <vt:lpstr>Globální kultura</vt:lpstr>
      <vt:lpstr>Globální kultura</vt:lpstr>
      <vt:lpstr>Globální kultura</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Globalizace a její důsledky</dc:title>
  <dc:creator>Lubomír</dc:creator>
  <cp:lastModifiedBy>Lubomír</cp:lastModifiedBy>
  <cp:revision>1</cp:revision>
  <dcterms:created xsi:type="dcterms:W3CDTF">2018-03-12T07:33:37Z</dcterms:created>
  <dcterms:modified xsi:type="dcterms:W3CDTF">2018-03-12T18:03:14Z</dcterms:modified>
</cp:coreProperties>
</file>