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  <p:sldId id="263" r:id="rId9"/>
    <p:sldId id="264" r:id="rId10"/>
    <p:sldId id="265" r:id="rId11"/>
    <p:sldId id="266" r:id="rId12"/>
    <p:sldId id="267" r:id="rId13"/>
    <p:sldId id="277" r:id="rId14"/>
    <p:sldId id="278" r:id="rId15"/>
    <p:sldId id="268" r:id="rId16"/>
    <p:sldId id="269" r:id="rId17"/>
    <p:sldId id="270" r:id="rId18"/>
    <p:sldId id="271" r:id="rId19"/>
    <p:sldId id="273" r:id="rId20"/>
    <p:sldId id="272" r:id="rId21"/>
    <p:sldId id="274" r:id="rId22"/>
    <p:sldId id="275" r:id="rId23"/>
    <p:sldId id="279" r:id="rId24"/>
    <p:sldId id="280" r:id="rId25"/>
    <p:sldId id="276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388B-6D8E-478F-9841-240CC1FCE05F}" type="datetimeFigureOut">
              <a:rPr lang="cs-CZ" smtClean="0"/>
              <a:pPr/>
              <a:t>18.02.2018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1C89-CA45-49D2-BEEC-A2987A1EDF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388B-6D8E-478F-9841-240CC1FCE05F}" type="datetimeFigureOut">
              <a:rPr lang="cs-CZ" smtClean="0"/>
              <a:pPr/>
              <a:t>18.02.2018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1C89-CA45-49D2-BEEC-A2987A1EDF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388B-6D8E-478F-9841-240CC1FCE05F}" type="datetimeFigureOut">
              <a:rPr lang="cs-CZ" smtClean="0"/>
              <a:pPr/>
              <a:t>18.02.2018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1C89-CA45-49D2-BEEC-A2987A1EDF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388B-6D8E-478F-9841-240CC1FCE05F}" type="datetimeFigureOut">
              <a:rPr lang="cs-CZ" smtClean="0"/>
              <a:pPr/>
              <a:t>18.02.2018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1C89-CA45-49D2-BEEC-A2987A1EDF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388B-6D8E-478F-9841-240CC1FCE05F}" type="datetimeFigureOut">
              <a:rPr lang="cs-CZ" smtClean="0"/>
              <a:pPr/>
              <a:t>18.02.2018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1C89-CA45-49D2-BEEC-A2987A1EDF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388B-6D8E-478F-9841-240CC1FCE05F}" type="datetimeFigureOut">
              <a:rPr lang="cs-CZ" smtClean="0"/>
              <a:pPr/>
              <a:t>18.02.2018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1C89-CA45-49D2-BEEC-A2987A1EDF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388B-6D8E-478F-9841-240CC1FCE05F}" type="datetimeFigureOut">
              <a:rPr lang="cs-CZ" smtClean="0"/>
              <a:pPr/>
              <a:t>18.02.2018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1C89-CA45-49D2-BEEC-A2987A1EDF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388B-6D8E-478F-9841-240CC1FCE05F}" type="datetimeFigureOut">
              <a:rPr lang="cs-CZ" smtClean="0"/>
              <a:pPr/>
              <a:t>18.02.2018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1C89-CA45-49D2-BEEC-A2987A1EDF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388B-6D8E-478F-9841-240CC1FCE05F}" type="datetimeFigureOut">
              <a:rPr lang="cs-CZ" smtClean="0"/>
              <a:pPr/>
              <a:t>18.02.2018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1C89-CA45-49D2-BEEC-A2987A1EDF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388B-6D8E-478F-9841-240CC1FCE05F}" type="datetimeFigureOut">
              <a:rPr lang="cs-CZ" smtClean="0"/>
              <a:pPr/>
              <a:t>18.02.2018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1C89-CA45-49D2-BEEC-A2987A1EDF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388B-6D8E-478F-9841-240CC1FCE05F}" type="datetimeFigureOut">
              <a:rPr lang="cs-CZ" smtClean="0"/>
              <a:pPr/>
              <a:t>18.02.2018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1C89-CA45-49D2-BEEC-A2987A1EDF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D388B-6D8E-478F-9841-240CC1FCE05F}" type="datetimeFigureOut">
              <a:rPr lang="cs-CZ" smtClean="0"/>
              <a:pPr/>
              <a:t>18.02.2018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21C89-CA45-49D2-BEEC-A2987A1EDF6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elacroix laliberteguidantlepeu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714752"/>
            <a:ext cx="9144000" cy="1470025"/>
          </a:xfrm>
        </p:spPr>
        <p:txBody>
          <a:bodyPr/>
          <a:lstStyle/>
          <a:p>
            <a:r>
              <a:rPr lang="cs-CZ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Interetnické</a:t>
            </a:r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problémy v pohraničních regionech</a:t>
            </a:r>
            <a:endParaRPr lang="cs-CZ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5715016"/>
            <a:ext cx="9144000" cy="1142984"/>
          </a:xfrm>
        </p:spPr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Terminologie a základní pojmy</a:t>
            </a:r>
            <a:endParaRPr lang="cs-CZ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 to národ?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Lze říci, že obecně panovala shoda o dvojí tváři nacionalismu. Potíže ale přetrvávají ve snaze o jejich vymezení, takže každý badatel předkládá vlastní verzi </a:t>
            </a:r>
            <a:r>
              <a:rPr lang="cs-CZ" sz="2000" b="1" dirty="0" smtClean="0"/>
              <a:t>výkladu nacionalismu a jeho pozitivních i negativních stránek</a:t>
            </a:r>
            <a:r>
              <a:rPr lang="cs-CZ" sz="2000" dirty="0" smtClean="0"/>
              <a:t>:</a:t>
            </a:r>
          </a:p>
          <a:p>
            <a:pPr lvl="2" algn="just">
              <a:lnSpc>
                <a:spcPct val="150000"/>
              </a:lnSpc>
            </a:pPr>
            <a:r>
              <a:rPr lang="cs-CZ" sz="1600" b="1" dirty="0" err="1" smtClean="0"/>
              <a:t>Etienne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Balibar</a:t>
            </a:r>
            <a:r>
              <a:rPr lang="cs-CZ" sz="1600" b="1" dirty="0" smtClean="0"/>
              <a:t> </a:t>
            </a:r>
            <a:r>
              <a:rPr lang="cs-CZ" sz="1600" dirty="0" smtClean="0"/>
              <a:t>vidí pozitivum nacionalismu v budování státu a pospolitosti, špatná stránka nacionalismu je dle něj naopak v expanzivnosti, nesnášenlivosti a netolerance vůči ostatním národům a nacionalismům</a:t>
            </a:r>
          </a:p>
          <a:p>
            <a:pPr lvl="2" algn="just">
              <a:lnSpc>
                <a:spcPct val="150000"/>
              </a:lnSpc>
            </a:pPr>
            <a:r>
              <a:rPr lang="cs-CZ" sz="1600" b="1" dirty="0" smtClean="0"/>
              <a:t>Louise </a:t>
            </a:r>
            <a:r>
              <a:rPr lang="cs-CZ" sz="1600" b="1" dirty="0" err="1" smtClean="0"/>
              <a:t>Snyder</a:t>
            </a:r>
            <a:r>
              <a:rPr lang="cs-CZ" sz="1600" b="1" dirty="0" smtClean="0"/>
              <a:t> </a:t>
            </a:r>
            <a:r>
              <a:rPr lang="cs-CZ" sz="1600" dirty="0" smtClean="0"/>
              <a:t>tvrdil, že nacionalismus může být morální a nemorální. Nebezpečí nacionalismu spatřoval v jeho prolnutí s kolektivismem proti individuálním svobodám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 rozdělení pozitivních a negativních stránek nacionalismu můžeme konstatovat, že badatelé vycházející z malých národů častěji vyzdvihují pozitivní stránky nacionalismu, zatímco badatelé vycházející z anglosaského prostředí spíše poukazují na jeho negativní stránky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Emancipační potenciál nacionalismu tak vyzdvihl katalánský historik J. </a:t>
            </a:r>
            <a:r>
              <a:rPr lang="cs-CZ" sz="1600" dirty="0" err="1" smtClean="0"/>
              <a:t>Llobera</a:t>
            </a:r>
            <a:r>
              <a:rPr lang="cs-CZ" sz="1600" dirty="0" smtClean="0"/>
              <a:t>, izraelská historička H. </a:t>
            </a:r>
            <a:r>
              <a:rPr lang="cs-CZ" sz="1600" dirty="0" err="1" smtClean="0"/>
              <a:t>Ben</a:t>
            </a:r>
            <a:r>
              <a:rPr lang="cs-CZ" sz="1600" dirty="0" smtClean="0"/>
              <a:t>-</a:t>
            </a:r>
            <a:r>
              <a:rPr lang="cs-CZ" sz="1600" dirty="0" err="1" smtClean="0"/>
              <a:t>Israel</a:t>
            </a:r>
            <a:r>
              <a:rPr lang="cs-CZ" sz="1600" dirty="0" smtClean="0"/>
              <a:t>, nebo turecký historik U. </a:t>
            </a:r>
            <a:r>
              <a:rPr lang="cs-CZ" sz="1600" dirty="0" err="1" smtClean="0"/>
              <a:t>Özkirmli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 to národ?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4643438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Řada badatelů </a:t>
            </a:r>
            <a:r>
              <a:rPr lang="cs-CZ" sz="2000" dirty="0" smtClean="0"/>
              <a:t>usiluje o to, aby termín nacionalismus byl vyhrazen zejména pro jeho </a:t>
            </a:r>
            <a:r>
              <a:rPr lang="cs-CZ" sz="2000" b="1" dirty="0" smtClean="0"/>
              <a:t>negativní stránky</a:t>
            </a:r>
            <a:r>
              <a:rPr lang="cs-CZ" sz="2000" dirty="0" smtClean="0"/>
              <a:t>:</a:t>
            </a:r>
            <a:endParaRPr lang="cs-CZ" sz="1600" dirty="0" smtClean="0"/>
          </a:p>
          <a:p>
            <a:pPr lvl="2">
              <a:lnSpc>
                <a:spcPct val="150000"/>
              </a:lnSpc>
            </a:pPr>
            <a:r>
              <a:rPr lang="cs-CZ" sz="1600" dirty="0" smtClean="0"/>
              <a:t>Termín měl být vyhrazen pro označení národního egoismu, povyšování vlastního národa nad ostatní, kladení zájmů národní pospolitosti nad práva jedince a podobně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/>
              <a:t>Pro pozitivní projevy národního vědomí tito badatelé navrhovali používat termíny jako národní cítění, láska k vlasti, či patriotismus</a:t>
            </a:r>
          </a:p>
        </p:txBody>
      </p:sp>
      <p:pic>
        <p:nvPicPr>
          <p:cNvPr id="4" name="Obrázek 3" descr="e4f0444e85fbd11e3830383332373137393237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7" y="1142984"/>
            <a:ext cx="4490389" cy="314327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643438" y="4286256"/>
            <a:ext cx="4500562" cy="267765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Francouzský filosof </a:t>
            </a:r>
            <a:r>
              <a:rPr lang="cs-CZ" sz="1400" b="1" dirty="0" err="1" smtClean="0"/>
              <a:t>Etienne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Balibar</a:t>
            </a:r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 to národ?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6072198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Někteří autoři se pokoušejí o objektivizaci pojmu nacionalismus a o jeho definování jako </a:t>
            </a:r>
            <a:r>
              <a:rPr lang="cs-CZ" sz="2000" b="1" dirty="0" smtClean="0"/>
              <a:t>nástroje vědecké analýzy</a:t>
            </a:r>
            <a:r>
              <a:rPr lang="cs-CZ" sz="2000" dirty="0" smtClean="0"/>
              <a:t>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Nacionalismus definoval britský sociolog </a:t>
            </a:r>
            <a:r>
              <a:rPr lang="cs-CZ" sz="1600" b="1" dirty="0" err="1" smtClean="0"/>
              <a:t>Anthony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Giddens</a:t>
            </a:r>
            <a:r>
              <a:rPr lang="cs-CZ" sz="1600" b="1" dirty="0" smtClean="0"/>
              <a:t> </a:t>
            </a:r>
            <a:r>
              <a:rPr lang="cs-CZ" sz="1600" dirty="0" smtClean="0"/>
              <a:t>jako: </a:t>
            </a:r>
            <a:r>
              <a:rPr lang="cs-CZ" sz="1600" i="1" dirty="0" smtClean="0"/>
              <a:t>„ … afilaci jednotlivců vůči souboru symbolů a názorů, které zdůrazňovaly pospolitost příslušníků politického systému.“</a:t>
            </a:r>
          </a:p>
          <a:p>
            <a:pPr lvl="2" algn="just">
              <a:lnSpc>
                <a:spcPct val="150000"/>
              </a:lnSpc>
            </a:pPr>
            <a:r>
              <a:rPr lang="cs-CZ" sz="1600" b="1" dirty="0" smtClean="0"/>
              <a:t>H. U. </a:t>
            </a:r>
            <a:r>
              <a:rPr lang="cs-CZ" sz="1600" b="1" dirty="0" err="1" smtClean="0"/>
              <a:t>Wehler</a:t>
            </a:r>
            <a:r>
              <a:rPr lang="cs-CZ" sz="1600" b="1" dirty="0" smtClean="0"/>
              <a:t> </a:t>
            </a:r>
            <a:r>
              <a:rPr lang="cs-CZ" sz="1600" dirty="0" smtClean="0"/>
              <a:t>definoval národ: </a:t>
            </a:r>
            <a:r>
              <a:rPr lang="cs-CZ" sz="1600" i="1" dirty="0" smtClean="0"/>
              <a:t>„ … ideový systém , který slouží utváření, mobilizaci a integraci velkého svazu solidarity – národa.“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Nevýhodou těchto obecných definicí ale je to, že jsou příliš obecné a užití termínu nacionalismus jako obecného a nehodnotícího termínu je ošidné, jelikož pro svou šíři může být pod tento termín zařazen bojovník za svobodu, stejně jako příslušník </a:t>
            </a:r>
            <a:r>
              <a:rPr lang="cs-CZ" sz="1600" dirty="0" err="1" smtClean="0"/>
              <a:t>Waffen</a:t>
            </a:r>
            <a:r>
              <a:rPr lang="cs-CZ" sz="1600" dirty="0" smtClean="0"/>
              <a:t> SS, apod.</a:t>
            </a:r>
          </a:p>
        </p:txBody>
      </p:sp>
      <p:pic>
        <p:nvPicPr>
          <p:cNvPr id="4" name="Obrázek 3" descr="Anthony_Giddens_at_the_Progressive_Governance_Converence,_Budapest,_Hungary,_2004_Octob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1142983"/>
            <a:ext cx="3071802" cy="385765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072198" y="5000636"/>
            <a:ext cx="3071802" cy="20313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 err="1" smtClean="0"/>
              <a:t>Anthony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Giddens</a:t>
            </a:r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 to národ?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Můžeme vymezit </a:t>
            </a:r>
            <a:r>
              <a:rPr lang="cs-CZ" sz="2000" b="1" dirty="0" smtClean="0"/>
              <a:t>několik základních typů nacionalismu: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A) Liberální nacionalismus: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Jedná se o nejstarší typ nacionalismu a jeho kořeny jsou ve Velké francouzské revoluci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Jedná se o nacionalismus </a:t>
            </a:r>
            <a:r>
              <a:rPr lang="cs-CZ" sz="1600" dirty="0" err="1" smtClean="0"/>
              <a:t>inkluzivní</a:t>
            </a:r>
            <a:r>
              <a:rPr lang="cs-CZ" sz="1600" dirty="0" smtClean="0"/>
              <a:t>, operující s tezí, že lidská společnost se rozděluje na národy z nichž každý má svá specifika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Významnou myšlenkou je sebeurčení, které vede ke vzniku moderního národního státu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Reprezentanty byly </a:t>
            </a:r>
            <a:r>
              <a:rPr lang="cs-CZ" sz="1600" dirty="0" err="1" smtClean="0"/>
              <a:t>Símon</a:t>
            </a:r>
            <a:r>
              <a:rPr lang="cs-CZ" sz="1600" dirty="0" smtClean="0"/>
              <a:t> </a:t>
            </a:r>
            <a:r>
              <a:rPr lang="cs-CZ" sz="1600" dirty="0" err="1" smtClean="0"/>
              <a:t>Bolívar</a:t>
            </a:r>
            <a:r>
              <a:rPr lang="cs-CZ" sz="1600" dirty="0" smtClean="0"/>
              <a:t>, </a:t>
            </a:r>
            <a:r>
              <a:rPr lang="cs-CZ" sz="1600" dirty="0" err="1" smtClean="0"/>
              <a:t>Woodrow</a:t>
            </a:r>
            <a:r>
              <a:rPr lang="cs-CZ" sz="1600" dirty="0" smtClean="0"/>
              <a:t> Wilson, či </a:t>
            </a:r>
            <a:r>
              <a:rPr lang="cs-CZ" sz="1600" dirty="0" err="1" smtClean="0"/>
              <a:t>Giuseppe</a:t>
            </a:r>
            <a:r>
              <a:rPr lang="cs-CZ" sz="1600" dirty="0" smtClean="0"/>
              <a:t> </a:t>
            </a:r>
            <a:r>
              <a:rPr lang="cs-CZ" sz="1600" dirty="0" err="1" smtClean="0"/>
              <a:t>Mazzini</a:t>
            </a:r>
            <a:r>
              <a:rPr lang="cs-CZ" sz="1600" dirty="0" smtClean="0"/>
              <a:t>, apod.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B) Expanzivní nacionalismus: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Jedná se o přímý opak liberálního nacionalismu a klade vlastní národ a jeho specifika před všechny ostatní národy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Jedná se o nacionalismus, který ideově podporoval koloniální expanzi evropských zemí (ale též i Japonska) v průběhu 19. a počátku 20. století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Může mít znaky šovinismu a případně i vyhroceného rasismu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Mezi příklady mohou patřit koloniální mocnosti 19. století, ale třeba i nacistické Německo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 to národ?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C) Konzervativní nacionalismus: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Jedná se o nacionalismus, který si klade za cíl hlavně uchování jednoty národa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Jedná se o formu nacionalismu, kterou můžeme vidět u impérií, kde se nacionalismus stává formou tradicionalismu, která je spojena s nostalgickými pohledy do minulosti a hledáním své zašlé slávy, případně s upomínáním si své velikosti a moci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Mezi příklady můžeme zařadit Francii v době vlády Charlese de </a:t>
            </a:r>
            <a:r>
              <a:rPr lang="cs-CZ" sz="1600" dirty="0" err="1" smtClean="0"/>
              <a:t>Gaulla</a:t>
            </a:r>
            <a:r>
              <a:rPr lang="cs-CZ" sz="1600" dirty="0" smtClean="0"/>
              <a:t>, nebo Británie za premiérky </a:t>
            </a:r>
            <a:r>
              <a:rPr lang="cs-CZ" sz="1600" dirty="0" err="1" smtClean="0"/>
              <a:t>Margareth</a:t>
            </a:r>
            <a:r>
              <a:rPr lang="cs-CZ" sz="1600" dirty="0" smtClean="0"/>
              <a:t> </a:t>
            </a:r>
            <a:r>
              <a:rPr lang="cs-CZ" sz="1600" dirty="0" err="1" smtClean="0"/>
              <a:t>Thatcherové</a:t>
            </a:r>
            <a:endParaRPr lang="cs-CZ" sz="1600" dirty="0" smtClean="0"/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D) Protikoloniální a </a:t>
            </a:r>
            <a:r>
              <a:rPr lang="cs-CZ" sz="2000" b="1" dirty="0" err="1" smtClean="0"/>
              <a:t>postkoloniální</a:t>
            </a:r>
            <a:r>
              <a:rPr lang="cs-CZ" sz="2000" b="1" dirty="0" smtClean="0"/>
              <a:t> nacionalismus: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Je vlastní rozvojovému světu, tedy bývalým africkým a asijským državám upadajících evropských koloniálních velmocí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Tento nacionalismus se často ve větší, či menší míře prolínal s různými podobami socialismu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Můžeme sem zařadit M. </a:t>
            </a:r>
            <a:r>
              <a:rPr lang="cs-CZ" sz="1600" dirty="0" err="1" smtClean="0"/>
              <a:t>Gándího</a:t>
            </a:r>
            <a:r>
              <a:rPr lang="cs-CZ" sz="1600" dirty="0" smtClean="0"/>
              <a:t> a D. </a:t>
            </a:r>
            <a:r>
              <a:rPr lang="cs-CZ" sz="1600" dirty="0" err="1" smtClean="0"/>
              <a:t>Néhrua</a:t>
            </a:r>
            <a:r>
              <a:rPr lang="cs-CZ" sz="1600" dirty="0" smtClean="0"/>
              <a:t>, ale také Ho-</a:t>
            </a:r>
            <a:r>
              <a:rPr lang="cs-CZ" sz="1600" dirty="0" err="1" smtClean="0"/>
              <a:t>Chi</a:t>
            </a:r>
            <a:r>
              <a:rPr lang="cs-CZ" sz="1600" dirty="0" smtClean="0"/>
              <a:t> </a:t>
            </a:r>
            <a:r>
              <a:rPr lang="cs-CZ" sz="1600" dirty="0" err="1" smtClean="0"/>
              <a:t>Minha</a:t>
            </a:r>
            <a:r>
              <a:rPr lang="cs-CZ" sz="1600" dirty="0" smtClean="0"/>
              <a:t>, či v Číně </a:t>
            </a:r>
            <a:r>
              <a:rPr lang="cs-CZ" sz="1600" dirty="0" err="1" smtClean="0"/>
              <a:t>Mao</a:t>
            </a:r>
            <a:r>
              <a:rPr lang="cs-CZ" sz="1600" dirty="0" smtClean="0"/>
              <a:t> </a:t>
            </a:r>
            <a:r>
              <a:rPr lang="cs-CZ" sz="1600" dirty="0" err="1" smtClean="0"/>
              <a:t>Ce</a:t>
            </a:r>
            <a:r>
              <a:rPr lang="cs-CZ" sz="1600" dirty="0" smtClean="0"/>
              <a:t>-</a:t>
            </a:r>
            <a:r>
              <a:rPr lang="cs-CZ" sz="1600" dirty="0" err="1" smtClean="0"/>
              <a:t>Thunga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 to národ?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A well-armed Soviet partisan, 19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3"/>
            <a:ext cx="4500562" cy="5704993"/>
          </a:xfrm>
          <a:prstGeom prst="rect">
            <a:avLst/>
          </a:prstGeom>
        </p:spPr>
      </p:pic>
      <p:pic>
        <p:nvPicPr>
          <p:cNvPr id="4" name="Obrázek 3" descr="young_ss_officer_by_themistrunsred-d599i7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1142983"/>
            <a:ext cx="4643438" cy="5731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Národ a stát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 smtClean="0"/>
              <a:t>Vznik národa: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Otázka definování národa a nacionalismu v sobě nese i zásadní otázku, jak národy vznikají. I v tomto případě se setkáváme s řadou různých postojů reprezentovanou jednotlivými badateli:</a:t>
            </a:r>
          </a:p>
          <a:p>
            <a:pPr lvl="2" algn="just">
              <a:lnSpc>
                <a:spcPct val="150000"/>
              </a:lnSpc>
            </a:pPr>
            <a:r>
              <a:rPr lang="cs-CZ" sz="1600" b="1" dirty="0" smtClean="0"/>
              <a:t>Autoři považující národ za výsledek nacionalismu: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Zastávají stanovisko, že národ je sociálním konstruktem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Národy dle jejich názoru vznikly jako dílo intelektuálních elit a ambiciózních politiků, kteří využívali národ a národní témata pro svou politickou kariéru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Skupina není jednotná, ale obecně přijímá tezi, že na vzniku národů měly vliv i další faktory. Nejedná se tedy pouze o imitaci obdobných postupů v jednotlivých částech Evropy, ale existovaly i objektivní místní podmínky, politické, kulturní a jiné tradice, které určily, že západní a nezápadní nacionalismus nabraly odlišné podoby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Stát a národ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Teorii vzniku národa shrnul </a:t>
            </a:r>
            <a:r>
              <a:rPr lang="cs-CZ" sz="2000" b="1" dirty="0" err="1" smtClean="0"/>
              <a:t>Anthony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Smith</a:t>
            </a:r>
            <a:r>
              <a:rPr lang="cs-CZ" sz="2000" dirty="0" smtClean="0"/>
              <a:t> do </a:t>
            </a:r>
            <a:r>
              <a:rPr lang="cs-CZ" sz="2000" b="1" dirty="0" smtClean="0"/>
              <a:t>pěti základních paradigmat</a:t>
            </a:r>
            <a:r>
              <a:rPr lang="cs-CZ" sz="2000" dirty="0" smtClean="0"/>
              <a:t>:</a:t>
            </a:r>
          </a:p>
          <a:p>
            <a:pPr lvl="2" algn="just">
              <a:lnSpc>
                <a:spcPct val="150000"/>
              </a:lnSpc>
            </a:pPr>
            <a:r>
              <a:rPr lang="cs-CZ" sz="1600" b="1" dirty="0" err="1" smtClean="0"/>
              <a:t>Primordialistické</a:t>
            </a:r>
            <a:r>
              <a:rPr lang="cs-CZ" sz="1600" b="1" dirty="0" smtClean="0"/>
              <a:t> paradigma: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500" dirty="0" smtClean="0"/>
              <a:t>Odvozuje vývoj národa od primordiálních atributů, jimiž se rozumí jazyk, náboženství a teritorium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500" dirty="0" smtClean="0"/>
              <a:t>Patří sem </a:t>
            </a:r>
            <a:r>
              <a:rPr lang="cs-CZ" sz="1500" dirty="0" err="1" smtClean="0"/>
              <a:t>Cliford</a:t>
            </a:r>
            <a:r>
              <a:rPr lang="cs-CZ" sz="1500" dirty="0" smtClean="0"/>
              <a:t> </a:t>
            </a:r>
            <a:r>
              <a:rPr lang="cs-CZ" sz="1500" dirty="0" err="1" smtClean="0"/>
              <a:t>Geertz</a:t>
            </a:r>
            <a:endParaRPr lang="cs-CZ" sz="1500" dirty="0" smtClean="0"/>
          </a:p>
          <a:p>
            <a:pPr lvl="2" algn="just">
              <a:lnSpc>
                <a:spcPct val="150000"/>
              </a:lnSpc>
            </a:pPr>
            <a:r>
              <a:rPr lang="cs-CZ" sz="1600" b="1" dirty="0" err="1" smtClean="0"/>
              <a:t>Perenialistické</a:t>
            </a:r>
            <a:r>
              <a:rPr lang="cs-CZ" sz="1600" b="1" dirty="0" smtClean="0"/>
              <a:t> paradigma: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500" dirty="0" smtClean="0"/>
              <a:t>Podobá se </a:t>
            </a:r>
            <a:r>
              <a:rPr lang="cs-CZ" sz="1500" dirty="0" err="1" smtClean="0"/>
              <a:t>primordialistickému</a:t>
            </a:r>
            <a:r>
              <a:rPr lang="cs-CZ" sz="1500" dirty="0" smtClean="0"/>
              <a:t> paradigmatu, ale původ neodvozuje od věčných atributů, jako hlavně ze starých </a:t>
            </a:r>
            <a:r>
              <a:rPr lang="cs-CZ" sz="1500" dirty="0" err="1" smtClean="0"/>
              <a:t>předmoderních</a:t>
            </a:r>
            <a:r>
              <a:rPr lang="cs-CZ" sz="1500" dirty="0" smtClean="0"/>
              <a:t>, etnických a politických vazeb, které se promítaly do národotvorných procesů a mýtů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500" dirty="0" smtClean="0"/>
              <a:t>Řadí sem </a:t>
            </a:r>
            <a:r>
              <a:rPr lang="cs-CZ" sz="1500" dirty="0" err="1" smtClean="0"/>
              <a:t>Walkera</a:t>
            </a:r>
            <a:r>
              <a:rPr lang="cs-CZ" sz="1500" dirty="0" smtClean="0"/>
              <a:t> </a:t>
            </a:r>
            <a:r>
              <a:rPr lang="cs-CZ" sz="1500" dirty="0" err="1" smtClean="0"/>
              <a:t>Connorse</a:t>
            </a:r>
            <a:r>
              <a:rPr lang="cs-CZ" sz="1500" dirty="0" smtClean="0"/>
              <a:t>, </a:t>
            </a:r>
            <a:r>
              <a:rPr lang="cs-CZ" sz="1500" dirty="0" err="1" smtClean="0"/>
              <a:t>Josepha</a:t>
            </a:r>
            <a:r>
              <a:rPr lang="cs-CZ" sz="1500" dirty="0" smtClean="0"/>
              <a:t> </a:t>
            </a:r>
            <a:r>
              <a:rPr lang="cs-CZ" sz="1500" dirty="0" err="1" smtClean="0"/>
              <a:t>Lloberu</a:t>
            </a:r>
            <a:r>
              <a:rPr lang="cs-CZ" sz="1500" dirty="0" smtClean="0"/>
              <a:t> a další</a:t>
            </a:r>
          </a:p>
          <a:p>
            <a:pPr lvl="2" algn="just">
              <a:lnSpc>
                <a:spcPct val="150000"/>
              </a:lnSpc>
            </a:pPr>
            <a:r>
              <a:rPr lang="cs-CZ" sz="1600" b="1" dirty="0" smtClean="0"/>
              <a:t>Postmoderní paradigma: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500" dirty="0" smtClean="0"/>
              <a:t>Vnímají kriticky historické kořeny. Dekonstrukcí starých historických textů se pokoušejí nalézt nové termíny a dimenze pro označení této problematiky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500" dirty="0" smtClean="0"/>
              <a:t>Patří sem </a:t>
            </a:r>
            <a:r>
              <a:rPr lang="cs-CZ" sz="1500" dirty="0" err="1" smtClean="0"/>
              <a:t>Rogers</a:t>
            </a:r>
            <a:r>
              <a:rPr lang="cs-CZ" sz="1500" dirty="0" smtClean="0"/>
              <a:t> </a:t>
            </a:r>
            <a:r>
              <a:rPr lang="cs-CZ" sz="1500" dirty="0" err="1" smtClean="0"/>
              <a:t>Brubaker</a:t>
            </a:r>
            <a:r>
              <a:rPr lang="cs-CZ" sz="1500" dirty="0" smtClean="0"/>
              <a:t>, nebo Michael </a:t>
            </a:r>
            <a:r>
              <a:rPr lang="cs-CZ" sz="1500" dirty="0" err="1" smtClean="0"/>
              <a:t>Billing</a:t>
            </a:r>
            <a:endParaRPr lang="cs-CZ" sz="1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Stát a národ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lvl="2" algn="just">
              <a:lnSpc>
                <a:spcPct val="150000"/>
              </a:lnSpc>
            </a:pPr>
            <a:r>
              <a:rPr lang="cs-CZ" sz="1600" b="1" dirty="0" smtClean="0"/>
              <a:t>Modernistické paradigma: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500" dirty="0" smtClean="0"/>
              <a:t>Vznik národa vidí v procesu modernizace. Podle jejich tezí je národ výtvorem svých vlastních příslušníků, tedy občanů a elit jejich pospolitosti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500" dirty="0" smtClean="0"/>
              <a:t>Sem řadí </a:t>
            </a:r>
            <a:r>
              <a:rPr lang="cs-CZ" sz="1500" dirty="0" err="1" smtClean="0"/>
              <a:t>Erica</a:t>
            </a:r>
            <a:r>
              <a:rPr lang="cs-CZ" sz="1500" dirty="0" smtClean="0"/>
              <a:t> </a:t>
            </a:r>
            <a:r>
              <a:rPr lang="cs-CZ" sz="1500" dirty="0" err="1" smtClean="0"/>
              <a:t>Hobsbawma</a:t>
            </a:r>
            <a:r>
              <a:rPr lang="cs-CZ" sz="1500" dirty="0" smtClean="0"/>
              <a:t>, </a:t>
            </a:r>
            <a:r>
              <a:rPr lang="cs-CZ" sz="1500" dirty="0" err="1" smtClean="0"/>
              <a:t>Benedicta</a:t>
            </a:r>
            <a:r>
              <a:rPr lang="cs-CZ" sz="1500" dirty="0" smtClean="0"/>
              <a:t> </a:t>
            </a:r>
            <a:r>
              <a:rPr lang="cs-CZ" sz="1500" dirty="0" err="1" smtClean="0"/>
              <a:t>Andertona</a:t>
            </a:r>
            <a:r>
              <a:rPr lang="cs-CZ" sz="1500" dirty="0" smtClean="0"/>
              <a:t>, A. </a:t>
            </a:r>
            <a:r>
              <a:rPr lang="cs-CZ" sz="1500" dirty="0" err="1" smtClean="0"/>
              <a:t>Giddense</a:t>
            </a:r>
            <a:r>
              <a:rPr lang="cs-CZ" sz="1500" dirty="0" smtClean="0"/>
              <a:t>, Miroslava Hrocha a další</a:t>
            </a:r>
          </a:p>
          <a:p>
            <a:pPr lvl="2" algn="just">
              <a:lnSpc>
                <a:spcPct val="150000"/>
              </a:lnSpc>
            </a:pPr>
            <a:r>
              <a:rPr lang="cs-CZ" sz="1600" b="1" dirty="0" err="1" smtClean="0"/>
              <a:t>Etnosymbolistické</a:t>
            </a:r>
            <a:r>
              <a:rPr lang="cs-CZ" sz="1600" b="1" dirty="0" smtClean="0"/>
              <a:t> paradigma: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500" dirty="0" smtClean="0"/>
              <a:t>Tento proud se snaží nalézt pro národ relevantní symbolické poslání etnických identit. Sleduje tedy jak národy reinterpretují symboly a hodnoty z minulosti a generují z nich novodobé národní vědomí. Cílem je tedy zkoumat jak nacionalisté využívají </a:t>
            </a:r>
            <a:r>
              <a:rPr lang="cs-CZ" sz="1500" dirty="0" err="1" smtClean="0"/>
              <a:t>etnosymbolické</a:t>
            </a:r>
            <a:r>
              <a:rPr lang="cs-CZ" sz="1500" dirty="0" smtClean="0"/>
              <a:t> materiál pro národní cíle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500" dirty="0" smtClean="0"/>
              <a:t>Sem patří sám </a:t>
            </a:r>
            <a:r>
              <a:rPr lang="cs-CZ" sz="1500" dirty="0" err="1" smtClean="0"/>
              <a:t>Anthony</a:t>
            </a:r>
            <a:r>
              <a:rPr lang="cs-CZ" sz="1500" dirty="0" smtClean="0"/>
              <a:t> </a:t>
            </a:r>
            <a:r>
              <a:rPr lang="cs-CZ" sz="1500" dirty="0" err="1" smtClean="0"/>
              <a:t>Smith</a:t>
            </a:r>
            <a:r>
              <a:rPr lang="cs-CZ" sz="1500" dirty="0" smtClean="0"/>
              <a:t> a John </a:t>
            </a:r>
            <a:r>
              <a:rPr lang="cs-CZ" sz="1500" dirty="0" err="1" smtClean="0"/>
              <a:t>Hutchinson</a:t>
            </a:r>
            <a:endParaRPr lang="cs-CZ" sz="1500" dirty="0" smtClean="0"/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Ačkoliv má toto </a:t>
            </a:r>
            <a:r>
              <a:rPr lang="cs-CZ" sz="1600" dirty="0" err="1" smtClean="0"/>
              <a:t>Smithovo</a:t>
            </a:r>
            <a:r>
              <a:rPr lang="cs-CZ" sz="1600" dirty="0" smtClean="0"/>
              <a:t> členění teorií své kritiky, umožňuje lepší orientaci a přehled v řadě teorií nacionalismu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Stát a národ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 descr="2528543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42984"/>
            <a:ext cx="7295765" cy="571501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286644" y="1142984"/>
            <a:ext cx="1857356" cy="59093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19. století bylo dobou formování moderních národů</a:t>
            </a:r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 to národ?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 smtClean="0"/>
              <a:t>Různá chápání termínu národ: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V letech před Velkou francouzskou revolucí bylo definování národa jenom velice vágní a problematické. </a:t>
            </a:r>
            <a:r>
              <a:rPr lang="cs-CZ" sz="2000" b="1" dirty="0" smtClean="0"/>
              <a:t>Vymezení národa </a:t>
            </a:r>
            <a:r>
              <a:rPr lang="cs-CZ" sz="2000" dirty="0" smtClean="0"/>
              <a:t>proto bylo </a:t>
            </a:r>
            <a:r>
              <a:rPr lang="cs-CZ" sz="2000" b="1" dirty="0" smtClean="0"/>
              <a:t>velice různorodé</a:t>
            </a:r>
            <a:r>
              <a:rPr lang="cs-CZ" sz="2000" dirty="0" smtClean="0"/>
              <a:t>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Soubor  lidí žijících na společném území, mající shodný jazyk a jsou spjati láskou k vlasti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 německém prostředí se národ chápal jako skupina lidí se společnou minulostí, spojených jazykem a kulturou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 anglickém  prostředí byl definován jako soubor lidí, žijících pod jednou vládou a řídících se stejnými zákony. Francouzské prostředí tuto definici rozšířilo ještě o společný jazyk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Do revoluce ve Francii v r. 1789 navíc nemuseli být všichni obyvatelé země chápáni jako příslušníci národa: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Jako politický národ se chápali pouze příslušníci stavů, které určovaly politiku země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Tento stav byl ale změněn právě revolucí v r. 1789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Stát a národ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5500694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 smtClean="0"/>
              <a:t>Termíny: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Ve vztahu státu a národa rozlišujeme některé hlavní termíny: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Národní stát: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Jedná se o ideu státu v níž se teritorium obývané daným etnikem (stát) překrývá s národem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Můžeme tak říci, že národ je hlavní a klíčovou jednotkou daného státu.  Příslušníci státotvorného etnika jsou v daném státě představují většinu obyvatelstva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Běžným příkladem národního  státu v 19. století jsou Francie, Německo, Švédsko, apod. V současné době např. Maďarsko, Česká republika, ...</a:t>
            </a:r>
            <a:endParaRPr lang="cs-CZ" sz="1600" dirty="0"/>
          </a:p>
        </p:txBody>
      </p:sp>
      <p:pic>
        <p:nvPicPr>
          <p:cNvPr id="4" name="Obrázek 3" descr="prap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142984"/>
            <a:ext cx="3648386" cy="378621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500694" y="4929198"/>
            <a:ext cx="3643306" cy="20313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Francouzská třetí republika vytvořila hluboké republikánské tradice</a:t>
            </a:r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Stát a národ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3714744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Národnostní stát: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/>
              <a:t>Jedná se o stát v němž se národ a stát plně nepřekrývají a na území daného státu žije dva nebo více národů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/>
              <a:t>V případě národnostních států  bývá zpravidla jeden národ dominantní a je nositelem státní ideje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/>
              <a:t>Jako příklady můžeme jmenovat Ruskou říši, nebo také Československo v letech 1918 až 1938 </a:t>
            </a:r>
            <a:endParaRPr lang="cs-CZ" sz="1600" dirty="0"/>
          </a:p>
        </p:txBody>
      </p:sp>
      <p:pic>
        <p:nvPicPr>
          <p:cNvPr id="4" name="Obrázek 3" descr="ambassadors_mai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1142984"/>
            <a:ext cx="5439823" cy="385765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714744" y="5000636"/>
            <a:ext cx="5429256" cy="20313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Rusko, které překročilo své etnické hranice za vlády Ivana IV. Hrozného, je klasickým příkladem státu, kde žije mnoho různých národů, jež jsou ovládány jedním dominantním národem.</a:t>
            </a:r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Stát a národ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Státní národ: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/>
              <a:t>Jedná se o národ, jenž dokázal vytvořit národní stát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/>
              <a:t>Státní národ se nemusí nezbytně překrývat s hranicemi státu:</a:t>
            </a:r>
          </a:p>
          <a:p>
            <a:pPr lvl="3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Pokud je území obývané státním národem menší, než rozloha státu, pak se na území vyskytují oblasti osídlené národnostními menšinami cizího národa</a:t>
            </a:r>
          </a:p>
          <a:p>
            <a:pPr lvl="3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Pokud je území obývané státním národem větší, než rozloha státu, pak se za hranicemi vytvářejí na území cizích států národnostní menšiny daného národa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Nestátní národ: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/>
              <a:t>Jedná se o národy, které obývají území ve státě, ale nejsou nositelem státní ideje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/>
              <a:t>Může existovat i více národů, které jsou nestátní a jsou ovládány dominantním státním národem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/>
              <a:t>V 19. století existovala řada nestátních národů, které usilovaly o získání vlastních politických práv na dominantních státních národech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Stát a národ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Národnostní menšina: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Jedná se o obyvatelstvo státu, jehož národnost je odlišná od národnosti státního národa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Národnostní menšiny vznikají v důsledku politických změn při dělení státních, nebo na základě migrace obyvatelstva z jednoho státu do druhého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Velký zájem o problematiku menšin vzešel na konci 1. světové války, když po rozpadu </a:t>
            </a:r>
            <a:r>
              <a:rPr lang="cs-CZ" sz="1600" dirty="0" err="1" smtClean="0"/>
              <a:t>Rakouska</a:t>
            </a:r>
            <a:r>
              <a:rPr lang="cs-CZ" sz="1600" dirty="0" smtClean="0"/>
              <a:t>-Uherska, Německa, Ruska i Osmanské říše se najednou řada obyvatel hlásících se k jednomu národu ocitla na území cizího národního státu (např. Němci v ČSR, Maďaři v Rumunsku, apod.)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Obsah termínu nebyl dlouho přesně definován. </a:t>
            </a:r>
            <a:r>
              <a:rPr lang="cs-CZ" sz="1600" b="1" dirty="0" smtClean="0"/>
              <a:t>Konvence o ochraně menšin </a:t>
            </a:r>
            <a:r>
              <a:rPr lang="cs-CZ" sz="1600" dirty="0" smtClean="0"/>
              <a:t>z r. 1991 definuje menšinu jako: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Skupina obyvatelstva, jež je početně menší, než ostatní obyvatelstvo státu v němž žije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Tato skupina jsou občané tohoto státu a zároveň jsou nositeli odlišných národnostních, jazykových, nebo náboženských vlastností, jež je odlišují od zbytku obyvatelstva daného státu</a:t>
            </a:r>
            <a:endParaRPr lang="cs-CZ" sz="1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Stát a národ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421481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lvl="2" algn="just">
              <a:lnSpc>
                <a:spcPct val="150000"/>
              </a:lnSpc>
            </a:pPr>
            <a:r>
              <a:rPr lang="cs-CZ" sz="1600" dirty="0" smtClean="0"/>
              <a:t>Národnostní menšina je vymezena stejnými etnickými znaky jako národ. Je tedy integrální součástí mateřského národa s nímž má společný jazyk, kulturu, náboženství, národní dějiny, ale nežije na stejném území, jako mateřský národ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Lze tedy říci, že národnostní menšina je svébytná skupina lidí, kteří žijí odděleně od jádra mateřského národa a jako součást politické, kulturní, hospodářské, sociální a etnické struktury jiného státu se liší od majority státu v němž žijí</a:t>
            </a:r>
            <a:endParaRPr lang="cs-CZ" sz="1600" dirty="0"/>
          </a:p>
        </p:txBody>
      </p:sp>
      <p:pic>
        <p:nvPicPr>
          <p:cNvPr id="4" name="Obrázek 3" descr="JOG4090a3_TESIN_1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142983"/>
            <a:ext cx="4929190" cy="369689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214810" y="4786322"/>
            <a:ext cx="4929190" cy="224676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Mezi tradiční menšiny v českých zemích patří Poláci</a:t>
            </a:r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 smtClean="0"/>
          </a:p>
          <a:p>
            <a:endParaRPr lang="cs-CZ" sz="14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tv_europaeer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500042"/>
            <a:ext cx="3159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Děkuji za pozornost</a:t>
            </a:r>
            <a:r>
              <a:rPr lang="cs-CZ" b="1" dirty="0" smtClean="0"/>
              <a:t>.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 to národ?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 smtClean="0"/>
              <a:t>V průběhu 19. století se pod vlivem revoluce ve Francii, Napoleonských válek a procesů známých jako národního obrození začaly měnit pohledy na národ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dirty="0" smtClean="0"/>
              <a:t>Všechny zásadní teze k národům se vesměs shodovaly v tom, že považovaly jednotlivé národy za věčné a přirozené jednotky. Nicméně v chápání národa se badatelé rozdělili podle toho, </a:t>
            </a:r>
            <a:r>
              <a:rPr lang="cs-CZ" sz="1800" b="1" dirty="0" smtClean="0"/>
              <a:t>dle jakých kritérií definovali národ: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800" b="1" dirty="0" smtClean="0"/>
              <a:t>A) Podle objektivních hledisek:</a:t>
            </a:r>
          </a:p>
          <a:p>
            <a:pPr lvl="2" algn="just">
              <a:lnSpc>
                <a:spcPct val="150000"/>
              </a:lnSpc>
            </a:pPr>
            <a:r>
              <a:rPr lang="cs-CZ" sz="1400" dirty="0" smtClean="0"/>
              <a:t>Jedná se o definování národa na základě jasných, empiricky zjistitelných rysů, jako jsou kulturní a jazykové vazby</a:t>
            </a:r>
          </a:p>
          <a:p>
            <a:pPr lvl="2" algn="just">
              <a:lnSpc>
                <a:spcPct val="150000"/>
              </a:lnSpc>
            </a:pPr>
            <a:r>
              <a:rPr lang="cs-CZ" sz="1400" dirty="0" smtClean="0"/>
              <a:t>Za další vazby byly považovány politické vazby, či tzv. pouto krve</a:t>
            </a:r>
          </a:p>
          <a:p>
            <a:pPr lvl="2" algn="just">
              <a:lnSpc>
                <a:spcPct val="150000"/>
              </a:lnSpc>
            </a:pPr>
            <a:r>
              <a:rPr lang="cs-CZ" sz="1400" dirty="0" smtClean="0"/>
              <a:t>Jedná se o postoj, který byl prosazován zejména autory z Anglosaského prostředí</a:t>
            </a:r>
          </a:p>
          <a:p>
            <a:pPr lvl="2" algn="just">
              <a:lnSpc>
                <a:spcPct val="150000"/>
              </a:lnSpc>
            </a:pPr>
            <a:r>
              <a:rPr lang="cs-CZ" sz="1400" dirty="0" smtClean="0"/>
              <a:t>V jejich dílech se nicméně problematizuje zařazení nestátních národů pod termín národ, což vede k terminologickému problému a k vytváření řady zástupných označení pro tyto komunity, jako jsou např. </a:t>
            </a:r>
            <a:r>
              <a:rPr lang="cs-CZ" sz="1400" i="1" dirty="0" err="1" smtClean="0"/>
              <a:t>nationality</a:t>
            </a:r>
            <a:r>
              <a:rPr lang="cs-CZ" sz="1400" i="1" dirty="0" smtClean="0"/>
              <a:t>, </a:t>
            </a:r>
            <a:r>
              <a:rPr lang="cs-CZ" sz="1400" i="1" dirty="0" err="1" smtClean="0"/>
              <a:t>national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group</a:t>
            </a:r>
            <a:r>
              <a:rPr lang="cs-CZ" sz="1400" dirty="0" smtClean="0"/>
              <a:t>, apod.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 to národ?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5214942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B) Podle subjektivních hledisek: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Hlavní teze tohoto postoje by se dala charakterizovat tím, že určitá skupina obyvatelstva si uvědomuje svou příslušnost k danému národu a přeje si to</a:t>
            </a:r>
          </a:p>
          <a:p>
            <a:pPr lvl="2" algn="just">
              <a:lnSpc>
                <a:spcPct val="150000"/>
              </a:lnSpc>
            </a:pPr>
            <a:r>
              <a:rPr lang="cs-CZ" sz="1600" b="1" dirty="0" smtClean="0"/>
              <a:t>Tento postoj nabýval podoby</a:t>
            </a:r>
            <a:r>
              <a:rPr lang="cs-CZ" sz="1600" dirty="0" smtClean="0"/>
              <a:t>:</a:t>
            </a:r>
          </a:p>
          <a:p>
            <a:pPr lvl="3" algn="just">
              <a:lnSpc>
                <a:spcPct val="150000"/>
              </a:lnSpc>
            </a:pPr>
            <a:r>
              <a:rPr lang="cs-CZ" sz="1400" dirty="0" smtClean="0"/>
              <a:t>A) Prostý souhlas se svou příslušností k již existujícímu národu</a:t>
            </a:r>
          </a:p>
          <a:p>
            <a:pPr lvl="3" algn="just">
              <a:lnSpc>
                <a:spcPct val="150000"/>
              </a:lnSpc>
            </a:pPr>
            <a:r>
              <a:rPr lang="cs-CZ" sz="1400" dirty="0" smtClean="0"/>
              <a:t>B) Demonstračně agitační vyjádření vůle k vytvoření nového národa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Tento postoj bývá ztotožňován s postřehem francouzského filozofa a historika Ernesta </a:t>
            </a:r>
            <a:r>
              <a:rPr lang="cs-CZ" sz="1600" dirty="0" err="1" smtClean="0"/>
              <a:t>Renana</a:t>
            </a:r>
            <a:r>
              <a:rPr lang="cs-CZ" sz="1600" dirty="0" smtClean="0"/>
              <a:t>: </a:t>
            </a:r>
            <a:r>
              <a:rPr lang="cs-CZ" sz="1600" i="1" dirty="0" smtClean="0"/>
              <a:t>„ … příslušnost k národu je každodenní plebiscit…“</a:t>
            </a:r>
          </a:p>
        </p:txBody>
      </p:sp>
      <p:pic>
        <p:nvPicPr>
          <p:cNvPr id="4" name="Obrázek 3" descr="Ernest_Ren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109067"/>
            <a:ext cx="3929058" cy="5748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 to národ?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 descr="carte-Alerte-les-chie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2984"/>
            <a:ext cx="9144000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 to národ?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742950" lvl="2" indent="-342900">
              <a:lnSpc>
                <a:spcPct val="150000"/>
              </a:lnSpc>
            </a:pPr>
            <a:r>
              <a:rPr lang="cs-CZ" sz="2000" dirty="0" smtClean="0"/>
              <a:t>V průběhu 2. poloviny 20. století se začaly v západních společenských vědách střetávat </a:t>
            </a:r>
            <a:r>
              <a:rPr lang="cs-CZ" sz="2000" b="1" dirty="0" smtClean="0"/>
              <a:t>dva hlavní myšlenkové postoje k národu</a:t>
            </a:r>
            <a:r>
              <a:rPr lang="cs-CZ" sz="2000" dirty="0" smtClean="0"/>
              <a:t>:</a:t>
            </a:r>
          </a:p>
          <a:p>
            <a:pPr marL="742950" lvl="2" indent="-342900">
              <a:lnSpc>
                <a:spcPct val="150000"/>
              </a:lnSpc>
            </a:pPr>
            <a:r>
              <a:rPr lang="cs-CZ" sz="2000" b="1" dirty="0" err="1" smtClean="0"/>
              <a:t>Primordialismus</a:t>
            </a:r>
            <a:r>
              <a:rPr lang="cs-CZ" sz="2000" b="1" dirty="0" smtClean="0"/>
              <a:t>:</a:t>
            </a:r>
          </a:p>
          <a:p>
            <a:pPr marL="1200150" lvl="3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/>
              <a:t>Jedná se o teorii, navazující na myšlenkové pojímání národa v 19. století, podle níž je národ odvěkou jednotkou, která je charakterizována zejména jazykem a kulturou</a:t>
            </a:r>
          </a:p>
          <a:p>
            <a:pPr marL="1200150" lvl="3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/>
              <a:t>Tento myšlenkový směr byl silný v 1. polovině 20. století</a:t>
            </a:r>
          </a:p>
          <a:p>
            <a:pPr marL="742950" lvl="2" indent="-342900">
              <a:lnSpc>
                <a:spcPct val="150000"/>
              </a:lnSpc>
            </a:pPr>
            <a:r>
              <a:rPr lang="cs-CZ" sz="2000" b="1" dirty="0" smtClean="0"/>
              <a:t>Konstruktivismus:</a:t>
            </a:r>
          </a:p>
          <a:p>
            <a:pPr marL="1200150" lvl="3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/>
              <a:t>Podle konstruktivistické teorie je národ pouze sociálním konstruktem 19. století a tedy produktem moderní společnosti a v dřívějších dobách nebyly známy</a:t>
            </a:r>
          </a:p>
          <a:p>
            <a:pPr marL="1200150" lvl="3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600" dirty="0" smtClean="0"/>
              <a:t>Zejména v důsledku hrůz 2. světové války a zneužití národa nacistickým režimem, postupně převládla v západním myšlení konstruktivistická teze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 to národ?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Na základě rozdílného chápání národa vychází i odlišné přístupy ke zkoumání samotného národa:</a:t>
            </a:r>
          </a:p>
          <a:p>
            <a:pPr lvl="2" algn="just">
              <a:lnSpc>
                <a:spcPct val="150000"/>
              </a:lnSpc>
            </a:pPr>
            <a:r>
              <a:rPr lang="cs-CZ" sz="1600" b="1" dirty="0" err="1" smtClean="0"/>
              <a:t>Primordialismus</a:t>
            </a:r>
            <a:r>
              <a:rPr lang="cs-CZ" sz="1600" b="1" dirty="0" smtClean="0"/>
              <a:t>: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Ve svém bádání zkoumá samotný národ a jeho podstatu</a:t>
            </a:r>
          </a:p>
          <a:p>
            <a:pPr lvl="2" algn="just">
              <a:lnSpc>
                <a:spcPct val="150000"/>
              </a:lnSpc>
            </a:pPr>
            <a:r>
              <a:rPr lang="cs-CZ" sz="1600" b="1" dirty="0" smtClean="0"/>
              <a:t>Konstruktivistický směr: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Zkoumá projevy národa jako je zejména nacionalismus</a:t>
            </a:r>
          </a:p>
          <a:p>
            <a:pPr lvl="3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400" dirty="0" smtClean="0"/>
              <a:t>Z koncentrace tohoto směru na nacionalismus plyne, že nacionalismus je chápán jako jeden z dalších znaků národa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V průběhu 2. poloviny 20. století se postupně prosadil koncept konstruktivistický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Podle některých historiků, jako byl Američan </a:t>
            </a:r>
            <a:r>
              <a:rPr lang="cs-CZ" sz="2000" b="1" dirty="0" smtClean="0"/>
              <a:t>Hans </a:t>
            </a:r>
            <a:r>
              <a:rPr lang="cs-CZ" sz="2000" b="1" dirty="0" err="1" smtClean="0"/>
              <a:t>Kohn</a:t>
            </a:r>
            <a:r>
              <a:rPr lang="cs-CZ" sz="2000" b="1" dirty="0" smtClean="0"/>
              <a:t> </a:t>
            </a:r>
            <a:r>
              <a:rPr lang="cs-CZ" sz="2000" dirty="0" smtClean="0"/>
              <a:t>je zbytečné samotný národ definovat, jelikož ten je jenom produktem nacionalismu. Tento </a:t>
            </a:r>
            <a:r>
              <a:rPr lang="cs-CZ" sz="2000" dirty="0" err="1" smtClean="0"/>
              <a:t>Kohnův</a:t>
            </a:r>
            <a:r>
              <a:rPr lang="cs-CZ" sz="2000" dirty="0" smtClean="0"/>
              <a:t> závěr byl nicméně podroben kritice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 to národ?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Během celého období 2. poloviny 20. století probíhaly další pokusy o vyslovení definice národa: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Podle britského sociologa </a:t>
            </a:r>
            <a:r>
              <a:rPr lang="cs-CZ" sz="1600" b="1" dirty="0" smtClean="0"/>
              <a:t>A. </a:t>
            </a:r>
            <a:r>
              <a:rPr lang="cs-CZ" sz="1600" b="1" dirty="0" err="1" smtClean="0"/>
              <a:t>Smithe</a:t>
            </a:r>
            <a:r>
              <a:rPr lang="cs-CZ" sz="1600" b="1" dirty="0" smtClean="0"/>
              <a:t> </a:t>
            </a:r>
            <a:r>
              <a:rPr lang="cs-CZ" sz="1600" dirty="0" smtClean="0"/>
              <a:t>je národ skupinou obyvatelstva, sdílející historické území, společné mýty, historické vzpomínky, masovou kulturu, ekonomii a společná práva a povinnosti závazné pro všechny jeho členy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Americký politolog pocházející z Čech </a:t>
            </a:r>
            <a:r>
              <a:rPr lang="cs-CZ" sz="1600" b="1" dirty="0" smtClean="0"/>
              <a:t>Karl W. </a:t>
            </a:r>
            <a:r>
              <a:rPr lang="cs-CZ" sz="1600" b="1" dirty="0" err="1" smtClean="0"/>
              <a:t>Deutsch</a:t>
            </a:r>
            <a:r>
              <a:rPr lang="cs-CZ" sz="1600" b="1" dirty="0" smtClean="0"/>
              <a:t> </a:t>
            </a:r>
            <a:r>
              <a:rPr lang="cs-CZ" sz="1600" dirty="0" smtClean="0"/>
              <a:t>v 50. letech definoval národ jako skupinu, jejíž příslušníci jsou schopni mezi sebou navzájem komunikovat mnohem snadněji, než s příslušníky jiných skupin. Tato pospolitost je dle něj základem společné kultury a národního uvědomění se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I přes neschopnost přinést jasnou definici národa, je většinou badatelů objektivní existence národa přijímána, ačkoliv badatelé jako </a:t>
            </a:r>
            <a:r>
              <a:rPr lang="cs-CZ" sz="2000" b="1" dirty="0" err="1" smtClean="0"/>
              <a:t>Hugh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Seton</a:t>
            </a:r>
            <a:r>
              <a:rPr lang="cs-CZ" sz="2000" b="1" dirty="0" smtClean="0"/>
              <a:t>-</a:t>
            </a:r>
            <a:r>
              <a:rPr lang="cs-CZ" sz="2000" b="1" dirty="0" err="1" smtClean="0"/>
              <a:t>Watson</a:t>
            </a:r>
            <a:r>
              <a:rPr lang="cs-CZ" sz="2000" dirty="0" smtClean="0"/>
              <a:t> rezignovali na objektivní určení národa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cs-C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 to národ?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2400" b="1" dirty="0" smtClean="0"/>
              <a:t>Nacionalismus: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/>
              <a:t>Během zkoumání národa se pozornost začala stále více stáčet k problematice nacionalismu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/>
              <a:t>Hans </a:t>
            </a:r>
            <a:r>
              <a:rPr lang="cs-CZ" sz="2000" b="1" dirty="0" err="1" smtClean="0"/>
              <a:t>Kohn</a:t>
            </a:r>
            <a:r>
              <a:rPr lang="cs-CZ" sz="2000" b="1" dirty="0" smtClean="0"/>
              <a:t> </a:t>
            </a:r>
            <a:r>
              <a:rPr lang="cs-CZ" sz="2000" dirty="0" smtClean="0"/>
              <a:t>definoval nacionalismus jako  stav mysli, který se váže k národu a k samotnému národnímu státu. Podle jeho definice </a:t>
            </a:r>
            <a:r>
              <a:rPr lang="cs-CZ" sz="2000" b="1" dirty="0" smtClean="0"/>
              <a:t>můžeme rozlišit dva druhy nacionalismu: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Západní vycházející z liberálních a demokratických hodnot, zdůrazňující občanská práva jedince, bez ohledu na jeho sociální, či etnickou příslušnost. Tento nacionalismus vychází hlavně z anglických a francouzských tradic</a:t>
            </a:r>
          </a:p>
          <a:p>
            <a:pPr lvl="2" algn="just">
              <a:lnSpc>
                <a:spcPct val="150000"/>
              </a:lnSpc>
            </a:pPr>
            <a:r>
              <a:rPr lang="cs-CZ" sz="1600" dirty="0" smtClean="0"/>
              <a:t>Východní (či Nezápadní) vycházející z jazykové definice národa. Tento nacionalismus byl iracionální, opírající se o koncepci lidu, pracující historickou mytologií a s představou daného národního poslání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2417</Words>
  <Application>Microsoft Office PowerPoint</Application>
  <PresentationFormat>Předvádění na obrazovce (4:3)</PresentationFormat>
  <Paragraphs>212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Interetnické problémy v pohraničních regionech</vt:lpstr>
      <vt:lpstr>Co je to národ?</vt:lpstr>
      <vt:lpstr>Co je to národ?</vt:lpstr>
      <vt:lpstr>Co je to národ?</vt:lpstr>
      <vt:lpstr>Co je to národ?</vt:lpstr>
      <vt:lpstr>Co je to národ?</vt:lpstr>
      <vt:lpstr>Co je to národ?</vt:lpstr>
      <vt:lpstr>Co je to národ?</vt:lpstr>
      <vt:lpstr>Co je to národ?</vt:lpstr>
      <vt:lpstr>Co je to národ?</vt:lpstr>
      <vt:lpstr>Co je to národ?</vt:lpstr>
      <vt:lpstr>Co je to národ?</vt:lpstr>
      <vt:lpstr>Co je to národ?</vt:lpstr>
      <vt:lpstr>Co je to národ?</vt:lpstr>
      <vt:lpstr>Co je to národ?</vt:lpstr>
      <vt:lpstr>Národ a stát</vt:lpstr>
      <vt:lpstr>Stát a národ</vt:lpstr>
      <vt:lpstr>Stát a národ</vt:lpstr>
      <vt:lpstr>Stát a národ</vt:lpstr>
      <vt:lpstr>Stát a národ</vt:lpstr>
      <vt:lpstr>Stát a národ</vt:lpstr>
      <vt:lpstr>Stát a národ</vt:lpstr>
      <vt:lpstr>Stát a národ</vt:lpstr>
      <vt:lpstr>Stát a národ</vt:lpstr>
      <vt:lpstr>Snímek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Formování moderních politických a sociálních identit</dc:title>
  <dc:creator>Lubomír</dc:creator>
  <cp:lastModifiedBy>Lubomír</cp:lastModifiedBy>
  <cp:revision>38</cp:revision>
  <dcterms:created xsi:type="dcterms:W3CDTF">2017-07-27T11:33:53Z</dcterms:created>
  <dcterms:modified xsi:type="dcterms:W3CDTF">2018-02-18T10:53:50Z</dcterms:modified>
</cp:coreProperties>
</file>