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0" r:id="rId5"/>
    <p:sldId id="261" r:id="rId6"/>
    <p:sldId id="263" r:id="rId7"/>
    <p:sldId id="264" r:id="rId8"/>
    <p:sldId id="257" r:id="rId9"/>
    <p:sldId id="258" r:id="rId10"/>
    <p:sldId id="265" r:id="rId11"/>
    <p:sldId id="269" r:id="rId12"/>
    <p:sldId id="266" r:id="rId13"/>
    <p:sldId id="270" r:id="rId14"/>
    <p:sldId id="267" r:id="rId15"/>
    <p:sldId id="271" r:id="rId16"/>
    <p:sldId id="268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F7E7-9EB2-410C-A690-D152F7078789}" type="datetimeFigureOut">
              <a:rPr lang="cs-CZ" smtClean="0"/>
              <a:pPr/>
              <a:t>26.02.2018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736E-E611-433C-BFA8-B4B88ABFB9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F7E7-9EB2-410C-A690-D152F7078789}" type="datetimeFigureOut">
              <a:rPr lang="cs-CZ" smtClean="0"/>
              <a:pPr/>
              <a:t>26.02.2018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736E-E611-433C-BFA8-B4B88ABFB9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F7E7-9EB2-410C-A690-D152F7078789}" type="datetimeFigureOut">
              <a:rPr lang="cs-CZ" smtClean="0"/>
              <a:pPr/>
              <a:t>26.02.2018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736E-E611-433C-BFA8-B4B88ABFB9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F7E7-9EB2-410C-A690-D152F7078789}" type="datetimeFigureOut">
              <a:rPr lang="cs-CZ" smtClean="0"/>
              <a:pPr/>
              <a:t>26.02.2018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736E-E611-433C-BFA8-B4B88ABFB9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F7E7-9EB2-410C-A690-D152F7078789}" type="datetimeFigureOut">
              <a:rPr lang="cs-CZ" smtClean="0"/>
              <a:pPr/>
              <a:t>26.02.2018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736E-E611-433C-BFA8-B4B88ABFB9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F7E7-9EB2-410C-A690-D152F7078789}" type="datetimeFigureOut">
              <a:rPr lang="cs-CZ" smtClean="0"/>
              <a:pPr/>
              <a:t>26.02.2018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736E-E611-433C-BFA8-B4B88ABFB9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F7E7-9EB2-410C-A690-D152F7078789}" type="datetimeFigureOut">
              <a:rPr lang="cs-CZ" smtClean="0"/>
              <a:pPr/>
              <a:t>26.02.2018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736E-E611-433C-BFA8-B4B88ABFB9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F7E7-9EB2-410C-A690-D152F7078789}" type="datetimeFigureOut">
              <a:rPr lang="cs-CZ" smtClean="0"/>
              <a:pPr/>
              <a:t>26.02.2018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736E-E611-433C-BFA8-B4B88ABFB9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F7E7-9EB2-410C-A690-D152F7078789}" type="datetimeFigureOut">
              <a:rPr lang="cs-CZ" smtClean="0"/>
              <a:pPr/>
              <a:t>26.02.2018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736E-E611-433C-BFA8-B4B88ABFB9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F7E7-9EB2-410C-A690-D152F7078789}" type="datetimeFigureOut">
              <a:rPr lang="cs-CZ" smtClean="0"/>
              <a:pPr/>
              <a:t>26.02.2018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736E-E611-433C-BFA8-B4B88ABFB9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F7E7-9EB2-410C-A690-D152F7078789}" type="datetimeFigureOut">
              <a:rPr lang="cs-CZ" smtClean="0"/>
              <a:pPr/>
              <a:t>26.02.2018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736E-E611-433C-BFA8-B4B88ABFB9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3F7E7-9EB2-410C-A690-D152F7078789}" type="datetimeFigureOut">
              <a:rPr lang="cs-CZ" smtClean="0"/>
              <a:pPr/>
              <a:t>26.02.2018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5736E-E611-433C-BFA8-B4B88ABFB98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K.H._Frank_na_sjezdu_Sudetoněmecké_strany_24.4.19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cs-CZ" b="1" dirty="0" err="1" smtClean="0">
                <a:solidFill>
                  <a:srgbClr val="FFFF00"/>
                </a:solidFill>
              </a:rPr>
              <a:t>Interetnické</a:t>
            </a:r>
            <a:r>
              <a:rPr lang="cs-CZ" b="1" dirty="0" smtClean="0">
                <a:solidFill>
                  <a:srgbClr val="FFFF00"/>
                </a:solidFill>
              </a:rPr>
              <a:t> problémy v pohraničních regionech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3214686"/>
            <a:ext cx="9144000" cy="1752600"/>
          </a:xfrm>
        </p:spPr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Etnické konflikty</a:t>
            </a:r>
            <a:endParaRPr lang="cs-CZ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konfliktů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 smtClean="0"/>
              <a:t>Příčiny vzniku konfliktů: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err="1" smtClean="0"/>
              <a:t>Biologicko</a:t>
            </a:r>
            <a:r>
              <a:rPr lang="cs-CZ" sz="2000" b="1" dirty="0" smtClean="0"/>
              <a:t> – psychologická podstata člověka: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 přirozenosti člověka je narcismus, touha po moci a dominanci, pudová agresivita a agrese spojená se zajištěním životní úrovně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Podle psychologů (např. </a:t>
            </a:r>
            <a:r>
              <a:rPr lang="cs-CZ" sz="1600" dirty="0" err="1" smtClean="0"/>
              <a:t>Freud</a:t>
            </a:r>
            <a:r>
              <a:rPr lang="cs-CZ" sz="1600" dirty="0" smtClean="0"/>
              <a:t>) frustrace a deprese plodí agresi, jež pak vede ke konfliktům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Teorie sociálního darwinismu: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Tato teorie považuje člověka jen za jeden z živočišných druhů, jehož přirozeností je agresivita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Přírodním zákonům jsou podřízeny i organizované společenské skupiny jako kmeny, etnika, národy i státy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Teorie skupinového nároku: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Teorie zdůrazňuje význam etnického a náboženského faktoru jako hybné síly sociálních konfliktů a operuje v kategorii práva na sebeurčení a autonomii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Někteří myslitelé rozdělují faktory ovlivňující vznik konfliktu, jako jsou tzv. tvrdé faktory (surovinové zdroje, moc) a měkké faktory(skupinová solidarita a skupinové symboly)</a:t>
            </a:r>
            <a:endParaRPr lang="cs-CZ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konfliktů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10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3"/>
            <a:ext cx="9144000" cy="56914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konfliktů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Strukturální teorie: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Tato teorie vnímá vznik ozbrojených konfliktů jako důsledek nestability a anarchie mezinárodních vztahů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Vliv má i nepočetnost demokratických států (tyto země mezi sebou nebojují) a naopak velké množství nedemokratických režimů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Geopolitická a ekonomická teorie: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Tato teorie tvrdí, že konflikty jsou výsledkem nerovnoměrné distribuce zdrojů a moci a v důsledku pak snah o jejich přerozdělení, či o přístup k nim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Projevem hegemonie je snaha kontrolovat klíčové surovinové zdroje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Ekonomická teorie: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Tvrdí, že války jsou projevem ekonomického soupeření velmocí v rámci anarchistického systému mezinárodních vztahů, důsledkem snahy o zisk trhů a zdrojů surovin a bohatství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Původní koncepce pocházela z ekonomické teorie merkantilismu a byla oživena v 19. století</a:t>
            </a:r>
            <a:endParaRPr lang="cs-CZ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konfliktů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800x800_Cap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9144000" cy="57303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konfliktů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Marxisticko – leninská teorie: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Války a konflikty jsou součástí </a:t>
            </a:r>
            <a:r>
              <a:rPr lang="cs-CZ" sz="1600" dirty="0" err="1" smtClean="0"/>
              <a:t>antagonostických</a:t>
            </a:r>
            <a:r>
              <a:rPr lang="cs-CZ" sz="1600" dirty="0" smtClean="0"/>
              <a:t> třídních vztahů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Mezistátní války chápe za důsledek  snah o maximalizaci zisku a o ovládnutí nadnárodních trhů. Války mezi zeměmi jsou tak důsledkem imperialistického soupeření, za nějž umírají pracující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Občanské konflikty jsou naopak důsledkem třídního boje, který se vede o kontrolu výrobních prostředků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Modernizační teorie: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Tato teorie tvrdí, že intenzivní politické a ekonomické interakce vedou k erozi tradičních komunit a vyvolává negativní reakci na proces při němž převážně kulturně definovaná skupina obyvatel vnímá tento proces jako ohrožení jejich identity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Hlavně pokud dochází k rychlé modernizaci tradičních a relativně zaostalých komunit v podmínkách sociálně, etnicky a politicky diferencovaných zemí, jsou ozbrojené konflikty vyústěním stresu a napětí, které mnohé země nedokážou zvládnout</a:t>
            </a:r>
            <a:endParaRPr lang="cs-CZ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konfliktů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valka-v-jugoslavii-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42984"/>
            <a:ext cx="9157975" cy="57150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konfliktů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Antropologická teorie: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Teorie nachází vysvětlení konfliktů v kulturních rozdílech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Rozhodujícím faktorem není přirozenost a pudy, ale výchova, přesvědčení a víra, generované především náboženstvím, ideologií, nebo nacionalismem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err="1" smtClean="0"/>
              <a:t>Neomalthuziánská</a:t>
            </a:r>
            <a:r>
              <a:rPr lang="cs-CZ" sz="2000" b="1" dirty="0" smtClean="0"/>
              <a:t> teorie: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Dle teorie jsou války produktem nerovnoměrného vývoje populace a prostředků obživy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Hlavním motivací je nedostatek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Teorie mnohonásobných příčin: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Podle této teorie nemají válku jenom jednu příčinu, ale na jejich vzniku se podílí více faktorů, přičemž však některé mohou působit dominantně</a:t>
            </a:r>
            <a:endParaRPr lang="cs-CZ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729430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cs-CZ" sz="3600" b="1" dirty="0" smtClean="0"/>
          </a:p>
          <a:p>
            <a:endParaRPr lang="cs-CZ" sz="3600" b="1" dirty="0" smtClean="0"/>
          </a:p>
          <a:p>
            <a:endParaRPr lang="cs-CZ" sz="3600" b="1" dirty="0" smtClean="0"/>
          </a:p>
          <a:p>
            <a:endParaRPr lang="cs-CZ" sz="3600" b="1" dirty="0" smtClean="0"/>
          </a:p>
          <a:p>
            <a:endParaRPr lang="cs-CZ" sz="3600" b="1" dirty="0" smtClean="0"/>
          </a:p>
          <a:p>
            <a:pPr algn="ctr"/>
            <a:r>
              <a:rPr lang="cs-CZ" sz="3600" b="1" dirty="0" smtClean="0"/>
              <a:t>Děkuji za pozornost</a:t>
            </a:r>
          </a:p>
          <a:p>
            <a:pPr algn="ctr"/>
            <a:endParaRPr lang="cs-CZ" sz="3600" b="1" dirty="0" smtClean="0"/>
          </a:p>
          <a:p>
            <a:pPr algn="ctr"/>
            <a:endParaRPr lang="cs-CZ" sz="3600" b="1" dirty="0" smtClean="0"/>
          </a:p>
          <a:p>
            <a:pPr algn="ctr"/>
            <a:endParaRPr lang="cs-CZ" sz="3600" b="1" dirty="0" smtClean="0"/>
          </a:p>
          <a:p>
            <a:pPr algn="ctr"/>
            <a:endParaRPr lang="cs-CZ" sz="3600" b="1" dirty="0" smtClean="0"/>
          </a:p>
          <a:p>
            <a:pPr algn="ctr"/>
            <a:endParaRPr lang="cs-CZ" sz="3600" b="1" dirty="0" smtClean="0"/>
          </a:p>
          <a:p>
            <a:pPr algn="ctr"/>
            <a:endParaRPr lang="cs-CZ" sz="3600" b="1" dirty="0" smtClean="0"/>
          </a:p>
          <a:p>
            <a:pPr algn="ctr"/>
            <a:endParaRPr lang="cs-CZ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konfliktů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 smtClean="0"/>
              <a:t>Etnická identita: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Etnický konflikt nemůže vzniknout bez etnické identity obyvatel, bez ní by konflikt nabyl jiné podoby (sociální, náboženské, apod.)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Etnicita souvisí s problematikou národů a nacionalismu, které se dostaly do centra pozornosti zejména v 19. a 20. století v průběhu tvorby národních států, na jejichž vznik působila i energie jednotlivých nacionalismů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Etnická identita je druhem kolektivní identity poskytující nositeli pocit příbuznosti a sounáležitosti s těmi, kdo sdílejí stejnou etnickou identitu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Tento druh identity formuje pohled na svět, který zjednodušuje a činí jej srozumitelnějším s méně komplikovaným</a:t>
            </a:r>
            <a:endParaRPr lang="cs-CZ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konfliktů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 smtClean="0"/>
              <a:t>Systémy etnických vztahů: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Pro vznik etnického konfliktu má relevanci model </a:t>
            </a:r>
            <a:r>
              <a:rPr lang="cs-CZ" sz="2000" b="1" dirty="0" smtClean="0"/>
              <a:t>T. Davida Masona </a:t>
            </a:r>
            <a:r>
              <a:rPr lang="cs-CZ" sz="2000" dirty="0" smtClean="0"/>
              <a:t>v jakém vztahu dvě, či více etnik žijí: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1) Hierarchický model: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Příslušníci jednotlivých etnik žijí promíšeně a setkávají se navzájem, což je  i součástí jejich každodennosti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Existuje jistá stanovená dělba práce v níž každému etniku přináleží vlastní zaměstnání a vlastní role na základě kulturních znaků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Společenské postavení jednotlivců se kryje s etnickou příslušností, takže jedna skupina je nadřazená druhé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Stabilita systému vyžaduje, aby vedoucí skupina dokázala manipulovat s přístupem ke zdrojům a monopol na donucovací aparát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Ačkoliv ej sociální konflikt součástí systému, otevřený konflikt je již vzácnější</a:t>
            </a:r>
            <a:endParaRPr lang="cs-CZ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konfliktů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2) </a:t>
            </a:r>
            <a:r>
              <a:rPr lang="cs-CZ" sz="2000" b="1" dirty="0" err="1" smtClean="0"/>
              <a:t>Nehierarchický</a:t>
            </a:r>
            <a:r>
              <a:rPr lang="cs-CZ" sz="2000" b="1" dirty="0" smtClean="0"/>
              <a:t> model: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 horizontálně integrovaných systémech neexistuje kulturní dělba práce (buď je překonána nebo nikdy neexistovala)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Příslušníci etnik žijí odděleně, často na územích, která dříve tvořila samostatné správní jednotky a vzniká model tzv. soutěžící etnicity, v němž dochází k rivalitě o přístup k ekonomickým zdrojům, o kontrolu státních institucí, obsazení státních funkcí, může se jednat i o přístup ke vzdělání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Společenské postavení se nekryje s etnickou příslušnosti, pokud je udržována rovnováha mezi etnickými skupinami ke konfliktu zpravidla nedochází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Pokud ovšem dojde k zásahu do politického systému například v období dekolonizace či mocenského převratu, jednotlivá etnika pak usilují o získání podílu při následné dělbě moci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Jedna skupina nemůže získat v tomto systému dominantní postavení aniž by vznikla opozice ze strany druhé skupiny. Etnická mobilizace bývá jednodušší, otevřený konflikt nenabírá rychlý spád, ale postupně eskaluje spirálovitě v cyklech</a:t>
            </a:r>
            <a:endParaRPr lang="cs-CZ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konfliktů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MSL52638d_PXP15_RWANDA_GENOCIDE_0404_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9144000" cy="57150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konfliktů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 smtClean="0"/>
              <a:t>Konflikty: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Neexistuje žádná univerzální a všeobecně přijímaná teorie vysvětlující teorii konfliktu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V minulosti se vyskytly různé názory na povahu konfliktů: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Platón: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 realitě je každá obec (tedy stát, územní celek, komunita, apod.) v neustálém a nevyhlášeném konfliktu proti všem ostatním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Thomas </a:t>
            </a:r>
            <a:r>
              <a:rPr lang="cs-CZ" sz="2000" b="1" dirty="0" err="1" smtClean="0"/>
              <a:t>Hobbbes</a:t>
            </a:r>
            <a:r>
              <a:rPr lang="cs-CZ" sz="2000" b="1" dirty="0" smtClean="0"/>
              <a:t>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Lidské jednání se neřídí zásadami racionality, ale tužbami a vášněmi, což patří mezi příčiny vzniku konfliktů a k agresím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Základními touhami rozumí touhu po bohatství, moci, prestiži a slávě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Jelikož touhy jsou dle </a:t>
            </a:r>
            <a:r>
              <a:rPr lang="cs-CZ" sz="1600" dirty="0" err="1" smtClean="0"/>
              <a:t>Hobbese</a:t>
            </a:r>
            <a:r>
              <a:rPr lang="cs-CZ" sz="1600" dirty="0" smtClean="0"/>
              <a:t> všudypřítomné, tak je dle něj svět charakterizován bojem všech proti všem, přičemž válka je přirozený stav společnosti</a:t>
            </a:r>
            <a:endParaRPr lang="cs-CZ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konfliktů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Carl </a:t>
            </a:r>
            <a:r>
              <a:rPr lang="cs-CZ" sz="2000" b="1" dirty="0" err="1" smtClean="0"/>
              <a:t>von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Clausewitz</a:t>
            </a:r>
            <a:r>
              <a:rPr lang="cs-CZ" sz="2000" b="1" dirty="0" smtClean="0"/>
              <a:t>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Pruský voják a teoretik ve svém díle O válce popsal válku jako pokračování politiky jinými prostředky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err="1" smtClean="0"/>
              <a:t>Michel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Foulcault</a:t>
            </a:r>
            <a:r>
              <a:rPr lang="cs-CZ" sz="2000" b="1" dirty="0" smtClean="0"/>
              <a:t>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Zastával opačný postoj, než </a:t>
            </a:r>
            <a:r>
              <a:rPr lang="cs-CZ" sz="1600" dirty="0" err="1" smtClean="0"/>
              <a:t>Clausewitz</a:t>
            </a:r>
            <a:r>
              <a:rPr lang="cs-CZ" sz="1600" dirty="0" smtClean="0"/>
              <a:t>. Tvrdil, že válka je trvalý stav, který jenom nabývá různých podob, jako je politicko-mocenské soupeření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Informační teorie: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Jedná se o obecný přístup k problému, jež tvrdí, že konflikty vznikají jako důsledek špatného pochopení záměrů protivníka a jeho bezpečnostní situace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Konflikt je tedy způsoben nedostatkem informací, nepochopením úmyslů a z toho vyplývajícím použitím síly jednou, nebo více stranami sporu</a:t>
            </a:r>
            <a:endParaRPr lang="cs-CZ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konfliktů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 smtClean="0"/>
              <a:t>Faktory vzniku konfliktu: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Ke starším názorům na vznik konfliktu patří </a:t>
            </a:r>
            <a:r>
              <a:rPr lang="cs-CZ" sz="2000" b="1" dirty="0" smtClean="0"/>
              <a:t>Modernizační teorie: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Vznikla v americkém prostředí v 50. a 60. letech 20. století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Předpokládala, že omezená tolerance k etnickým a náboženským odlišnostem je jednou z příčin vzniku konfliktů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Modernizace, průmyslový rozvoj, migrace a urbanizace dle teorie měly vést k postupnému zvyšování etnické i náboženské rozmanitosti a následně tak k větší toleranci ve společnosti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Jelikož však počet etnických konfliktů spíše rostl, byli nuceni zastánci teorie své názory revidovat a nově právě modernizace a růst etnické rozmanitosti snižují toleranci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Příčinou je menší možnost nalézt pracovní uplatnění a ohrožení jejich politických pozic. Růst netolerance je tak viditelný hlavně u početně majoritního etnika</a:t>
            </a:r>
            <a:endParaRPr lang="cs-CZ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konfliktů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Z anglosaského prostředí také vyšel výčet faktorů, jež jsou příčinou vzniku konfliktu. Jeho autorem je </a:t>
            </a:r>
            <a:r>
              <a:rPr lang="cs-CZ" sz="2000" b="1" dirty="0" smtClean="0"/>
              <a:t>Michael E. Brown</a:t>
            </a:r>
            <a:r>
              <a:rPr lang="cs-CZ" sz="2000" dirty="0" smtClean="0"/>
              <a:t>:</a:t>
            </a:r>
          </a:p>
          <a:p>
            <a:pPr lvl="2" algn="just">
              <a:lnSpc>
                <a:spcPct val="150000"/>
              </a:lnSpc>
            </a:pPr>
            <a:r>
              <a:rPr lang="cs-CZ" sz="1600" b="1" dirty="0" smtClean="0"/>
              <a:t>Strukturální faktory: </a:t>
            </a:r>
            <a:r>
              <a:rPr lang="cs-CZ" sz="1600" dirty="0" smtClean="0"/>
              <a:t>za příčinu konfliktu vidí vnitrostátní bezpečnostní obavy, slabé státy a rozmístění etnik na území státu</a:t>
            </a:r>
          </a:p>
          <a:p>
            <a:pPr lvl="2" algn="just">
              <a:lnSpc>
                <a:spcPct val="150000"/>
              </a:lnSpc>
            </a:pPr>
            <a:r>
              <a:rPr lang="cs-CZ" sz="1600" b="1" dirty="0" smtClean="0"/>
              <a:t>Politické faktory: </a:t>
            </a:r>
            <a:r>
              <a:rPr lang="cs-CZ" sz="1600" dirty="0" smtClean="0"/>
              <a:t>příčinou jsou politické instituce, národní ideologie a podobné</a:t>
            </a:r>
          </a:p>
          <a:p>
            <a:pPr lvl="2" algn="just">
              <a:lnSpc>
                <a:spcPct val="150000"/>
              </a:lnSpc>
            </a:pPr>
            <a:r>
              <a:rPr lang="cs-CZ" sz="1600" b="1" dirty="0" smtClean="0"/>
              <a:t>Ekonomické a sociální faktory: </a:t>
            </a:r>
            <a:r>
              <a:rPr lang="cs-CZ" sz="1600" dirty="0" smtClean="0"/>
              <a:t>příčinou konfliktu bývají ekonomické problémy, diskriminační ekonomický systém, ekonomický rozvoj a modernizace</a:t>
            </a:r>
          </a:p>
          <a:p>
            <a:pPr lvl="2" algn="just">
              <a:lnSpc>
                <a:spcPct val="150000"/>
              </a:lnSpc>
            </a:pPr>
            <a:r>
              <a:rPr lang="cs-CZ" sz="1600" b="1" dirty="0" smtClean="0"/>
              <a:t>Kulturní faktory: </a:t>
            </a:r>
            <a:r>
              <a:rPr lang="cs-CZ" sz="1600" dirty="0" smtClean="0"/>
              <a:t>příčinou je kulturní diskriminace, či problematické dějiny vzájemného soužití, či sousedství jednotlivých etnik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Bývá běžné, že tyto faktory nepůsobí jednotlivě, ale výsledný konflikt je výsledkem dvou a více těchto faktorů</a:t>
            </a:r>
            <a:endParaRPr lang="cs-CZ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1295</Words>
  <Application>Microsoft Office PowerPoint</Application>
  <PresentationFormat>Předvádění na obrazovce (4:3)</PresentationFormat>
  <Paragraphs>110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Interetnické problémy v pohraničních regionech</vt:lpstr>
      <vt:lpstr>Teorie konfliktů</vt:lpstr>
      <vt:lpstr>Teorie konfliktů</vt:lpstr>
      <vt:lpstr>Teorie konfliktů</vt:lpstr>
      <vt:lpstr>Teorie konfliktů</vt:lpstr>
      <vt:lpstr>Teorie konfliktů</vt:lpstr>
      <vt:lpstr>Teorie konfliktů</vt:lpstr>
      <vt:lpstr>Teorie konfliktů</vt:lpstr>
      <vt:lpstr>Teorie konfliktů</vt:lpstr>
      <vt:lpstr>Teorie konfliktů</vt:lpstr>
      <vt:lpstr>Teorie konfliktů</vt:lpstr>
      <vt:lpstr>Teorie konfliktů</vt:lpstr>
      <vt:lpstr>Teorie konfliktů</vt:lpstr>
      <vt:lpstr>Teorie konfliktů</vt:lpstr>
      <vt:lpstr>Teorie konfliktů</vt:lpstr>
      <vt:lpstr>Teorie konfliktů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Interetnické problémy v pohraničních regionech</dc:title>
  <dc:creator>Lubomír</dc:creator>
  <cp:lastModifiedBy>Lubomír</cp:lastModifiedBy>
  <cp:revision>4</cp:revision>
  <dcterms:created xsi:type="dcterms:W3CDTF">2018-02-24T14:04:55Z</dcterms:created>
  <dcterms:modified xsi:type="dcterms:W3CDTF">2018-02-26T08:07:05Z</dcterms:modified>
</cp:coreProperties>
</file>