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57" r:id="rId5"/>
    <p:sldId id="297" r:id="rId6"/>
    <p:sldId id="258" r:id="rId7"/>
    <p:sldId id="259" r:id="rId8"/>
    <p:sldId id="260" r:id="rId9"/>
    <p:sldId id="261" r:id="rId10"/>
    <p:sldId id="262" r:id="rId11"/>
    <p:sldId id="263" r:id="rId12"/>
    <p:sldId id="278" r:id="rId13"/>
    <p:sldId id="266" r:id="rId14"/>
    <p:sldId id="264" r:id="rId15"/>
    <p:sldId id="265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267" r:id="rId24"/>
    <p:sldId id="268" r:id="rId25"/>
    <p:sldId id="270" r:id="rId26"/>
    <p:sldId id="269" r:id="rId27"/>
    <p:sldId id="271" r:id="rId28"/>
    <p:sldId id="306" r:id="rId29"/>
    <p:sldId id="30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3121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8504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498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5836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0401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099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797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0330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575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2780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7244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F1E3-F8BD-484B-891A-17032E17343B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51B0-5AFC-4168-AFF3-9832207BC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4243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12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" y="0"/>
            <a:ext cx="12192001" cy="2387600"/>
          </a:xfrm>
        </p:spPr>
        <p:txBody>
          <a:bodyPr/>
          <a:lstStyle/>
          <a:p>
            <a:r>
              <a:rPr lang="cs-CZ" dirty="0" err="1" smtClean="0"/>
              <a:t>Interetnické</a:t>
            </a:r>
            <a:r>
              <a:rPr lang="cs-CZ" dirty="0" smtClean="0"/>
              <a:t> problémy v pohraničních regionech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876" y="5202238"/>
            <a:ext cx="12192000" cy="165576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Středoevropský prostor po 1. světové válce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7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Maďarské království se stalo nástupnickým státem Uherského království, tedy jedné ze součástí dualistické rakousko-uherské říše. I s Maďarskem byla podepsána samostatná mírová smlouva, ale v důsledku nástupu komunistů v Budapešti a válkám s Československem a Rumunskem, byla </a:t>
            </a:r>
            <a:r>
              <a:rPr lang="cs-CZ" sz="2000" b="1" dirty="0"/>
              <a:t>Trianonská mírová smlouva </a:t>
            </a:r>
            <a:r>
              <a:rPr lang="cs-CZ" sz="2000" dirty="0"/>
              <a:t>podepsána až v r. 1920: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Nejtěžší byly územní ztráty, jelikož Maďarsko mělo rozlohu asi jenom 1/3 předválečného Uherska. Ve prospěch ČSR bylo ztraceno Slovensko i s Žitným ostrovem na pravém břehu Dunaje a Podkarpatská Rus , kde žilo asi ¾ milionu Maďarů. Chorvatsko, Slavonie, část </a:t>
            </a:r>
            <a:r>
              <a:rPr lang="cs-CZ" sz="1600" dirty="0" err="1"/>
              <a:t>Banátu</a:t>
            </a:r>
            <a:r>
              <a:rPr lang="cs-CZ" sz="1600" dirty="0"/>
              <a:t> získalo Království SHS. Bukovina, Sedmihradsko a část </a:t>
            </a:r>
            <a:r>
              <a:rPr lang="cs-CZ" sz="1600" dirty="0" err="1"/>
              <a:t>Banátu</a:t>
            </a:r>
            <a:r>
              <a:rPr lang="cs-CZ" sz="1600" dirty="0"/>
              <a:t> připadla Rumunsku. Rakousko získalo Burgenland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Došlo také k omezení početního stavu armády, která nesměla dále disponovat tanky, ani těžkým dělostřelectvem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Země musela zaplatit vítězům velké reparace jako odškodnění za válečná léta</a:t>
            </a:r>
          </a:p>
        </p:txBody>
      </p:sp>
    </p:spTree>
    <p:extLst>
      <p:ext uri="{BB962C8B-B14F-4D97-AF65-F5344CB8AC3E}">
        <p14:creationId xmlns="" xmlns:p14="http://schemas.microsoft.com/office/powerpoint/2010/main" val="58014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022"/>
            <a:ext cx="8942413" cy="553197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42413" y="1325563"/>
            <a:ext cx="3249587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Rozpad Uherského království po 1. světové válce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373624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Versailleský systém: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Lze jej chápat jako systém kolektivní bezpečnosti, jež byl vytvořen mírovými smlouvami s poraženými zeměmi během Pařížské mírové konference v r. 1919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Garantem neměnnosti hranic a bezpečnosti v regionu se stala Bezpečnost národů, na níž se jednotlivé země mohly různými cestami obracet se svými záležitostmi. Jedním z nejčastějších témat se stala problematika národnostních menšin a jejich práva v nástupnických státech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Mocenskými garanty tohoto systému se v Evropě stala Velká Británie a Francie. Další vítězná mocnost války, Itálie, byla zmítána vnitřní nestabilitou, jež v r. 1922 vyústila v nástup fašistického režimu Benita </a:t>
            </a:r>
            <a:r>
              <a:rPr lang="cs-CZ" sz="2000" dirty="0" err="1"/>
              <a:t>Mussolliniho</a:t>
            </a:r>
            <a:endParaRPr lang="cs-CZ" sz="2000" dirty="0"/>
          </a:p>
          <a:p>
            <a:pPr lvl="1" algn="just">
              <a:lnSpc>
                <a:spcPct val="150000"/>
              </a:lnSpc>
            </a:pPr>
            <a:r>
              <a:rPr lang="cs-CZ" sz="2000" dirty="0"/>
              <a:t>Tento systém byl uplatňován po celá 20. léta, ale s úpadkem vlivu garantů systému a s nástupem agresivních revizionistických mocností, se systém kolektivní bezpečnosti začal rozpadat</a:t>
            </a:r>
          </a:p>
        </p:txBody>
      </p:sp>
    </p:spTree>
    <p:extLst>
      <p:ext uri="{BB962C8B-B14F-4D97-AF65-F5344CB8AC3E}">
        <p14:creationId xmlns="" xmlns:p14="http://schemas.microsoft.com/office/powerpoint/2010/main" val="355069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2"/>
            <a:ext cx="9496338" cy="553953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496338" y="1325561"/>
            <a:ext cx="2695662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Střední Evropa po 1. světové válce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98479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Nástupnické státy: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Československo, Maďarsko i Polsko se chápaly jako </a:t>
            </a:r>
            <a:r>
              <a:rPr lang="cs-CZ" sz="2000" b="1" dirty="0"/>
              <a:t>státy národní</a:t>
            </a:r>
            <a:r>
              <a:rPr lang="cs-CZ" sz="2000" dirty="0"/>
              <a:t>, ačkoliv zejména Polsko a Československo byly hlavně státy národnostními, jelikož na jejich území žily velké národnostní menšiny: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Na území Polska žila velké menšina Ukrajinská, Běloruská a Německá, dále zde byla početná menšina Litevská a do milionů sahala polská židovská populace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ČSR byli Slováci společně s Čechy součástí státotvorného československého národa. Mimo nic zde ale žilo 3,5 milionu Němců, na ¾ milionu Maďarů, na východě území žila Rusínská a Ukrajinská menšina a zejména na Těšínsku menšina Polská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Tyto státy se s podpisem Versailleské smlouvy a se vznikem Společnosti národů zavázaly zanést do své legislativy normy na ochranu národnostních menšin, avšak ne všechny se hodlaly plně těmito normami řídit, takže ochrana národnostních menšin byla v jednotlivých zemích na různé </a:t>
            </a:r>
            <a:r>
              <a:rPr lang="cs-CZ" sz="2000" dirty="0" smtClean="0"/>
              <a:t>úrovni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Hranice nových zemí se snažily sice kopírovat etnické hranice, ale ve výsledku se tento záměr nedařilo naplňovat, takže výsledkem byla existence řady národnostních menšin na území těchto států</a:t>
            </a: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358727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Všechny nástupnické státy se ocitly v tíživé ekonomické situaci a musely se bránit před rychlým růstem inflace, která hrozila zlikvidovat jejich hospodářství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Do poloviny 20. let takto byly hyperinflací zachváceny Německo, Rakousko i Maďarsko a hospodářství Polska bylo též těžce zasaženo. Jen ČSR se díky rychlé měnové odluce a drastickým reformám ministra financí A. Rašína podařilo stabilizovat měnu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Země vznikly odštěpením se částí území větších nadnárodních říší, takže i z tohoto důvodu bylo v některých případech velice obtížné přesně stanovit vedení hraniční linie, takže mezi státy vznikla řada územních sporů. Ty v některých případech přerostly ve válečné konflikty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Ačkoliv nástupnické státy vznikaly jako demokratické země, byly silně ohroženy politickými extrémy, takže na jejich politických scénách měly silnou roli krajně pravicové i levicové subjekty</a:t>
            </a:r>
          </a:p>
        </p:txBody>
      </p:sp>
    </p:spTree>
    <p:extLst>
      <p:ext uri="{BB962C8B-B14F-4D97-AF65-F5344CB8AC3E}">
        <p14:creationId xmlns="" xmlns:p14="http://schemas.microsoft.com/office/powerpoint/2010/main" val="133490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93342"/>
            <a:ext cx="12192000" cy="55646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Hraniční konflikty: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V důsledku sporů o vedení státní hranice a kvůli snaze o získání co největšího území nárokovaného jednotlivými státy, vypuklo po skončení 1. světové války v regionu množství ozbrojených konfliktů: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 smtClean="0"/>
              <a:t>Sedmidenní válka: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Jednalo se o lokální vojenský střet mezi ČSR a Polskem v lednu 1919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Předmětem sporu se stala oblast </a:t>
            </a:r>
            <a:r>
              <a:rPr lang="cs-CZ" sz="1600" dirty="0" err="1" smtClean="0"/>
              <a:t>Těšínska</a:t>
            </a:r>
            <a:r>
              <a:rPr lang="cs-CZ" sz="1600" dirty="0" smtClean="0"/>
              <a:t> na čs. – polském pomezí, které si z historických, etnických, ekonomických i dopravních důvodů nárokovaly obě dvě strany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Konflikt vznikl, když na sporném území začala polský administrativa vykonávat svou funkci a čs. strana se obávala, že tímto by mohlo Polsko posílit své nároky a rozhodla se pro vojenské řešení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Vojenské vyznění konfliktu je sporné, jelikož obě strany považovaly válku za své vítězství, ačkoliv blíže k němu měla asi česká strana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Válku ukončil zásah mocností a řešením problému se měl stát plebiscit, později změněný na verdikt konference velvyslanců</a:t>
            </a:r>
            <a:endParaRPr lang="cs-CZ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01578"/>
            <a:ext cx="12192000" cy="555642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b="1" dirty="0" smtClean="0"/>
              <a:t>Slezská povstání: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Jazykově a kulturně smíšená oblast Slezska byla prostorem, který si nárokovalo mimo ČSR i Německo a Polsko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Výsledkem byly spory, které v letech 1919 – 1921 přerostly v celkem tři tzv. Hornoslezská povstání vedených místními Poláky, jejichž cílem bylo odtržení oblasti a její začlenění do Polska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Pro prevenci před dalším násilím byly v regionu rozmístěny britské a francouzské vojenské oddíly a spor se měl řešit smírně formou rozdělení území, které měla posoudit čtyřčlenná komise Společnosti národů, jež v regionu působila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 základě hlášení komise bylo území rozděleno mezi Německo a Polsko, přičemž každá ze stran se musela zavázat dodržovat menšinová práva druhého národa na svém teritoriu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Polsko získalo polovinu obyvatel Horního Slezska, ale jen okolo třetiny jeho území (3 214 z 10951 km²). Cenná průmyslová oblast však připadla právě Polsku. Poláci získali 49 z 61 uhelných dolů, všechny doly na železnou rudu a 12 z 16 zinkových dolů. Významná města jako Katovice, </a:t>
            </a:r>
            <a:r>
              <a:rPr lang="cs-CZ" sz="1600" dirty="0" err="1" smtClean="0"/>
              <a:t>Chořov</a:t>
            </a:r>
            <a:r>
              <a:rPr lang="cs-CZ" sz="1600" dirty="0" smtClean="0"/>
              <a:t> a </a:t>
            </a:r>
            <a:r>
              <a:rPr lang="cs-CZ" sz="1600" dirty="0" err="1" smtClean="0"/>
              <a:t>Tarnovské</a:t>
            </a:r>
            <a:r>
              <a:rPr lang="cs-CZ" sz="1600" dirty="0" smtClean="0"/>
              <a:t> Hory připadla Polákům, ale města </a:t>
            </a:r>
            <a:r>
              <a:rPr lang="cs-CZ" sz="1600" dirty="0" err="1" smtClean="0"/>
              <a:t>Bytom</a:t>
            </a:r>
            <a:r>
              <a:rPr lang="cs-CZ" sz="1600" dirty="0" smtClean="0"/>
              <a:t> a </a:t>
            </a:r>
            <a:r>
              <a:rPr lang="cs-CZ" sz="1600" dirty="0" err="1" smtClean="0"/>
              <a:t>Glivice</a:t>
            </a:r>
            <a:r>
              <a:rPr lang="cs-CZ" sz="1600" dirty="0" smtClean="0"/>
              <a:t> zůstala na německé straně hranice. Celkově tak 736 000 Poláků a 260 000 Němců bylo po rozdělení v polském Slezsku a 532 000 Poláků a 637 000 Němců v německém Slezsku</a:t>
            </a:r>
            <a:endParaRPr lang="cs-CZ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01578"/>
            <a:ext cx="7306961" cy="5556421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</a:pPr>
            <a:r>
              <a:rPr lang="cs-CZ" sz="2000" b="1" dirty="0" smtClean="0"/>
              <a:t>Maďarsko – československá válka: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Slovensko bývalo součástí Uherského království a nástupnické Maďarsko si toto území také nárokovalo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Slovenská reprezentace se Martinskou deklarací přihlásila k ideji československého státu, ale na území Slovenska se nadále nacházely maďarské vojenské útvary a byla zde vykonávána maďarská státní správa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Během r. 1918 a 1919 bylo na Slovensko vysláno množství oddílů formující se československé armády, které podporovali i ozbrojení dobrovolníci, jako byli Sokolové, či Skauti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 vítězství revoluce v Maďarsku a vstupu maďarské Rudé armády do války se načas podařilo na východě země zbudovat i tzv. Slovenskou republiku rad pod maďarským vlivem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Porážka Maďarské republiky rad znamenala i porážku na Slovensku a během léta 1919 se nakonec podařilo zde prosadit čs. vládu</a:t>
            </a:r>
            <a:endParaRPr lang="cs-CZ" sz="1600" dirty="0"/>
          </a:p>
        </p:txBody>
      </p:sp>
      <p:pic>
        <p:nvPicPr>
          <p:cNvPr id="4" name="Obrázek 3" descr="Zástava_čs._domácího_vojska_v_Bratislavě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24" y="1318729"/>
            <a:ext cx="4897698" cy="31214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06962" y="4448432"/>
            <a:ext cx="4885038" cy="24622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Českoslovenští vojáci v Bratislavě 1919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6292"/>
            <a:ext cx="12192000" cy="553170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b="1" dirty="0" smtClean="0"/>
              <a:t>Polsko – litevský spor o Vilensko: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600" dirty="0" err="1" smtClean="0"/>
              <a:t>Vilinius</a:t>
            </a:r>
            <a:r>
              <a:rPr lang="cs-CZ" altLang="cs-CZ" sz="1600" dirty="0" smtClean="0"/>
              <a:t> bylo historicky hlavní město Litvy, ale žila zde i v okolí silná polská menšina a pocházela odtud i hlava polského státu </a:t>
            </a:r>
            <a:r>
              <a:rPr lang="cs-CZ" altLang="cs-CZ" sz="1600" dirty="0" err="1" smtClean="0"/>
              <a:t>Józef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Pilsudský</a:t>
            </a:r>
            <a:endParaRPr lang="cs-CZ" altLang="cs-CZ" sz="1600" dirty="0" smtClean="0"/>
          </a:p>
          <a:p>
            <a:pPr lvl="2" algn="just">
              <a:lnSpc>
                <a:spcPct val="150000"/>
              </a:lnSpc>
            </a:pPr>
            <a:r>
              <a:rPr lang="cs-CZ" altLang="cs-CZ" sz="1600" dirty="0" smtClean="0"/>
              <a:t>V průběhu Rusko – polské války při svém postupu na západ obsadila Rudá armáda Vilensko, které následně na základě vzájemné mírové smlouvy 12. července 1920 předala Litvě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600" dirty="0" smtClean="0"/>
              <a:t>Po porážce ruských vojsk u Varšavy v srpnu 1920 se ale situace obrátila a Polsko usilovalo o získání tohoto regionu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600" dirty="0" smtClean="0"/>
              <a:t>Polská delegace potvrdila 13. července 1920 držení </a:t>
            </a:r>
            <a:r>
              <a:rPr lang="cs-CZ" altLang="cs-CZ" sz="1600" dirty="0" err="1" smtClean="0"/>
              <a:t>Vilenska</a:t>
            </a:r>
            <a:r>
              <a:rPr lang="cs-CZ" altLang="cs-CZ" sz="1600" dirty="0" smtClean="0"/>
              <a:t> Litvě a 7. října 1920 to potvrdili vytyčením nové demarkační linie, nicméně tyto dohody neznamenaly ztrátu nároků na oblast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600" dirty="0" smtClean="0"/>
              <a:t>Krátce po podpisu smlouvy vypuklo ve </a:t>
            </a:r>
            <a:r>
              <a:rPr lang="cs-CZ" altLang="cs-CZ" sz="1600" dirty="0" err="1" smtClean="0"/>
              <a:t>Vilnu</a:t>
            </a:r>
            <a:r>
              <a:rPr lang="cs-CZ" altLang="cs-CZ" sz="1600" dirty="0" smtClean="0"/>
              <a:t> předstírané povstání </a:t>
            </a:r>
            <a:r>
              <a:rPr lang="cs-CZ" altLang="cs-CZ" sz="1600" dirty="0" err="1" smtClean="0"/>
              <a:t>Lucjana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Želigowskiho</a:t>
            </a:r>
            <a:r>
              <a:rPr lang="cs-CZ" altLang="cs-CZ" sz="1600" dirty="0" smtClean="0"/>
              <a:t>, který území odtrhl od Litvy a vyhlásil jej jako Střední Litvu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600" dirty="0" smtClean="0"/>
              <a:t>Tato oblast byla následně i přes litevské protesty přivtělena k polskému státu a zůstala jeho součástí až do r. 1939</a:t>
            </a:r>
          </a:p>
          <a:p>
            <a:pPr lvl="2"/>
            <a:endParaRPr lang="cs-CZ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93342"/>
            <a:ext cx="12192000" cy="55646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Výsledek války: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Válka rozpoutaná v r. 1914 nakonec vedla k rozkladu 4 velkých impérií, na jejichž troskách začaly vznikat v Evropě i na Blízkém východě nové státy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Jednalo se o: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Ruskou říši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err="1" smtClean="0"/>
              <a:t>Rakousko</a:t>
            </a:r>
            <a:r>
              <a:rPr lang="cs-CZ" sz="1600" dirty="0" smtClean="0"/>
              <a:t>-Uhersko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Německé císařství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Osmanskou říši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Evropa se také otřásala pod náporem revolucí, přičemž ta bolševická v říjnu 1917 dokázala v Rusku zvítězit. Nebezpečí revoluce bylo přítomné i v dalších zemích, které sice patřily mezi vítěze, ale prožité roky války radikalizovaly i zdejší obyvatelstvo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09816"/>
            <a:ext cx="12192000" cy="554818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b="1" dirty="0" smtClean="0"/>
              <a:t>Německé Rakousko: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Ještě </a:t>
            </a:r>
            <a:r>
              <a:rPr lang="cs-CZ" sz="1600" dirty="0" smtClean="0"/>
              <a:t>před formálním uznáním hranic ČSR se pokusili Němci žijící v českých zemích o začlenění těchto území po vládu tzv. </a:t>
            </a:r>
            <a:r>
              <a:rPr lang="cs-CZ" sz="1600" b="1" dirty="0" smtClean="0"/>
              <a:t>Německého Rakouska</a:t>
            </a:r>
            <a:r>
              <a:rPr lang="cs-CZ" sz="1600" dirty="0" smtClean="0"/>
              <a:t>:</a:t>
            </a:r>
          </a:p>
          <a:p>
            <a:pPr lvl="3" algn="just">
              <a:lnSpc>
                <a:spcPct val="150000"/>
              </a:lnSpc>
            </a:pPr>
            <a:r>
              <a:rPr lang="cs-CZ" sz="1400" dirty="0" smtClean="0"/>
              <a:t>To zahrnovalo oblasti s majoritou rakouských Němců na území Předlitavska a jeho cílem bylo spojení se s Německem</a:t>
            </a:r>
          </a:p>
          <a:p>
            <a:pPr lvl="3" algn="just">
              <a:lnSpc>
                <a:spcPct val="150000"/>
              </a:lnSpc>
            </a:pPr>
            <a:r>
              <a:rPr lang="cs-CZ" sz="1400" dirty="0" smtClean="0"/>
              <a:t>V rámci českých zemí vznikly celkem čtyři útvary, které byly ovládány německými úředníky a které se připojily k tomuto státnímu celku. Jednalo se o:</a:t>
            </a:r>
          </a:p>
          <a:p>
            <a:pPr lvl="4" algn="just">
              <a:lnSpc>
                <a:spcPct val="150000"/>
              </a:lnSpc>
            </a:pPr>
            <a:r>
              <a:rPr lang="cs-CZ" sz="1600" b="1" dirty="0" err="1" smtClean="0"/>
              <a:t>Deutschböhmen</a:t>
            </a:r>
            <a:r>
              <a:rPr lang="cs-CZ" sz="1600" b="1" dirty="0" smtClean="0"/>
              <a:t> </a:t>
            </a:r>
            <a:r>
              <a:rPr lang="cs-CZ" sz="1600" dirty="0" smtClean="0"/>
              <a:t>(centrum v Liberci)</a:t>
            </a:r>
          </a:p>
          <a:p>
            <a:pPr lvl="4" algn="just">
              <a:lnSpc>
                <a:spcPct val="150000"/>
              </a:lnSpc>
            </a:pPr>
            <a:r>
              <a:rPr lang="cs-CZ" sz="1600" b="1" dirty="0" err="1" smtClean="0"/>
              <a:t>Sudetenland</a:t>
            </a:r>
            <a:r>
              <a:rPr lang="cs-CZ" sz="1600" dirty="0" smtClean="0"/>
              <a:t> (centrum v Opavě)</a:t>
            </a:r>
          </a:p>
          <a:p>
            <a:pPr lvl="4" algn="just">
              <a:lnSpc>
                <a:spcPct val="150000"/>
              </a:lnSpc>
            </a:pPr>
            <a:r>
              <a:rPr lang="cs-CZ" sz="1600" b="1" dirty="0" err="1" smtClean="0"/>
              <a:t>Deutschsüdmähren</a:t>
            </a:r>
            <a:r>
              <a:rPr lang="cs-CZ" sz="1600" b="1" dirty="0" smtClean="0"/>
              <a:t> </a:t>
            </a:r>
            <a:r>
              <a:rPr lang="cs-CZ" sz="1600" dirty="0" smtClean="0"/>
              <a:t>(centrum ve Znojmě)</a:t>
            </a:r>
          </a:p>
          <a:p>
            <a:pPr lvl="4" algn="just">
              <a:lnSpc>
                <a:spcPct val="150000"/>
              </a:lnSpc>
            </a:pPr>
            <a:r>
              <a:rPr lang="cs-CZ" sz="1600" b="1" dirty="0" err="1" smtClean="0"/>
              <a:t>Böhmerwaldgau</a:t>
            </a:r>
            <a:r>
              <a:rPr lang="cs-CZ" sz="1600" b="1" dirty="0" smtClean="0"/>
              <a:t> </a:t>
            </a:r>
            <a:r>
              <a:rPr lang="cs-CZ" sz="1600" dirty="0" smtClean="0"/>
              <a:t>(centrum v Prachaticích)</a:t>
            </a:r>
          </a:p>
          <a:p>
            <a:pPr lvl="3" algn="just">
              <a:lnSpc>
                <a:spcPct val="150000"/>
              </a:lnSpc>
            </a:pPr>
            <a:r>
              <a:rPr lang="cs-CZ" sz="1400" dirty="0" smtClean="0"/>
              <a:t>Představitelé těchto provincií nesouhlasili se svým začleněním do vzniklé ČSR a odvolávali se na Wilsonem deklarované právo na sebeurčení. Na tuto výtku oponovali čeští zástupci, že Němci vytyčené hranice by učinily z republiky neživotaschopný celek a německé národní sebeurčení by tak v důsledku ohrozilo české národní sebeurčení</a:t>
            </a:r>
          </a:p>
          <a:p>
            <a:pPr lvl="1"/>
            <a:endParaRPr 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3116"/>
            <a:ext cx="12192000" cy="553488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1257300" lvl="4" indent="-342900" algn="just">
              <a:lnSpc>
                <a:spcPct val="150000"/>
              </a:lnSpc>
            </a:pPr>
            <a:r>
              <a:rPr lang="cs-CZ" dirty="0" smtClean="0"/>
              <a:t>Česká strana se zprvu pokusila získat Němce pro dobrovolnou účast v novém státě a zaručila jim i účast v zákonodárném sboru, což ale Němci odmítli</a:t>
            </a:r>
          </a:p>
          <a:p>
            <a:pPr marL="1257300" lvl="4" indent="-342900" algn="just">
              <a:lnSpc>
                <a:spcPct val="150000"/>
              </a:lnSpc>
            </a:pPr>
            <a:r>
              <a:rPr lang="cs-CZ" dirty="0" smtClean="0"/>
              <a:t>Za této situace se ale život v provinciích velice komplikoval:</a:t>
            </a:r>
          </a:p>
          <a:p>
            <a:pPr marL="1714500" lvl="5" indent="-342900" algn="just">
              <a:lnSpc>
                <a:spcPct val="150000"/>
              </a:lnSpc>
            </a:pPr>
            <a:r>
              <a:rPr lang="cs-CZ" sz="1600" dirty="0" smtClean="0"/>
              <a:t>Jejich infrastruktura byla napojena na české země a nikoliv na sebe navzájem</a:t>
            </a:r>
          </a:p>
          <a:p>
            <a:pPr marL="1714500" lvl="5" indent="-342900" algn="just">
              <a:lnSpc>
                <a:spcPct val="150000"/>
              </a:lnSpc>
            </a:pPr>
            <a:r>
              <a:rPr lang="cs-CZ" sz="1600" dirty="0" smtClean="0"/>
              <a:t>Krizi prožívalo i místní hospodářství, jež v důsledku revoluce v Německu a chaosu v Rakousku ztratilo část odbytišť</a:t>
            </a:r>
          </a:p>
          <a:p>
            <a:pPr marL="1714500" lvl="5" indent="-342900" algn="just">
              <a:lnSpc>
                <a:spcPct val="150000"/>
              </a:lnSpc>
            </a:pPr>
            <a:r>
              <a:rPr lang="cs-CZ" sz="1600" dirty="0" smtClean="0"/>
              <a:t>Pokusem politicky řešit situaci byly volby do vídeňského parlamentu v březnu 1919</a:t>
            </a:r>
          </a:p>
          <a:p>
            <a:pPr marL="1257300" lvl="4" indent="-342900" algn="just">
              <a:lnSpc>
                <a:spcPct val="150000"/>
              </a:lnSpc>
            </a:pPr>
            <a:r>
              <a:rPr lang="cs-CZ" dirty="0" smtClean="0"/>
              <a:t>Na základě rozhodnutí Dohody byly tyto územní celky vojensky zlikvidovány čs. armádou na přelomu let 1918/1919 a území přičleněno k ČSR</a:t>
            </a:r>
          </a:p>
          <a:p>
            <a:pPr marL="1257300" lvl="4" indent="-342900" algn="just">
              <a:lnSpc>
                <a:spcPct val="150000"/>
              </a:lnSpc>
            </a:pPr>
            <a:r>
              <a:rPr lang="cs-CZ" dirty="0" smtClean="0"/>
              <a:t>Tento proces vedl k prvotním problémům a nedorozuměním, které vztah Čechů a Němců ve společném státě zatížil již od samotného </a:t>
            </a:r>
            <a:r>
              <a:rPr lang="cs-CZ" dirty="0" smtClean="0"/>
              <a:t>počátku</a:t>
            </a: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GermanAustria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038"/>
            <a:ext cx="7801146" cy="55439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84757" y="1318053"/>
            <a:ext cx="4407243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Německé Rakousko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Republiky rad: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Pod vlivem bolševické Říjnové revoluce v r. 1917 a v důsledku porážky Centrálních mocností i prožitých válečných útrap, vznikly ve střední Evropě tři krátkodobé státní útvary, jež byly inspirovány Sovětským Ruskem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Na přelomu let 1918 až 1919 proběhl v Německu pokus o revoluci, jež je nazýván jako povstání Spartakovců. Po zavraždění vůdců Spartakovců v Berlíně i vraždě bavorského vůdce revoluce Kurta Eisnera, byla v Mnichově vyhlášena 7. dubna 1919 revoluční </a:t>
            </a:r>
            <a:r>
              <a:rPr lang="cs-CZ" sz="2000" b="1" dirty="0"/>
              <a:t>Bavorská republika rad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Byla nastolena diktatura proletariátu, v jehož čele byl akční výbor dosazený dělnickými a vojenskými radami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Byly znárodněny banky a průmysl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Došlo také k vytvoření Rudé armády a Rudé gardy podle sovětského vzoru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Vládní jednotky a útvary </a:t>
            </a:r>
            <a:r>
              <a:rPr lang="cs-CZ" sz="1600" dirty="0" err="1"/>
              <a:t>Freikorpsu</a:t>
            </a:r>
            <a:r>
              <a:rPr lang="cs-CZ" sz="1600" dirty="0"/>
              <a:t> dobyly počátkem května 1919 Mnichov zpět</a:t>
            </a:r>
          </a:p>
        </p:txBody>
      </p:sp>
    </p:spTree>
    <p:extLst>
      <p:ext uri="{BB962C8B-B14F-4D97-AF65-F5344CB8AC3E}">
        <p14:creationId xmlns="" xmlns:p14="http://schemas.microsoft.com/office/powerpoint/2010/main" val="125358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V Maďarsku se nedařilo vládě </a:t>
            </a:r>
            <a:r>
              <a:rPr lang="cs-CZ" sz="2000" dirty="0" err="1"/>
              <a:t>Mihálye</a:t>
            </a:r>
            <a:r>
              <a:rPr lang="cs-CZ" sz="2000" dirty="0"/>
              <a:t> </a:t>
            </a:r>
            <a:r>
              <a:rPr lang="cs-CZ" sz="2000" dirty="0" err="1"/>
              <a:t>Károliho</a:t>
            </a:r>
            <a:r>
              <a:rPr lang="cs-CZ" sz="2000" dirty="0"/>
              <a:t> prosadit pozemkovou reformu, ani udržet územní integritu Uherského království. To vedlo ke značné nespokojenosti obyvatelstva. Vláda se v březnu 1919 rozhodla situaci řešit předáním moci Maďarsko socialistické straně, se kterou se k moci dostali i komunisté. Vláda pod faktickým řízením ministra zahraničí Bély Kuna vyhlásila </a:t>
            </a:r>
            <a:r>
              <a:rPr lang="cs-CZ" sz="2000" b="1" dirty="0"/>
              <a:t>Maďarskou republiku rad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Byl znárodněn průmysl, obchod, bankovní sektor i doprava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Byly zavedeny sociální zákony, jako osmihodinová pracovní doba. Bylo též vyhlášeno všeobecné hlasovací právo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Vláda se pokusila zlomit moc pozemkové aristokracie na venkově, takže zabrala rozsáhlé pozemky, které ale nepřerozdělila mezi rolnictvo, ale rozhodla se zavést po sovětském způsobu hospodaření v kolchozech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Pokusila se obnovit územní integritu Uherska, což znamenalo vojenskou invazi do sousedních zemí. Cílem bylo ale také spojit se s ruskou Rudou armádou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Mezi červnem a červencem 1919 byla založena sesterská Slovenská republika rad se sídlem v Prešově. Její existenci ale ukončil postup rumunských a československých vojsk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Pod dojmem ztráty popularity i z důvodu rumunského postupu na Budapešť, složila vláda v srpnu 1919 funkci a republika zanikla</a:t>
            </a:r>
          </a:p>
        </p:txBody>
      </p:sp>
    </p:spTree>
    <p:extLst>
      <p:ext uri="{BB962C8B-B14F-4D97-AF65-F5344CB8AC3E}">
        <p14:creationId xmlns="" xmlns:p14="http://schemas.microsoft.com/office/powerpoint/2010/main" val="145465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revoluce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2"/>
            <a:ext cx="5533053" cy="553305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533052" y="1325561"/>
            <a:ext cx="6658948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Územní rozsah Bavorské republiky rad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3189742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Rusko – polská válka (1919 – 1920):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Nejasné vedení polské východní hranice vedly ke snaze posunout hraniční linii co nejvíce na východ a zabrat tak rozsáhlá území Ukrajiny a Běloruska v době, kdy v Rusku byla občanská válka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 únoru 1919 zahájila polská vojska postup na východ a do srpna 1919 byl obsazen i Minsk, ačkoliv Dohoda se snažila spor urovnat stanovením </a:t>
            </a:r>
            <a:r>
              <a:rPr lang="cs-CZ" sz="2000" dirty="0" err="1"/>
              <a:t>sovětsko</a:t>
            </a:r>
            <a:r>
              <a:rPr lang="cs-CZ" sz="2000" dirty="0"/>
              <a:t> – polské hranice na tzv. </a:t>
            </a:r>
            <a:r>
              <a:rPr lang="cs-CZ" sz="2000" b="1" dirty="0" err="1"/>
              <a:t>Curzonově</a:t>
            </a:r>
            <a:r>
              <a:rPr lang="cs-CZ" sz="2000" b="1" dirty="0"/>
              <a:t> linii</a:t>
            </a:r>
            <a:r>
              <a:rPr lang="cs-CZ" sz="2000" dirty="0"/>
              <a:t>. Polská vláda toto řešení ovšem odmítla, jelikož polská vojska stála již mnohem více na východě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Po vítězství bolševiků nad vojsky generála </a:t>
            </a:r>
            <a:r>
              <a:rPr lang="cs-CZ" sz="2000" dirty="0" err="1"/>
              <a:t>Děnikina</a:t>
            </a:r>
            <a:r>
              <a:rPr lang="cs-CZ" sz="2000" dirty="0"/>
              <a:t> i admirála </a:t>
            </a:r>
            <a:r>
              <a:rPr lang="cs-CZ" sz="2000" dirty="0" err="1"/>
              <a:t>Kolčaka</a:t>
            </a:r>
            <a:r>
              <a:rPr lang="cs-CZ" sz="2000" dirty="0"/>
              <a:t> během r. 1919 se mohla Rudá armáda mnohem více soustředit na Polsko. Ideou bolševiků bylo vyvézt revoluci až do Německa a zde zažehnout revoluční požár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Na počátku r. 1920 zahájila polská vojska postup a obsadila i v květnu 1920 Kyjev. Mohutný sovětský protiútok ale polská vojska smetl a v červnu 1920 byl opět získán Sověty Kyjev a zahájili rozhodný postup na západ</a:t>
            </a:r>
          </a:p>
        </p:txBody>
      </p:sp>
    </p:spTree>
    <p:extLst>
      <p:ext uri="{BB962C8B-B14F-4D97-AF65-F5344CB8AC3E}">
        <p14:creationId xmlns="" xmlns:p14="http://schemas.microsoft.com/office/powerpoint/2010/main" val="1394317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6625104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Sovětský postup se polským vojskům pod velením maršála J. Pilsudského podařilo zadržet až v polovině srpna 1920 v </a:t>
            </a:r>
            <a:r>
              <a:rPr lang="cs-CZ" sz="2000" b="1" dirty="0"/>
              <a:t>bitvě u Varšavy</a:t>
            </a:r>
            <a:r>
              <a:rPr lang="cs-CZ" sz="2000" dirty="0"/>
              <a:t>, kde utrpěla Rudá armáda zničující porážku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Válka byla ukončena v březnu 1921 </a:t>
            </a:r>
            <a:r>
              <a:rPr lang="cs-CZ" sz="2000" b="1" dirty="0"/>
              <a:t>Rižským mírem</a:t>
            </a:r>
            <a:r>
              <a:rPr lang="cs-CZ" sz="2000" dirty="0"/>
              <a:t>. Nová hranice mezi oběma zeměmi ležela mnohem více na východě, než kde byla vytyčena </a:t>
            </a:r>
            <a:r>
              <a:rPr lang="cs-CZ" sz="2000" dirty="0" err="1"/>
              <a:t>Curzonovou</a:t>
            </a:r>
            <a:r>
              <a:rPr lang="cs-CZ" sz="2000" dirty="0"/>
              <a:t> linií. Polsko tak získalo západní části Běloruska a Ukrajiny a na úkor Litvy bylo získáno i </a:t>
            </a:r>
            <a:r>
              <a:rPr lang="cs-CZ" sz="2000" dirty="0" err="1"/>
              <a:t>Vilensko</a:t>
            </a:r>
            <a:r>
              <a:rPr lang="cs-CZ" sz="2000" dirty="0"/>
              <a:t>. Sovětskému Rusku se zároveň nepodařilo rozšířit revoluci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04" y="1325561"/>
            <a:ext cx="3496501" cy="55324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121605" y="1325560"/>
            <a:ext cx="2070395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Józef </a:t>
            </a:r>
            <a:r>
              <a:rPr lang="cs-CZ" sz="1400" b="1" dirty="0" err="1"/>
              <a:t>Pilsudski</a:t>
            </a:r>
            <a:r>
              <a:rPr lang="cs-CZ" sz="1400" b="1" dirty="0"/>
              <a:t> v r. 1919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1683998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střední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93342"/>
            <a:ext cx="12192000" cy="556465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Konsolidace?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Do počátku 20. let se válečné a ozbrojené konflikty v areálu střední Evropy podařilo ukončit, nicméně napětí mezi zeměmi trvalo dále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err="1" smtClean="0"/>
              <a:t>Destabilizujícím</a:t>
            </a:r>
            <a:r>
              <a:rPr lang="cs-CZ" sz="2000" dirty="0" smtClean="0"/>
              <a:t> faktorem se stala existence velkých národnostních menšin a jejich často problematické postoje k novým státům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V řadě případů byla ze strany Nástupnických zemí vedena vůči menšinám tvrdá centralizační politika, která vyústila v odpor, který býval jak politický, tak často i ozbrojený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 smtClean="0"/>
              <a:t>Nerovnoměrná ekonomická stabilizace navíc vytvořila prostředí v němž se v meziválečném období mohly dále v regionu rozvíjet další národnostní spory</a:t>
            </a:r>
            <a:endParaRPr lang="cs-CZ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revoluce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C:\Users\Luboš\Desktop\1280px-Caricature_for_Riga_Peace_19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2553"/>
            <a:ext cx="8007304" cy="55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20481" y="1291905"/>
            <a:ext cx="4171519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Výsledkem Rižského míru bylo roztržení nejenom Běloruska, ale i Ukrajiny mezi Polsko a Sovětské Rusko, přičemž oba tyto státy se staly domovem početné běloruské a ukrajinské menšiny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400px-Map_Europe_1923-e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053"/>
            <a:ext cx="8130746" cy="552890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30746" y="1326292"/>
            <a:ext cx="4061254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Územní proměny let 1914 – 1920(23)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2400" b="1" dirty="0"/>
              <a:t>Versailleský systém: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Pařížská mírová konference </a:t>
            </a:r>
            <a:r>
              <a:rPr lang="cs-CZ" sz="2000" dirty="0"/>
              <a:t>z r. 1919 vytvořila ve střední Evropě zcela nový svět. Staré středoevropské mocnosti Německo a Rakousko-Uhersko byly buď významně oslabeny, nebo přímo zanikly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 regionu vznikla řada nových středních a menších zemí, které vedly svou vlastní politiku a jejich vzájemné spory a aliance vytvořily na další období rámec střední Evropy. Jednalo se o tzv. </a:t>
            </a:r>
            <a:r>
              <a:rPr lang="cs-CZ" sz="2000" b="1" dirty="0"/>
              <a:t>Nástupnické státy</a:t>
            </a:r>
            <a:r>
              <a:rPr lang="cs-CZ" sz="2000" dirty="0"/>
              <a:t>, jimiž byly: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Československá republika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Polská republika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Maďarské království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Rakouská republika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Království Srbů, Chorvatů a Slovinců (Království SHS), později přejmenované na </a:t>
            </a:r>
            <a:r>
              <a:rPr lang="cs-CZ" sz="1600" dirty="0" smtClean="0"/>
              <a:t>Jugoslávii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Pobaltské státy (Litva, Lotyšsko,Estonsko)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Finsko</a:t>
            </a:r>
          </a:p>
        </p:txBody>
      </p:sp>
    </p:spTree>
    <p:extLst>
      <p:ext uri="{BB962C8B-B14F-4D97-AF65-F5344CB8AC3E}">
        <p14:creationId xmlns="" xmlns:p14="http://schemas.microsoft.com/office/powerpoint/2010/main" val="8234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800x800_Wersailles_kon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142"/>
            <a:ext cx="8311978" cy="55690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36943" y="1314427"/>
            <a:ext cx="3955057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Delegáti Pařížské mírové konference, která měla ambici vytvořit systém, který zabrání dalším konfliktům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Původní hegemon oblasti Německo bylo v důsledku </a:t>
            </a:r>
            <a:r>
              <a:rPr lang="cs-CZ" sz="2000" b="1" dirty="0"/>
              <a:t>Versailleské mírové smlouvy </a:t>
            </a:r>
            <a:r>
              <a:rPr lang="cs-CZ" sz="2000" dirty="0"/>
              <a:t>významně oslabeno: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Ztratilo Západní Prusko, </a:t>
            </a:r>
            <a:r>
              <a:rPr lang="cs-CZ" sz="1600" dirty="0" err="1"/>
              <a:t>Poznaňsko</a:t>
            </a:r>
            <a:r>
              <a:rPr lang="cs-CZ" sz="1600" dirty="0"/>
              <a:t>, části Slezska, Hlučínsko, Alsasko-Lotrinsko, </a:t>
            </a:r>
            <a:r>
              <a:rPr lang="cs-CZ" sz="1600" dirty="0" err="1"/>
              <a:t>Eupen</a:t>
            </a:r>
            <a:r>
              <a:rPr lang="cs-CZ" sz="1600" dirty="0"/>
              <a:t> a </a:t>
            </a:r>
            <a:r>
              <a:rPr lang="cs-CZ" sz="1600" dirty="0" err="1"/>
              <a:t>Malmedy</a:t>
            </a:r>
            <a:r>
              <a:rPr lang="cs-CZ" sz="1600" dirty="0"/>
              <a:t>, severní část </a:t>
            </a:r>
            <a:r>
              <a:rPr lang="cs-CZ" sz="1600" dirty="0" err="1"/>
              <a:t>Šlesvicka</a:t>
            </a:r>
            <a:r>
              <a:rPr lang="cs-CZ" sz="1600" dirty="0"/>
              <a:t>, oblast kolem přístavu </a:t>
            </a:r>
            <a:r>
              <a:rPr lang="cs-CZ" sz="1600" dirty="0" err="1"/>
              <a:t>Memel</a:t>
            </a:r>
            <a:r>
              <a:rPr lang="cs-CZ" sz="1600" dirty="0"/>
              <a:t>, Gdaňsk a oblast Sárska byla dána pod kontrolu nově vzniklé společnosti národů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Německo bylo nuceno se zavázat zaplatit zejména Francii, Velké Británii, Belgii a Spojeným státům americkým astronomické reparace, jako odškodnění za válečná léta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Radikálně byla omezena německá armáda, jež směla mít dále jenom 100 tisíc vojáků, žádné tankové, ani letecké jednotky a byl rozpuštěn i generální štáb. Vojenské námořnictvo bylo také radikálně oslabeno a země nesměla vlastnit žádní ponorky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Německo se ve smlouvě přiznalo k tomu, že je výhradním viníkem skončené války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Proti této smlouvě a jejím důsledkům pro Německo se v zemi vytvořil silný odpor. Zejména krajně pravicové i levicové síly byly aktivní v napadání nejenom samotného míru, ale také signatářů smlouvy, kteří pocházely hlavně z řad sociální demokracie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Text smlouvy se stal jako zákon č. 217/1921 sb. součástí zákoníku Výmarské republiky</a:t>
            </a:r>
          </a:p>
          <a:p>
            <a:pPr lvl="2" algn="just"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41788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675"/>
            <a:ext cx="6528685" cy="55363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28684" y="1321675"/>
            <a:ext cx="5663315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Územní  ztráty Německa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2768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Rakousko-Uhersko se v důsledku války rozpadlo. Nástupnickým státem Předlitavska se stalo Rakousko, jež se na přelomu let 1918 – 1919 ustavilo v republiku. S tímto republikánským Rakouskem byla následně podepsána vlastní smlouva ukončující válku. Jednalo se o </a:t>
            </a:r>
            <a:r>
              <a:rPr lang="cs-CZ" sz="2000" b="1" dirty="0"/>
              <a:t>Saint-</a:t>
            </a:r>
            <a:r>
              <a:rPr lang="cs-CZ" sz="2000" b="1" dirty="0" err="1"/>
              <a:t>Germainskou</a:t>
            </a:r>
            <a:r>
              <a:rPr lang="cs-CZ" sz="2000" b="1" dirty="0"/>
              <a:t> mírovou smlouvu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Rakousko muselo uznat nezávislost dalších nástupnických států a zříci se nároků na jejich území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Dále ve prospěch Itálie bylo Rakousko nucené odstoupit jižní Tyrolsko, Istrii a Terst a tím po dlouhých staletích ztratit přístup k Jaderskému moři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Stav rakouské armády byl též omezen a vojsko nesmělo mít dále více než 30 tisíc mužů. Stejně jako Německu, i Rakousku bylo zakázáno vlastnit tanky a letectvo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Rakousko se nesmělo sjednotit s Německem, což bylo zakázáno i Německu. Mělo tím být zabráněno vzniku velkého německého státu ve střední Evropě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Také Rakousko bylo nuceno platit vysoké válečné reparace vítězům. Část těchto reparací přešla i na nástupnické státy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Smlouva oficiálně vstoupila v platnost v červenci 1920 a jednalo se o právní akt, potvrzující již reálný stav rozpadu Rakouska-Uherska</a:t>
            </a:r>
          </a:p>
        </p:txBody>
      </p:sp>
    </p:spTree>
    <p:extLst>
      <p:ext uri="{BB962C8B-B14F-4D97-AF65-F5344CB8AC3E}">
        <p14:creationId xmlns="" xmlns:p14="http://schemas.microsoft.com/office/powerpoint/2010/main" val="118654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Poválečná Evropa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8929396" cy="55239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29396" y="1325563"/>
            <a:ext cx="3262604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Území Předlitavska a jeho rozpad v r. 1918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3504763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2860</Words>
  <Application>Microsoft Office PowerPoint</Application>
  <PresentationFormat>Vlastní</PresentationFormat>
  <Paragraphs>392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Office</vt:lpstr>
      <vt:lpstr>Interetnické problémy v pohraničních regionech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Evropě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Poválečná Evropa</vt:lpstr>
      <vt:lpstr>Světová revoluce</vt:lpstr>
      <vt:lpstr>Světová revoluce</vt:lpstr>
      <vt:lpstr>Světová revoluce</vt:lpstr>
      <vt:lpstr>Světová revoluce</vt:lpstr>
      <vt:lpstr>Světová revoluce</vt:lpstr>
      <vt:lpstr>Nová střední Evropa</vt:lpstr>
      <vt:lpstr>Světová revoluce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Středoevropská společnost mezi válkami</dc:title>
  <dc:creator>Lubomír</dc:creator>
  <cp:lastModifiedBy>Lubomír</cp:lastModifiedBy>
  <cp:revision>44</cp:revision>
  <dcterms:created xsi:type="dcterms:W3CDTF">2016-10-22T09:22:20Z</dcterms:created>
  <dcterms:modified xsi:type="dcterms:W3CDTF">2018-03-07T20:05:20Z</dcterms:modified>
</cp:coreProperties>
</file>