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83" r:id="rId5"/>
    <p:sldId id="284" r:id="rId6"/>
    <p:sldId id="259" r:id="rId7"/>
    <p:sldId id="286" r:id="rId8"/>
    <p:sldId id="287" r:id="rId9"/>
    <p:sldId id="285" r:id="rId10"/>
    <p:sldId id="288" r:id="rId11"/>
    <p:sldId id="260" r:id="rId12"/>
    <p:sldId id="261" r:id="rId13"/>
    <p:sldId id="262" r:id="rId14"/>
    <p:sldId id="263" r:id="rId15"/>
    <p:sldId id="264" r:id="rId16"/>
    <p:sldId id="265" r:id="rId17"/>
    <p:sldId id="266" r:id="rId18"/>
    <p:sldId id="267" r:id="rId19"/>
    <p:sldId id="268" r:id="rId20"/>
    <p:sldId id="269" r:id="rId21"/>
    <p:sldId id="270" r:id="rId22"/>
    <p:sldId id="278" r:id="rId23"/>
    <p:sldId id="280" r:id="rId24"/>
    <p:sldId id="281" r:id="rId25"/>
    <p:sldId id="282" r:id="rId26"/>
    <p:sldId id="272" r:id="rId27"/>
    <p:sldId id="273" r:id="rId28"/>
    <p:sldId id="274" r:id="rId29"/>
    <p:sldId id="275" r:id="rId30"/>
    <p:sldId id="276" r:id="rId31"/>
    <p:sldId id="277"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E87D268-689F-490C-AB77-E014C09492D4}" type="datetimeFigureOut">
              <a:rPr lang="cs-CZ" smtClean="0"/>
              <a:pPr/>
              <a:t>08.03.2018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565A7D-EA93-4283-9A62-04E5BF9046B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7D268-689F-490C-AB77-E014C09492D4}" type="datetimeFigureOut">
              <a:rPr lang="cs-CZ" smtClean="0"/>
              <a:pPr/>
              <a:t>08.03.2018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5A7D-EA93-4283-9A62-04E5BF9046B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Sudetoněmecký_puč,_Aš_-_září_1938.jpg"/>
          <p:cNvPicPr>
            <a:picLocks noChangeAspect="1"/>
          </p:cNvPicPr>
          <p:nvPr/>
        </p:nvPicPr>
        <p:blipFill>
          <a:blip r:embed="rId2"/>
          <a:stretch>
            <a:fillRect/>
          </a:stretch>
        </p:blipFill>
        <p:spPr>
          <a:xfrm>
            <a:off x="0" y="0"/>
            <a:ext cx="9220840" cy="6858000"/>
          </a:xfrm>
          <a:prstGeom prst="rect">
            <a:avLst/>
          </a:prstGeom>
        </p:spPr>
      </p:pic>
      <p:sp>
        <p:nvSpPr>
          <p:cNvPr id="2" name="Nadpis 1"/>
          <p:cNvSpPr>
            <a:spLocks noGrp="1"/>
          </p:cNvSpPr>
          <p:nvPr>
            <p:ph type="ctrTitle"/>
          </p:nvPr>
        </p:nvSpPr>
        <p:spPr>
          <a:xfrm>
            <a:off x="0" y="0"/>
            <a:ext cx="9286908" cy="1470025"/>
          </a:xfrm>
        </p:spPr>
        <p:txBody>
          <a:bodyPr/>
          <a:lstStyle/>
          <a:p>
            <a:r>
              <a:rPr lang="cs-CZ" b="1" dirty="0" err="1" smtClean="0">
                <a:solidFill>
                  <a:schemeClr val="accent2">
                    <a:lumMod val="75000"/>
                  </a:schemeClr>
                </a:solidFill>
                <a:effectLst>
                  <a:outerShdw blurRad="38100" dist="38100" dir="2700000" algn="tl">
                    <a:srgbClr val="000000">
                      <a:alpha val="43137"/>
                    </a:srgbClr>
                  </a:outerShdw>
                </a:effectLst>
              </a:rPr>
              <a:t>Interetnické</a:t>
            </a:r>
            <a:r>
              <a:rPr lang="cs-CZ" b="1" dirty="0" smtClean="0">
                <a:solidFill>
                  <a:schemeClr val="accent2">
                    <a:lumMod val="75000"/>
                  </a:schemeClr>
                </a:solidFill>
                <a:effectLst>
                  <a:outerShdw blurRad="38100" dist="38100" dir="2700000" algn="tl">
                    <a:srgbClr val="000000">
                      <a:alpha val="43137"/>
                    </a:srgbClr>
                  </a:outerShdw>
                </a:effectLst>
              </a:rPr>
              <a:t> problémy v pohraničních regionech</a:t>
            </a:r>
            <a:endParaRPr lang="cs-CZ" b="1" dirty="0">
              <a:solidFill>
                <a:schemeClr val="accent2">
                  <a:lumMod val="75000"/>
                </a:schemeClr>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0" y="1785926"/>
            <a:ext cx="9144000" cy="1752600"/>
          </a:xfrm>
        </p:spPr>
        <p:txBody>
          <a:bodyPr/>
          <a:lstStyle/>
          <a:p>
            <a:r>
              <a:rPr lang="cs-CZ" b="1" dirty="0" smtClean="0">
                <a:solidFill>
                  <a:schemeClr val="accent2">
                    <a:lumMod val="75000"/>
                  </a:schemeClr>
                </a:solidFill>
                <a:effectLst>
                  <a:outerShdw blurRad="38100" dist="38100" dir="2700000" algn="tl">
                    <a:srgbClr val="000000">
                      <a:alpha val="43137"/>
                    </a:srgbClr>
                  </a:outerShdw>
                </a:effectLst>
              </a:rPr>
              <a:t>Rozpad Versailleského systému a počátek 2. světové války</a:t>
            </a:r>
            <a:endParaRPr lang="cs-CZ"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pic>
        <p:nvPicPr>
          <p:cNvPr id="3" name="Obrázek 2" descr="Magyarorszag_1920.png"/>
          <p:cNvPicPr>
            <a:picLocks noChangeAspect="1"/>
          </p:cNvPicPr>
          <p:nvPr/>
        </p:nvPicPr>
        <p:blipFill>
          <a:blip r:embed="rId3"/>
          <a:stretch>
            <a:fillRect/>
          </a:stretch>
        </p:blipFill>
        <p:spPr>
          <a:xfrm>
            <a:off x="-1" y="1142984"/>
            <a:ext cx="9144001" cy="57150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fontScale="85000" lnSpcReduction="20000"/>
          </a:bodyPr>
          <a:lstStyle/>
          <a:p>
            <a:pPr algn="just">
              <a:lnSpc>
                <a:spcPct val="150000"/>
              </a:lnSpc>
            </a:pPr>
            <a:r>
              <a:rPr lang="cs-CZ" b="1" dirty="0"/>
              <a:t>Nástup diktatur:</a:t>
            </a:r>
          </a:p>
          <a:p>
            <a:pPr lvl="1" algn="just">
              <a:lnSpc>
                <a:spcPct val="150000"/>
              </a:lnSpc>
            </a:pPr>
            <a:r>
              <a:rPr lang="cs-CZ" sz="2200" dirty="0"/>
              <a:t>V průběhu 20. let byly demokratické systémy nástupnických středoevropských států vystaveny hrozbě krajních pravicových i levicových stran</a:t>
            </a:r>
          </a:p>
          <a:p>
            <a:pPr lvl="1" algn="just">
              <a:lnSpc>
                <a:spcPct val="150000"/>
              </a:lnSpc>
            </a:pPr>
            <a:r>
              <a:rPr lang="cs-CZ" sz="2200" b="1" dirty="0"/>
              <a:t>V Maďarsku:</a:t>
            </a:r>
          </a:p>
          <a:p>
            <a:pPr lvl="2" algn="just">
              <a:lnSpc>
                <a:spcPct val="150000"/>
              </a:lnSpc>
            </a:pPr>
            <a:r>
              <a:rPr lang="cs-CZ" sz="1700" dirty="0"/>
              <a:t>Již krátce po porážce republiky rad byl konzervativními a pravicovými kruhy nastolen tuhý režim, během jehož bílého teroru přišlo o život násobně více lidí, než během teroru rudého</a:t>
            </a:r>
          </a:p>
          <a:p>
            <a:pPr lvl="2" algn="just">
              <a:lnSpc>
                <a:spcPct val="150000"/>
              </a:lnSpc>
            </a:pPr>
            <a:r>
              <a:rPr lang="cs-CZ" sz="1700" dirty="0"/>
              <a:t>Maďarsko se stalo královstvím bez krále a v čele země byl jako správce země admirál Miklós </a:t>
            </a:r>
            <a:r>
              <a:rPr lang="cs-CZ" sz="1700" dirty="0" err="1"/>
              <a:t>Horthy</a:t>
            </a:r>
            <a:r>
              <a:rPr lang="cs-CZ" sz="1700" dirty="0"/>
              <a:t> a tvůrcem konzervativního režimu se stal </a:t>
            </a:r>
            <a:r>
              <a:rPr lang="cs-CZ" sz="1700" dirty="0" err="1"/>
              <a:t>hrabě</a:t>
            </a:r>
            <a:r>
              <a:rPr lang="cs-CZ" sz="1700" dirty="0"/>
              <a:t> István </a:t>
            </a:r>
            <a:r>
              <a:rPr lang="cs-CZ" sz="1700" dirty="0" err="1"/>
              <a:t>Bethlén</a:t>
            </a:r>
            <a:endParaRPr lang="cs-CZ" sz="1700" dirty="0"/>
          </a:p>
          <a:p>
            <a:pPr lvl="1" algn="just">
              <a:lnSpc>
                <a:spcPct val="150000"/>
              </a:lnSpc>
            </a:pPr>
            <a:r>
              <a:rPr lang="cs-CZ" sz="2200" b="1" dirty="0"/>
              <a:t>V Polsku:</a:t>
            </a:r>
          </a:p>
          <a:p>
            <a:pPr lvl="2" algn="just">
              <a:lnSpc>
                <a:spcPct val="150000"/>
              </a:lnSpc>
            </a:pPr>
            <a:r>
              <a:rPr lang="cs-CZ" sz="1700" dirty="0"/>
              <a:t>Chaotickou a nepřehlednou politickou situaci se rozhodl v r. 1926 řešit hrdina bitvy u Varšavy </a:t>
            </a:r>
            <a:r>
              <a:rPr lang="cs-CZ" sz="1700" dirty="0" err="1"/>
              <a:t>J.Pilsudský</a:t>
            </a:r>
            <a:r>
              <a:rPr lang="cs-CZ" sz="1700" dirty="0"/>
              <a:t>, který provedl státní převrat a nastolil režim opírající se o jeho autoritu a o sílu armády</a:t>
            </a:r>
          </a:p>
          <a:p>
            <a:pPr lvl="2" algn="just">
              <a:lnSpc>
                <a:spcPct val="150000"/>
              </a:lnSpc>
            </a:pPr>
            <a:r>
              <a:rPr lang="cs-CZ" sz="1700" dirty="0"/>
              <a:t>Sám Pilsudský se chtěl držet mimo politické funkce a ze zákulisí vykonávat svůj vliv, ale v letech 1926 až 1928 a 1930 zastával funkci premiéra</a:t>
            </a:r>
          </a:p>
          <a:p>
            <a:pPr lvl="2" algn="just">
              <a:lnSpc>
                <a:spcPct val="150000"/>
              </a:lnSpc>
            </a:pPr>
            <a:r>
              <a:rPr lang="cs-CZ" sz="1700" dirty="0"/>
              <a:t>Za jeho vlády došlo k likvidaci politické opozice i k pronásledování ukrajinské národnostní menšiny. V r. 1934 vypovědělo Polsko své závazky o ochraně menšin, jež uzavřelo se Společností národů</a:t>
            </a:r>
          </a:p>
        </p:txBody>
      </p:sp>
    </p:spTree>
    <p:extLst>
      <p:ext uri="{BB962C8B-B14F-4D97-AF65-F5344CB8AC3E}">
        <p14:creationId xmlns="" xmlns:p14="http://schemas.microsoft.com/office/powerpoint/2010/main" val="86199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sp>
        <p:nvSpPr>
          <p:cNvPr id="3" name="Zástupný symbol pro obsah 2"/>
          <p:cNvSpPr>
            <a:spLocks noGrp="1"/>
          </p:cNvSpPr>
          <p:nvPr>
            <p:ph idx="1"/>
          </p:nvPr>
        </p:nvSpPr>
        <p:spPr>
          <a:xfrm>
            <a:off x="0" y="1325564"/>
            <a:ext cx="9144000" cy="5532437"/>
          </a:xfrm>
          <a:blipFill>
            <a:blip r:embed="rId2"/>
            <a:tile tx="0" ty="0" sx="100000" sy="100000" flip="none" algn="tl"/>
          </a:blipFill>
        </p:spPr>
        <p:txBody>
          <a:bodyPr>
            <a:normAutofit fontScale="92500" lnSpcReduction="20000"/>
          </a:bodyPr>
          <a:lstStyle/>
          <a:p>
            <a:pPr lvl="1" algn="just">
              <a:lnSpc>
                <a:spcPct val="150000"/>
              </a:lnSpc>
            </a:pPr>
            <a:r>
              <a:rPr lang="cs-CZ" sz="2000" b="1" dirty="0"/>
              <a:t>V Německu:</a:t>
            </a:r>
          </a:p>
          <a:p>
            <a:pPr lvl="2" algn="just">
              <a:lnSpc>
                <a:spcPct val="150000"/>
              </a:lnSpc>
            </a:pPr>
            <a:r>
              <a:rPr lang="cs-CZ" sz="1600" dirty="0"/>
              <a:t>Celé období 20. let se Německo potýkalo se silnou komunistickou, která požadovala provedení revoluce. Od 2. poloviny 30. let a zejména pak v období po propuknutí hospodářské krize, vzrostl také vliv nacistů</a:t>
            </a:r>
          </a:p>
          <a:p>
            <a:pPr lvl="2" algn="just">
              <a:lnSpc>
                <a:spcPct val="150000"/>
              </a:lnSpc>
            </a:pPr>
            <a:r>
              <a:rPr lang="cs-CZ" sz="1600" dirty="0"/>
              <a:t>Na konci 20. let se situace stále více blížila stavu občanské války, když se v ulicích střetávaly příznivci komunistů a nacistů</a:t>
            </a:r>
          </a:p>
          <a:p>
            <a:pPr lvl="2" algn="just">
              <a:lnSpc>
                <a:spcPct val="150000"/>
              </a:lnSpc>
            </a:pPr>
            <a:r>
              <a:rPr lang="cs-CZ" sz="1600" dirty="0"/>
              <a:t>Za této situace prezident Hindenburg omezoval některá práva</a:t>
            </a:r>
          </a:p>
          <a:p>
            <a:pPr lvl="2" algn="just">
              <a:lnSpc>
                <a:spcPct val="150000"/>
              </a:lnSpc>
            </a:pPr>
            <a:r>
              <a:rPr lang="cs-CZ" sz="1600" dirty="0"/>
              <a:t>Na počátku 30. let se demokracie z Německa vytratila, když NSDAP dokázala získat nejvíce hlasů v Říšském sněmu a po taktických chybách KPD dokázala v lednu 1933 prosadit do čela země Adolfa Hitlera</a:t>
            </a:r>
          </a:p>
          <a:p>
            <a:pPr lvl="1" algn="just">
              <a:lnSpc>
                <a:spcPct val="150000"/>
              </a:lnSpc>
            </a:pPr>
            <a:r>
              <a:rPr lang="cs-CZ" sz="2000" b="1" dirty="0"/>
              <a:t>V Rakousku:</a:t>
            </a:r>
          </a:p>
          <a:p>
            <a:pPr lvl="2" algn="just">
              <a:lnSpc>
                <a:spcPct val="150000"/>
              </a:lnSpc>
            </a:pPr>
            <a:r>
              <a:rPr lang="cs-CZ" sz="1600" dirty="0"/>
              <a:t>Až do počátku 30. let byl v zemi dominantní spor mezi sociálními demokraty na jedné straně a křesťanskými socialisty na straně druhé</a:t>
            </a:r>
          </a:p>
          <a:p>
            <a:pPr lvl="2" algn="just">
              <a:lnSpc>
                <a:spcPct val="150000"/>
              </a:lnSpc>
            </a:pPr>
            <a:r>
              <a:rPr lang="cs-CZ" sz="1600" dirty="0"/>
              <a:t>Tyto boje vyústily v řadu velice krvavých střetů a nakonec v r. 1934 dostaly zemi na pokraj občanské války. Sociální demokracie svůj souboj ovšem nakonec prohrála</a:t>
            </a:r>
          </a:p>
          <a:p>
            <a:pPr lvl="2" algn="just">
              <a:lnSpc>
                <a:spcPct val="150000"/>
              </a:lnSpc>
            </a:pPr>
            <a:r>
              <a:rPr lang="cs-CZ" sz="1600" dirty="0"/>
              <a:t>Od r. 1933 byl v zemi budován </a:t>
            </a:r>
            <a:r>
              <a:rPr lang="cs-CZ" sz="1600" dirty="0" err="1"/>
              <a:t>austrofašistický</a:t>
            </a:r>
            <a:r>
              <a:rPr lang="cs-CZ" sz="1600" dirty="0"/>
              <a:t> režim pod vedením E. </a:t>
            </a:r>
            <a:r>
              <a:rPr lang="cs-CZ" sz="1600" dirty="0" err="1"/>
              <a:t>Dolfusse</a:t>
            </a:r>
            <a:endParaRPr lang="cs-CZ" sz="1600" dirty="0"/>
          </a:p>
        </p:txBody>
      </p:sp>
    </p:spTree>
    <p:extLst>
      <p:ext uri="{BB962C8B-B14F-4D97-AF65-F5344CB8AC3E}">
        <p14:creationId xmlns="" xmlns:p14="http://schemas.microsoft.com/office/powerpoint/2010/main" val="392500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pic>
        <p:nvPicPr>
          <p:cNvPr id="3" name="Obrázek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25564"/>
            <a:ext cx="6109218" cy="5539025"/>
          </a:xfrm>
          <a:prstGeom prst="rect">
            <a:avLst/>
          </a:prstGeom>
        </p:spPr>
      </p:pic>
      <p:sp>
        <p:nvSpPr>
          <p:cNvPr id="4" name="TextovéPole 3"/>
          <p:cNvSpPr txBox="1"/>
          <p:nvPr/>
        </p:nvSpPr>
        <p:spPr>
          <a:xfrm>
            <a:off x="6109218" y="1325563"/>
            <a:ext cx="3034782" cy="5693866"/>
          </a:xfrm>
          <a:prstGeom prst="rect">
            <a:avLst/>
          </a:prstGeom>
          <a:blipFill>
            <a:blip r:embed="rId2"/>
            <a:tile tx="0" ty="0" sx="100000" sy="100000" flip="none" algn="tl"/>
          </a:blipFill>
        </p:spPr>
        <p:txBody>
          <a:bodyPr wrap="square" rtlCol="0">
            <a:spAutoFit/>
          </a:bodyPr>
          <a:lstStyle/>
          <a:p>
            <a:r>
              <a:rPr lang="cs-CZ" sz="1400" b="1" dirty="0"/>
              <a:t>Polovojenské oddíly byly jednou z tváří nástupu autoritativních a totalitních systémů ve střední Evropě</a:t>
            </a:r>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p:txBody>
      </p:sp>
    </p:spTree>
    <p:extLst>
      <p:ext uri="{BB962C8B-B14F-4D97-AF65-F5344CB8AC3E}">
        <p14:creationId xmlns="" xmlns:p14="http://schemas.microsoft.com/office/powerpoint/2010/main" val="312517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lnSpcReduction="10000"/>
          </a:bodyPr>
          <a:lstStyle/>
          <a:p>
            <a:pPr algn="just">
              <a:lnSpc>
                <a:spcPct val="150000"/>
              </a:lnSpc>
            </a:pPr>
            <a:r>
              <a:rPr lang="cs-CZ" sz="2400" b="1" dirty="0"/>
              <a:t>Autoritativní a totalitní režimy:</a:t>
            </a:r>
          </a:p>
          <a:p>
            <a:pPr lvl="1" algn="just">
              <a:lnSpc>
                <a:spcPct val="150000"/>
              </a:lnSpc>
            </a:pPr>
            <a:r>
              <a:rPr lang="cs-CZ" sz="2000" dirty="0"/>
              <a:t>Během 20. a první poloviny 30. let se nejenom ve střední Evropě, ale také na Balkáně a v zemích jižní Evropy dostala k moci řada diktátorů</a:t>
            </a:r>
          </a:p>
          <a:p>
            <a:pPr lvl="1" algn="just">
              <a:lnSpc>
                <a:spcPct val="150000"/>
              </a:lnSpc>
            </a:pPr>
            <a:r>
              <a:rPr lang="cs-CZ" sz="2000" dirty="0"/>
              <a:t>Jenom národně socialistický systém v Německu a fašistický systém v Itálii je z těchto </a:t>
            </a:r>
            <a:r>
              <a:rPr lang="cs-CZ" sz="2000" dirty="0" smtClean="0"/>
              <a:t>diktatur </a:t>
            </a:r>
            <a:r>
              <a:rPr lang="cs-CZ" sz="2000" dirty="0"/>
              <a:t>možné zařadit mezi totalitní režimy. Ty se vyznačovaly:</a:t>
            </a:r>
          </a:p>
          <a:p>
            <a:pPr lvl="2" algn="just">
              <a:lnSpc>
                <a:spcPct val="150000"/>
              </a:lnSpc>
            </a:pPr>
            <a:r>
              <a:rPr lang="cs-CZ" sz="1600" dirty="0"/>
              <a:t>Jedinou vládnoucí stranou s monopolem na přístup k moci</a:t>
            </a:r>
          </a:p>
          <a:p>
            <a:pPr lvl="2" algn="just">
              <a:lnSpc>
                <a:spcPct val="150000"/>
              </a:lnSpc>
            </a:pPr>
            <a:r>
              <a:rPr lang="cs-CZ" sz="1600" dirty="0"/>
              <a:t>Absolutní kontrolou sdělovacích prostředků</a:t>
            </a:r>
          </a:p>
          <a:p>
            <a:pPr lvl="2" algn="just">
              <a:lnSpc>
                <a:spcPct val="150000"/>
              </a:lnSpc>
            </a:pPr>
            <a:r>
              <a:rPr lang="cs-CZ" sz="1600" dirty="0"/>
              <a:t>Propracovanou ideologií poskytujících jasný a strukturovaný obraz světa</a:t>
            </a:r>
          </a:p>
          <a:p>
            <a:pPr lvl="2" algn="just">
              <a:lnSpc>
                <a:spcPct val="150000"/>
              </a:lnSpc>
            </a:pPr>
            <a:r>
              <a:rPr lang="cs-CZ" sz="1600" dirty="0"/>
              <a:t>Monopolem na použití síly a bezpečnostních složek  v zemi</a:t>
            </a:r>
          </a:p>
          <a:p>
            <a:pPr lvl="1" algn="just">
              <a:lnSpc>
                <a:spcPct val="150000"/>
              </a:lnSpc>
            </a:pPr>
            <a:r>
              <a:rPr lang="cs-CZ" sz="2000" dirty="0"/>
              <a:t>Totalitní režimy se snažily prostřednictvím řady organizací politizovat většinu obyvatelstva a skrze důvěrníky, tajnou policii kontrolovat každý aspekt života lidí na jimi ovládaném území</a:t>
            </a:r>
          </a:p>
        </p:txBody>
      </p:sp>
    </p:spTree>
    <p:extLst>
      <p:ext uri="{BB962C8B-B14F-4D97-AF65-F5344CB8AC3E}">
        <p14:creationId xmlns="" xmlns:p14="http://schemas.microsoft.com/office/powerpoint/2010/main" val="352149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121314" y="1325561"/>
            <a:ext cx="2022686" cy="5047536"/>
          </a:xfrm>
          <a:prstGeom prst="rect">
            <a:avLst/>
          </a:prstGeom>
          <a:blipFill>
            <a:blip r:embed="rId2"/>
            <a:tile tx="0" ty="0" sx="100000" sy="100000" flip="none" algn="tl"/>
          </a:blipFill>
        </p:spPr>
        <p:txBody>
          <a:bodyPr wrap="square" rtlCol="0">
            <a:spAutoFit/>
          </a:bodyPr>
          <a:lstStyle/>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p:txBody>
      </p:sp>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sp>
        <p:nvSpPr>
          <p:cNvPr id="3" name="Zástupný symbol pro obsah 2"/>
          <p:cNvSpPr>
            <a:spLocks noGrp="1"/>
          </p:cNvSpPr>
          <p:nvPr>
            <p:ph idx="1"/>
          </p:nvPr>
        </p:nvSpPr>
        <p:spPr>
          <a:xfrm>
            <a:off x="0" y="1325563"/>
            <a:ext cx="4857751" cy="5532437"/>
          </a:xfrm>
          <a:blipFill>
            <a:blip r:embed="rId2"/>
            <a:tile tx="0" ty="0" sx="100000" sy="100000" flip="none" algn="tl"/>
          </a:blipFill>
        </p:spPr>
        <p:txBody>
          <a:bodyPr>
            <a:normAutofit/>
          </a:bodyPr>
          <a:lstStyle/>
          <a:p>
            <a:pPr lvl="1">
              <a:lnSpc>
                <a:spcPct val="150000"/>
              </a:lnSpc>
            </a:pPr>
            <a:r>
              <a:rPr lang="cs-CZ" sz="2000" dirty="0"/>
              <a:t>Klasické autoritativní režimy, jaký vznikl např. v Polsku se naopak snažil většinu společnost depolitizovat a moc si udržoval prostřednictvím vojska a tajné policie. Nesnaží se o absolutní podrobení si společnosti, ale vystačí si s udržením monopolu na politické řízení státu</a:t>
            </a:r>
          </a:p>
          <a:p>
            <a:pPr lvl="1">
              <a:lnSpc>
                <a:spcPct val="150000"/>
              </a:lnSpc>
            </a:pPr>
            <a:r>
              <a:rPr lang="cs-CZ" sz="2000" dirty="0"/>
              <a:t>Jedinou zemí, jež i ve 2. polovině 30. let zůstala věrná svým demokratickým ideálům, bylo Československo</a:t>
            </a:r>
          </a:p>
        </p:txBody>
      </p:sp>
      <p:pic>
        <p:nvPicPr>
          <p:cNvPr id="4" name="Obrázek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57752" y="1325562"/>
            <a:ext cx="4286248" cy="5532438"/>
          </a:xfrm>
          <a:prstGeom prst="rect">
            <a:avLst/>
          </a:prstGeom>
        </p:spPr>
      </p:pic>
    </p:spTree>
    <p:extLst>
      <p:ext uri="{BB962C8B-B14F-4D97-AF65-F5344CB8AC3E}">
        <p14:creationId xmlns="" xmlns:p14="http://schemas.microsoft.com/office/powerpoint/2010/main" val="278186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Křehké demokracie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fontScale="92500" lnSpcReduction="20000"/>
          </a:bodyPr>
          <a:lstStyle/>
          <a:p>
            <a:pPr algn="just">
              <a:lnSpc>
                <a:spcPct val="150000"/>
              </a:lnSpc>
            </a:pPr>
            <a:r>
              <a:rPr lang="cs-CZ" sz="2400" b="1" dirty="0"/>
              <a:t>Revizionismus:</a:t>
            </a:r>
          </a:p>
          <a:p>
            <a:pPr lvl="1" algn="just">
              <a:lnSpc>
                <a:spcPct val="150000"/>
              </a:lnSpc>
            </a:pPr>
            <a:r>
              <a:rPr lang="cs-CZ" sz="2000" dirty="0"/>
              <a:t>Země, které v důsledku mírových smluv ztratily svá území, se během 20. a 30. let pokoušely je získat nazpět</a:t>
            </a:r>
          </a:p>
          <a:p>
            <a:pPr lvl="1" algn="just">
              <a:lnSpc>
                <a:spcPct val="150000"/>
              </a:lnSpc>
            </a:pPr>
            <a:r>
              <a:rPr lang="cs-CZ" sz="2000" dirty="0"/>
              <a:t>Zejména Německo po nástupu A. Hitlera k moci aspirovalo nejenom na zisk bývalých německých území, ale požadovalo přímo sjednocení všech Němců v jediném státě</a:t>
            </a:r>
          </a:p>
          <a:p>
            <a:pPr lvl="1" algn="just">
              <a:lnSpc>
                <a:spcPct val="150000"/>
              </a:lnSpc>
            </a:pPr>
            <a:r>
              <a:rPr lang="cs-CZ" sz="2000" dirty="0"/>
              <a:t>Velice nebezpečný byl i revizionismus Maďarska, které ztratilo území ve prospěch všech svých sousedů. Pro ochranu před těmito maďarskými požadavky vznikla ve 20. letech vojenská aliance Československa, Rumunska a Jugoslávie, nazvaná </a:t>
            </a:r>
            <a:r>
              <a:rPr lang="cs-CZ" sz="2000" b="1" dirty="0"/>
              <a:t>Malá dohoda</a:t>
            </a:r>
            <a:r>
              <a:rPr lang="cs-CZ" sz="2000" dirty="0"/>
              <a:t>. Jejím hlavním garantem se stala Francie</a:t>
            </a:r>
          </a:p>
          <a:p>
            <a:pPr lvl="1" algn="just">
              <a:lnSpc>
                <a:spcPct val="150000"/>
              </a:lnSpc>
            </a:pPr>
            <a:r>
              <a:rPr lang="cs-CZ" sz="2000" dirty="0"/>
              <a:t>Ačkoliv se Maďarsko a Německo pokoušely získat zpět svá území, až nástup diktatury v Německu a rozbití Versailleského systému umožnily těmto zemím naplnit své ambice</a:t>
            </a:r>
          </a:p>
        </p:txBody>
      </p:sp>
    </p:spTree>
    <p:extLst>
      <p:ext uri="{BB962C8B-B14F-4D97-AF65-F5344CB8AC3E}">
        <p14:creationId xmlns="" xmlns:p14="http://schemas.microsoft.com/office/powerpoint/2010/main" val="62526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fontScale="92500" lnSpcReduction="10000"/>
          </a:bodyPr>
          <a:lstStyle/>
          <a:p>
            <a:pPr algn="just">
              <a:lnSpc>
                <a:spcPct val="150000"/>
              </a:lnSpc>
            </a:pPr>
            <a:r>
              <a:rPr lang="cs-CZ" sz="2400" b="1" dirty="0"/>
              <a:t>Velká hospodářská krize:</a:t>
            </a:r>
          </a:p>
          <a:p>
            <a:pPr lvl="1" algn="just">
              <a:lnSpc>
                <a:spcPct val="150000"/>
              </a:lnSpc>
            </a:pPr>
            <a:r>
              <a:rPr lang="cs-CZ" sz="2000" dirty="0"/>
              <a:t>V r. 1929 došlo ke krachu burzy v New Yorku, což vyvolalo dosud nejhlubší ekonomickou krizi, jakou svět poznal a její následky se brzy přelily ze Spojených států do Evropy</a:t>
            </a:r>
          </a:p>
          <a:p>
            <a:pPr lvl="1" algn="just">
              <a:lnSpc>
                <a:spcPct val="150000"/>
              </a:lnSpc>
            </a:pPr>
            <a:r>
              <a:rPr lang="cs-CZ" sz="2000" dirty="0"/>
              <a:t>Krize znamenala obrovský útlum průmyslové výroby a znehodnocení úspor. I ve střední Evropě se na počátku 30. let krize projevila a došlo k masivnímu zavírání provozů a velkému propouštění</a:t>
            </a:r>
          </a:p>
          <a:p>
            <a:pPr lvl="1" algn="just">
              <a:lnSpc>
                <a:spcPct val="150000"/>
              </a:lnSpc>
            </a:pPr>
            <a:r>
              <a:rPr lang="cs-CZ" sz="2000" dirty="0"/>
              <a:t>Krize otřásla politickými systémy všech zemí a k radikalizaci mas, které vystavené nejhorším důsledkům krize byly náchylné pravicové i levicové agitaci</a:t>
            </a:r>
          </a:p>
          <a:p>
            <a:pPr lvl="1" algn="just">
              <a:lnSpc>
                <a:spcPct val="150000"/>
              </a:lnSpc>
            </a:pPr>
            <a:r>
              <a:rPr lang="cs-CZ" sz="2000" dirty="0"/>
              <a:t>V Československu krize znamenala prohloubení skepse německé menšiny, jelikož právě oblasti pohraničí patřily mezi nejsilněji zasažení krizí. Čs. vláda přikročila i k vydání Zmocňovacího zákona, jímž získala mimořádné pravomoci v hospodářství</a:t>
            </a:r>
          </a:p>
        </p:txBody>
      </p:sp>
    </p:spTree>
    <p:extLst>
      <p:ext uri="{BB962C8B-B14F-4D97-AF65-F5344CB8AC3E}">
        <p14:creationId xmlns="" xmlns:p14="http://schemas.microsoft.com/office/powerpoint/2010/main" val="343071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lnSpcReduction="10000"/>
          </a:bodyPr>
          <a:lstStyle/>
          <a:p>
            <a:pPr lvl="1" algn="just">
              <a:lnSpc>
                <a:spcPct val="150000"/>
              </a:lnSpc>
            </a:pPr>
            <a:r>
              <a:rPr lang="cs-CZ" sz="2000" dirty="0"/>
              <a:t>V Maďarsku se dosud konzervativní systém začal proměňovat a po nástupu </a:t>
            </a:r>
            <a:r>
              <a:rPr lang="cs-CZ" sz="2000" dirty="0" err="1"/>
              <a:t>Gyuly</a:t>
            </a:r>
            <a:r>
              <a:rPr lang="cs-CZ" sz="2000" dirty="0"/>
              <a:t> </a:t>
            </a:r>
            <a:r>
              <a:rPr lang="cs-CZ" sz="2000" dirty="0" err="1"/>
              <a:t>Gömböse</a:t>
            </a:r>
            <a:r>
              <a:rPr lang="cs-CZ" sz="2000" dirty="0"/>
              <a:t> do funkce premiéra, se země stále více blížila klasickému fašistickému režimu</a:t>
            </a:r>
          </a:p>
          <a:p>
            <a:pPr lvl="1" algn="just">
              <a:lnSpc>
                <a:spcPct val="150000"/>
              </a:lnSpc>
            </a:pPr>
            <a:r>
              <a:rPr lang="cs-CZ" sz="2000" dirty="0"/>
              <a:t>Nejsilnější dopad měla krize v Německu, kde se ocitly bez práce miliony lidí. Neukotvená Výmarská republika byla vystavena útokům ze strany nacistů i komunistů</a:t>
            </a:r>
          </a:p>
          <a:p>
            <a:pPr lvl="1" algn="just">
              <a:lnSpc>
                <a:spcPct val="150000"/>
              </a:lnSpc>
            </a:pPr>
            <a:r>
              <a:rPr lang="cs-CZ" sz="2000" dirty="0"/>
              <a:t>V Německu dovedla krize nakonec do funkce říšského kancléře předsedu NSDAP Adolfa Hitlera, který rychle zlikvidoval ostatní politické strany a nastolil tvrdou diktaturu. Následky krize se mu podařilo zlikvidovat i díky nastartování zbrojní výroby, která byla spojena s jeho politikou znovuvyzbrojení Německa</a:t>
            </a:r>
          </a:p>
          <a:p>
            <a:pPr lvl="1" algn="just">
              <a:lnSpc>
                <a:spcPct val="150000"/>
              </a:lnSpc>
            </a:pPr>
            <a:r>
              <a:rPr lang="cs-CZ" sz="2000" dirty="0"/>
              <a:t>V dalších zemích se podařilo krizi do poloviny 30. let překonat, ale některé její následky byly patrné až do vypuknutí války</a:t>
            </a:r>
          </a:p>
        </p:txBody>
      </p:sp>
    </p:spTree>
    <p:extLst>
      <p:ext uri="{BB962C8B-B14F-4D97-AF65-F5344CB8AC3E}">
        <p14:creationId xmlns="" xmlns:p14="http://schemas.microsoft.com/office/powerpoint/2010/main" val="417308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pic>
        <p:nvPicPr>
          <p:cNvPr id="3" name="Obrázek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25563"/>
            <a:ext cx="6109218" cy="5528842"/>
          </a:xfrm>
          <a:prstGeom prst="rect">
            <a:avLst/>
          </a:prstGeom>
        </p:spPr>
      </p:pic>
      <p:sp>
        <p:nvSpPr>
          <p:cNvPr id="4" name="TextovéPole 3"/>
          <p:cNvSpPr txBox="1"/>
          <p:nvPr/>
        </p:nvSpPr>
        <p:spPr>
          <a:xfrm>
            <a:off x="6109218" y="1325563"/>
            <a:ext cx="3034782" cy="5909310"/>
          </a:xfrm>
          <a:prstGeom prst="rect">
            <a:avLst/>
          </a:prstGeom>
          <a:blipFill>
            <a:blip r:embed="rId2"/>
            <a:tile tx="0" ty="0" sx="100000" sy="100000" flip="none" algn="tl"/>
          </a:blipFill>
        </p:spPr>
        <p:txBody>
          <a:bodyPr wrap="square" rtlCol="0">
            <a:spAutoFit/>
          </a:bodyPr>
          <a:lstStyle/>
          <a:p>
            <a:r>
              <a:rPr lang="cs-CZ" sz="1400" b="1" dirty="0"/>
              <a:t>Američtí dělníci ve frontě na jídlo. Krize přinesla hluboký sociální propad širokým masám společnosti, jež pak snadněji podléhaly demagogii pravicových i levicových stran</a:t>
            </a:r>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p:txBody>
      </p:sp>
    </p:spTree>
    <p:extLst>
      <p:ext uri="{BB962C8B-B14F-4D97-AF65-F5344CB8AC3E}">
        <p14:creationId xmlns="" xmlns:p14="http://schemas.microsoft.com/office/powerpoint/2010/main" val="408129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Obtížná stabilizace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a:bodyPr>
          <a:lstStyle/>
          <a:p>
            <a:pPr algn="just">
              <a:lnSpc>
                <a:spcPct val="150000"/>
              </a:lnSpc>
            </a:pPr>
            <a:r>
              <a:rPr lang="cs-CZ" sz="2400" b="1" dirty="0"/>
              <a:t>Politika:</a:t>
            </a:r>
          </a:p>
          <a:p>
            <a:pPr lvl="1" algn="just">
              <a:lnSpc>
                <a:spcPct val="150000"/>
              </a:lnSpc>
              <a:buFont typeface="Arial" pitchFamily="34" charset="0"/>
              <a:buChar char="•"/>
            </a:pPr>
            <a:r>
              <a:rPr lang="cs-CZ" sz="2000" dirty="0"/>
              <a:t>Všechny země procházely během </a:t>
            </a:r>
            <a:r>
              <a:rPr lang="cs-CZ" sz="2000" dirty="0" smtClean="0"/>
              <a:t>20</a:t>
            </a:r>
            <a:r>
              <a:rPr lang="cs-CZ" sz="2000" dirty="0"/>
              <a:t>. let obdobími politické nestability</a:t>
            </a:r>
          </a:p>
          <a:p>
            <a:pPr lvl="1" algn="just">
              <a:lnSpc>
                <a:spcPct val="150000"/>
              </a:lnSpc>
              <a:buFont typeface="Arial" pitchFamily="34" charset="0"/>
              <a:buChar char="•"/>
            </a:pPr>
            <a:r>
              <a:rPr lang="cs-CZ" sz="2000" dirty="0"/>
              <a:t>Tyto problémy byly způsobeny nejenom otřesy nedávno skončené války a hospodářskými problémy, ale též problematikou národnostních menšin, nebo bojem pravice a levice o moc</a:t>
            </a:r>
          </a:p>
          <a:p>
            <a:pPr lvl="1" algn="just">
              <a:lnSpc>
                <a:spcPct val="150000"/>
              </a:lnSpc>
              <a:buFont typeface="Arial" pitchFamily="34" charset="0"/>
              <a:buChar char="•"/>
            </a:pPr>
            <a:r>
              <a:rPr lang="cs-CZ" sz="2000" dirty="0"/>
              <a:t>Polsko i Československo měly na svém území velké národnostní menšiny, jejichž soužití se státem bylo dlouho </a:t>
            </a:r>
            <a:r>
              <a:rPr lang="cs-CZ" sz="2000" dirty="0" smtClean="0"/>
              <a:t>problematické</a:t>
            </a:r>
          </a:p>
          <a:p>
            <a:pPr lvl="1" algn="just">
              <a:lnSpc>
                <a:spcPct val="150000"/>
              </a:lnSpc>
              <a:buFont typeface="Arial" pitchFamily="34" charset="0"/>
              <a:buChar char="•"/>
            </a:pPr>
            <a:r>
              <a:rPr lang="cs-CZ" sz="2000" dirty="0" smtClean="0"/>
              <a:t>Můžeme tak sledovat, že během 20. let se jednotlivé středoevropské země rozdílným způsobem dokázaly vypořádat s výzvami samostatnosti</a:t>
            </a:r>
            <a:endParaRPr lang="cs-CZ" sz="2000" dirty="0"/>
          </a:p>
        </p:txBody>
      </p:sp>
    </p:spTree>
    <p:extLst>
      <p:ext uri="{BB962C8B-B14F-4D97-AF65-F5344CB8AC3E}">
        <p14:creationId xmlns="" xmlns:p14="http://schemas.microsoft.com/office/powerpoint/2010/main" val="185454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fontScale="92500" lnSpcReduction="20000"/>
          </a:bodyPr>
          <a:lstStyle/>
          <a:p>
            <a:pPr algn="just">
              <a:lnSpc>
                <a:spcPct val="150000"/>
              </a:lnSpc>
            </a:pPr>
            <a:r>
              <a:rPr lang="cs-CZ" sz="2400" b="1" dirty="0"/>
              <a:t>Konec kolektivní bezpečnosti:</a:t>
            </a:r>
          </a:p>
          <a:p>
            <a:pPr lvl="1" algn="just">
              <a:lnSpc>
                <a:spcPct val="150000"/>
              </a:lnSpc>
            </a:pPr>
            <a:r>
              <a:rPr lang="cs-CZ" sz="2000" dirty="0"/>
              <a:t>Německo neuznávalo systém kolektivní bezpečnosti a chtělo jej nahradit sérií bilaterálních dohod s jednotlivými zeměmi</a:t>
            </a:r>
          </a:p>
          <a:p>
            <a:pPr lvl="1" algn="just">
              <a:lnSpc>
                <a:spcPct val="150000"/>
              </a:lnSpc>
            </a:pPr>
            <a:r>
              <a:rPr lang="cs-CZ" sz="2000" dirty="0"/>
              <a:t>Již v r. 1934 byla uzavřena smlouva o neútočení s Polskem a v r. 1935 britsko-německá námořní dohoda</a:t>
            </a:r>
          </a:p>
          <a:p>
            <a:pPr lvl="1" algn="just">
              <a:lnSpc>
                <a:spcPct val="150000"/>
              </a:lnSpc>
            </a:pPr>
            <a:r>
              <a:rPr lang="cs-CZ" sz="2000" dirty="0"/>
              <a:t>Pilsudského Polsko se po těchto krocích již také necítilo být povinno se řídit ujednáními Versailleského míru a v r. 1934 vypovědělo pasáže pojednávající o ochraně menšin</a:t>
            </a:r>
          </a:p>
          <a:p>
            <a:pPr lvl="1" algn="just">
              <a:lnSpc>
                <a:spcPct val="150000"/>
              </a:lnSpc>
            </a:pPr>
            <a:r>
              <a:rPr lang="cs-CZ" sz="2000" dirty="0"/>
              <a:t>Německo v polovině 30. let plně nastartovalo svůj zbrojní průmysl a nová armáda dala Hitlerovi sebedůvěru k územním korekcím, jež ale znamenaly definitivní konec systému kolektivní bezpečnosti ve střední Evropě</a:t>
            </a:r>
          </a:p>
          <a:p>
            <a:pPr lvl="1" algn="just">
              <a:lnSpc>
                <a:spcPct val="150000"/>
              </a:lnSpc>
            </a:pPr>
            <a:r>
              <a:rPr lang="cs-CZ" sz="2000" dirty="0"/>
              <a:t>Plebiscit v Sársku v r. 1935 i remilitarizace Porýní v březnu 1936 a hlavně pak Anšlus Rakouska v březnu 1938 znamenaly, že kolektivní bezpečnost selhala </a:t>
            </a:r>
          </a:p>
        </p:txBody>
      </p:sp>
    </p:spTree>
    <p:extLst>
      <p:ext uri="{BB962C8B-B14F-4D97-AF65-F5344CB8AC3E}">
        <p14:creationId xmlns="" xmlns:p14="http://schemas.microsoft.com/office/powerpoint/2010/main" val="311532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pic>
        <p:nvPicPr>
          <p:cNvPr id="3" name="Obrázek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25563"/>
            <a:ext cx="5556380" cy="5528598"/>
          </a:xfrm>
          <a:prstGeom prst="rect">
            <a:avLst/>
          </a:prstGeom>
        </p:spPr>
      </p:pic>
      <p:sp>
        <p:nvSpPr>
          <p:cNvPr id="4" name="TextovéPole 3"/>
          <p:cNvSpPr txBox="1"/>
          <p:nvPr/>
        </p:nvSpPr>
        <p:spPr>
          <a:xfrm>
            <a:off x="5556379" y="1325563"/>
            <a:ext cx="3587621" cy="5909310"/>
          </a:xfrm>
          <a:prstGeom prst="rect">
            <a:avLst/>
          </a:prstGeom>
          <a:blipFill>
            <a:blip r:embed="rId2"/>
            <a:tile tx="0" ty="0" sx="100000" sy="100000" flip="none" algn="tl"/>
          </a:blipFill>
        </p:spPr>
        <p:txBody>
          <a:bodyPr wrap="square" rtlCol="0">
            <a:spAutoFit/>
          </a:bodyPr>
          <a:lstStyle/>
          <a:p>
            <a:r>
              <a:rPr lang="cs-CZ" sz="1400" b="1" dirty="0"/>
              <a:t>Německé jednotky vstupují do Rakouska v březnu 1938</a:t>
            </a:r>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p:txBody>
      </p:sp>
    </p:spTree>
    <p:extLst>
      <p:ext uri="{BB962C8B-B14F-4D97-AF65-F5344CB8AC3E}">
        <p14:creationId xmlns="" xmlns:p14="http://schemas.microsoft.com/office/powerpoint/2010/main" val="346986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Rozpad Versailleského systému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fontScale="92500"/>
          </a:bodyPr>
          <a:lstStyle/>
          <a:p>
            <a:pPr algn="just">
              <a:lnSpc>
                <a:spcPct val="150000"/>
              </a:lnSpc>
            </a:pPr>
            <a:r>
              <a:rPr lang="cs-CZ" sz="2400" b="1" dirty="0" smtClean="0"/>
              <a:t>Československá krize:</a:t>
            </a:r>
          </a:p>
          <a:p>
            <a:pPr lvl="1" algn="just">
              <a:lnSpc>
                <a:spcPct val="150000"/>
              </a:lnSpc>
              <a:buFont typeface="Arial" pitchFamily="34" charset="0"/>
              <a:buChar char="•"/>
            </a:pPr>
            <a:r>
              <a:rPr lang="cs-CZ" sz="2000" dirty="0" smtClean="0"/>
              <a:t>Po obsazení Rakouska se dalším cílem německé politiky stalo Československo se svou 3 milionovou německou menšinou</a:t>
            </a:r>
          </a:p>
          <a:p>
            <a:pPr lvl="1" algn="just">
              <a:lnSpc>
                <a:spcPct val="150000"/>
              </a:lnSpc>
              <a:buFont typeface="Arial" pitchFamily="34" charset="0"/>
              <a:buChar char="•"/>
            </a:pPr>
            <a:r>
              <a:rPr lang="cs-CZ" sz="2000" dirty="0" smtClean="0"/>
              <a:t>Již během jara a léta 1938 stupňovalo Německo svůj nátlak na ČSR, který byl podpořen i vystoupením předáků </a:t>
            </a:r>
            <a:r>
              <a:rPr lang="cs-CZ" sz="2000" dirty="0" err="1" smtClean="0"/>
              <a:t>SdP</a:t>
            </a:r>
            <a:r>
              <a:rPr lang="cs-CZ" sz="2000" dirty="0" smtClean="0"/>
              <a:t> a jejich požadavky na vyřešení vztahů s Čechy</a:t>
            </a:r>
          </a:p>
          <a:p>
            <a:pPr lvl="1" algn="just">
              <a:lnSpc>
                <a:spcPct val="150000"/>
              </a:lnSpc>
              <a:buFont typeface="Arial" pitchFamily="34" charset="0"/>
              <a:buChar char="•"/>
            </a:pPr>
            <a:r>
              <a:rPr lang="cs-CZ" sz="2000" dirty="0" smtClean="0"/>
              <a:t>Jádrem sudetoněmeckých požadavků byl tzv. </a:t>
            </a:r>
            <a:r>
              <a:rPr lang="cs-CZ" sz="2000" b="1" dirty="0" smtClean="0"/>
              <a:t>Karlovarský program </a:t>
            </a:r>
            <a:r>
              <a:rPr lang="cs-CZ" sz="2000" dirty="0" smtClean="0"/>
              <a:t>v němž požadovali de facto autonomii pro </a:t>
            </a:r>
            <a:r>
              <a:rPr lang="cs-CZ" sz="2000" dirty="0" err="1" smtClean="0"/>
              <a:t>německojazyčné</a:t>
            </a:r>
            <a:r>
              <a:rPr lang="cs-CZ" sz="2000" dirty="0" smtClean="0"/>
              <a:t> oblasti země</a:t>
            </a:r>
          </a:p>
          <a:p>
            <a:pPr lvl="1" algn="just">
              <a:lnSpc>
                <a:spcPct val="150000"/>
              </a:lnSpc>
              <a:buFont typeface="Arial" pitchFamily="34" charset="0"/>
              <a:buChar char="•"/>
            </a:pPr>
            <a:r>
              <a:rPr lang="cs-CZ" sz="2000" dirty="0" smtClean="0"/>
              <a:t>Napětí hrozící přerůst ve válku měla vyřešit </a:t>
            </a:r>
            <a:r>
              <a:rPr lang="cs-CZ" sz="2000" b="1" dirty="0" err="1" smtClean="0"/>
              <a:t>Runcimanova</a:t>
            </a:r>
            <a:r>
              <a:rPr lang="cs-CZ" sz="2000" b="1" dirty="0" smtClean="0"/>
              <a:t> mise:</a:t>
            </a:r>
          </a:p>
          <a:p>
            <a:pPr lvl="2" algn="just">
              <a:lnSpc>
                <a:spcPct val="150000"/>
              </a:lnSpc>
            </a:pPr>
            <a:r>
              <a:rPr lang="cs-CZ" sz="1600" dirty="0" smtClean="0"/>
              <a:t>V létě 1938 se zdejší mise seznámila se situací v pohraničních oblastech a měla vydat doporučení Velké Británii, jak se postavit ke sporu</a:t>
            </a:r>
          </a:p>
          <a:p>
            <a:pPr lvl="2" algn="just">
              <a:lnSpc>
                <a:spcPct val="150000"/>
              </a:lnSpc>
            </a:pPr>
            <a:r>
              <a:rPr lang="cs-CZ" sz="1600" dirty="0" smtClean="0"/>
              <a:t>Výsledkem bylo, že dle závěrů není možné další soužití Čechů a Němců a situace se má rychle řešit</a:t>
            </a:r>
          </a:p>
          <a:p>
            <a:pPr lvl="1">
              <a:buFont typeface="Arial" pitchFamily="34" charset="0"/>
              <a:buChar char="•"/>
            </a:pPr>
            <a:endParaRPr lang="cs-CZ"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Rozpad Versailleského systému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dirty="0" smtClean="0"/>
              <a:t>Ještě během jara 1938 vznikl při </a:t>
            </a:r>
            <a:r>
              <a:rPr lang="cs-CZ" sz="2000" dirty="0" err="1" smtClean="0"/>
              <a:t>SdP</a:t>
            </a:r>
            <a:r>
              <a:rPr lang="cs-CZ" sz="2000" dirty="0" smtClean="0"/>
              <a:t> ozbrojený sbor, který měl zajišťovat bezpečnost Němců v ČSR. Jeho užití bylo ale plánováno vesměs útočně</a:t>
            </a:r>
          </a:p>
          <a:p>
            <a:pPr lvl="1" algn="just">
              <a:lnSpc>
                <a:spcPct val="150000"/>
              </a:lnSpc>
              <a:buFont typeface="Arial" pitchFamily="34" charset="0"/>
              <a:buChar char="•"/>
            </a:pPr>
            <a:r>
              <a:rPr lang="cs-CZ" sz="2000" dirty="0" smtClean="0"/>
              <a:t>Během léta se do ČSR pašovaly z Německa zbraně a probíhaly přípravy k ozbrojenému vystoupení zdejších Němců</a:t>
            </a:r>
          </a:p>
          <a:p>
            <a:pPr lvl="1" algn="just">
              <a:lnSpc>
                <a:spcPct val="150000"/>
              </a:lnSpc>
              <a:buFont typeface="Arial" pitchFamily="34" charset="0"/>
              <a:buChar char="•"/>
            </a:pPr>
            <a:r>
              <a:rPr lang="cs-CZ" sz="2000" dirty="0" smtClean="0"/>
              <a:t>Když v září 1938 situace vyústila v hlubokou krizi a hrozba válka byla bezprostřední, došlo k tzv. </a:t>
            </a:r>
            <a:r>
              <a:rPr lang="cs-CZ" sz="2000" b="1" dirty="0" smtClean="0"/>
              <a:t>Sudetoněmeckému povstání:</a:t>
            </a:r>
          </a:p>
          <a:p>
            <a:pPr lvl="2" algn="just">
              <a:lnSpc>
                <a:spcPct val="150000"/>
              </a:lnSpc>
            </a:pPr>
            <a:r>
              <a:rPr lang="cs-CZ" sz="1600" dirty="0" smtClean="0"/>
              <a:t>Bylo zahájeno jako reakce na Hitlerův projev v Norimberku 12. září 1938. Jednalo se o částečně živelné, částečně </a:t>
            </a:r>
            <a:r>
              <a:rPr lang="cs-CZ" sz="1600" dirty="0" err="1" smtClean="0"/>
              <a:t>SdP</a:t>
            </a:r>
            <a:r>
              <a:rPr lang="cs-CZ" sz="1600" dirty="0" smtClean="0"/>
              <a:t> organizovanou vzpouru</a:t>
            </a:r>
          </a:p>
          <a:p>
            <a:pPr lvl="2" algn="just">
              <a:lnSpc>
                <a:spcPct val="150000"/>
              </a:lnSpc>
            </a:pPr>
            <a:r>
              <a:rPr lang="cs-CZ" sz="1600" dirty="0" smtClean="0"/>
              <a:t>V pohraničí byly napadány hlídky SOS, četnictva, Finanční stráže, ale i armády. Státní síly palbu opětovaly a brzy byly hlášeny desítky mrtvých</a:t>
            </a:r>
          </a:p>
          <a:p>
            <a:pPr lvl="2" algn="just">
              <a:lnSpc>
                <a:spcPct val="150000"/>
              </a:lnSpc>
            </a:pPr>
            <a:r>
              <a:rPr lang="cs-CZ" sz="1600" dirty="0" smtClean="0"/>
              <a:t>V reakci na povstání bylo v pohraničí vyhlášeno i stanné právo a byly sem přisunuty vojenské posily. Do boje zasáhly i tanky proti nimž se neměli Němci jak bránit</a:t>
            </a:r>
            <a:endParaRPr lang="cs-CZ"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Rozpad Versailleského systému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4786314" cy="5715016"/>
          </a:xfrm>
          <a:blipFill>
            <a:blip r:embed="rId2"/>
            <a:tile tx="0" ty="0" sx="100000" sy="100000" flip="none" algn="tl"/>
          </a:blipFill>
        </p:spPr>
        <p:txBody>
          <a:bodyPr>
            <a:normAutofit lnSpcReduction="10000"/>
          </a:bodyPr>
          <a:lstStyle/>
          <a:p>
            <a:pPr lvl="2" algn="just">
              <a:lnSpc>
                <a:spcPct val="150000"/>
              </a:lnSpc>
            </a:pPr>
            <a:r>
              <a:rPr lang="cs-CZ" sz="1600" dirty="0" smtClean="0"/>
              <a:t>Jelikož byl vydán příkaz útvarům SA a SS, aby se připojily k povstání, nabraly boje rychle na intenzitě</a:t>
            </a:r>
          </a:p>
          <a:p>
            <a:pPr lvl="2" algn="just">
              <a:lnSpc>
                <a:spcPct val="150000"/>
              </a:lnSpc>
            </a:pPr>
            <a:r>
              <a:rPr lang="cs-CZ" sz="1600" dirty="0" smtClean="0"/>
              <a:t>Za této situace došlo v ČSR k mobilizaci armády, jelikož německý útok se zdál být neodvratný a jednání mezi Německem a Velkou Británií s Francií nikam nevedla</a:t>
            </a:r>
          </a:p>
          <a:p>
            <a:pPr lvl="2" algn="just">
              <a:lnSpc>
                <a:spcPct val="150000"/>
              </a:lnSpc>
            </a:pPr>
            <a:r>
              <a:rPr lang="cs-CZ" sz="1600" dirty="0" smtClean="0"/>
              <a:t>Boje trvaly až do uzavření Mnichovské dohody podle níž měla čs. vojska opustit pohraniční linii a přenechat Sudety Němcům</a:t>
            </a:r>
          </a:p>
          <a:p>
            <a:pPr lvl="2" algn="just">
              <a:lnSpc>
                <a:spcPct val="150000"/>
              </a:lnSpc>
            </a:pPr>
            <a:r>
              <a:rPr lang="cs-CZ" sz="1600" dirty="0" smtClean="0"/>
              <a:t>Celkem si boje vyžádaly na české straně přes 100 mrtvých, německých obětí bylo asi 200. Nicméně je neznámý počet českých civilistů zabitých během povstání, takže číslo může být i významně vyšší</a:t>
            </a:r>
            <a:endParaRPr lang="cs-CZ" sz="1600" dirty="0"/>
          </a:p>
        </p:txBody>
      </p:sp>
      <p:pic>
        <p:nvPicPr>
          <p:cNvPr id="4" name="Obrázek 3" descr="Teroristická_akce_sudetoněmeckého_Freikorpsu.jpg"/>
          <p:cNvPicPr>
            <a:picLocks noChangeAspect="1"/>
          </p:cNvPicPr>
          <p:nvPr/>
        </p:nvPicPr>
        <p:blipFill>
          <a:blip r:embed="rId3"/>
          <a:stretch>
            <a:fillRect/>
          </a:stretch>
        </p:blipFill>
        <p:spPr>
          <a:xfrm>
            <a:off x="4786313" y="1142984"/>
            <a:ext cx="4404449" cy="2928958"/>
          </a:xfrm>
          <a:prstGeom prst="rect">
            <a:avLst/>
          </a:prstGeom>
        </p:spPr>
      </p:pic>
      <p:sp>
        <p:nvSpPr>
          <p:cNvPr id="5" name="TextovéPole 4"/>
          <p:cNvSpPr txBox="1"/>
          <p:nvPr/>
        </p:nvSpPr>
        <p:spPr>
          <a:xfrm>
            <a:off x="4786314" y="4071942"/>
            <a:ext cx="4357686" cy="2893100"/>
          </a:xfrm>
          <a:prstGeom prst="rect">
            <a:avLst/>
          </a:prstGeom>
          <a:blipFill>
            <a:blip r:embed="rId2"/>
            <a:tile tx="0" ty="0" sx="100000" sy="100000" flip="none" algn="tl"/>
          </a:blipFill>
        </p:spPr>
        <p:txBody>
          <a:bodyPr wrap="square" rtlCol="0">
            <a:spAutoFit/>
          </a:bodyPr>
          <a:lstStyle/>
          <a:p>
            <a:r>
              <a:rPr lang="cs-CZ" sz="1400" b="1" dirty="0" smtClean="0"/>
              <a:t>Členové německého </a:t>
            </a:r>
            <a:r>
              <a:rPr lang="cs-CZ" sz="1400" b="1" dirty="0" err="1" smtClean="0"/>
              <a:t>Freikorpsu</a:t>
            </a:r>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Rozpad Versailleského systému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Rozbití Československa:</a:t>
            </a:r>
          </a:p>
          <a:p>
            <a:pPr lvl="1" algn="just">
              <a:lnSpc>
                <a:spcPct val="150000"/>
              </a:lnSpc>
              <a:buFont typeface="Arial" pitchFamily="34" charset="0"/>
              <a:buChar char="•"/>
            </a:pPr>
            <a:r>
              <a:rPr lang="cs-CZ" sz="2000" dirty="0" smtClean="0"/>
              <a:t>Západní mocnosti nepřipravené na válku a neochotné ji riskovat se snažily najít východisko z krize. Tím se stala B. </a:t>
            </a:r>
            <a:r>
              <a:rPr lang="cs-CZ" sz="2000" dirty="0" err="1" smtClean="0"/>
              <a:t>Mussollinim</a:t>
            </a:r>
            <a:r>
              <a:rPr lang="cs-CZ" sz="2000" dirty="0" smtClean="0"/>
              <a:t> navržená</a:t>
            </a:r>
            <a:r>
              <a:rPr lang="cs-CZ" sz="2000" b="1" dirty="0" smtClean="0"/>
              <a:t> Mnichovská konference:</a:t>
            </a:r>
          </a:p>
          <a:p>
            <a:pPr lvl="2" algn="just">
              <a:lnSpc>
                <a:spcPct val="150000"/>
              </a:lnSpc>
            </a:pPr>
            <a:r>
              <a:rPr lang="cs-CZ" sz="1600" dirty="0" smtClean="0"/>
              <a:t>Koncem září 1938 se sešli zástupci Německa, Itálie, Velké Británie a Francie, aby dohodli řešení otázky Sudet</a:t>
            </a:r>
          </a:p>
          <a:p>
            <a:pPr lvl="2" algn="just">
              <a:lnSpc>
                <a:spcPct val="150000"/>
              </a:lnSpc>
            </a:pPr>
            <a:r>
              <a:rPr lang="cs-CZ" sz="1600" dirty="0" smtClean="0"/>
              <a:t>Výsledkem jednání byla dohoda, dle níž měla ČSR postoupit Německu oblasti, kde dle sčítání obyvatel z r. 1910 žila německá většina</a:t>
            </a:r>
          </a:p>
          <a:p>
            <a:pPr lvl="2" algn="just">
              <a:lnSpc>
                <a:spcPct val="150000"/>
              </a:lnSpc>
            </a:pPr>
            <a:r>
              <a:rPr lang="cs-CZ" sz="1600" dirty="0" smtClean="0"/>
              <a:t>ČSR nebyla k jednání přizvána a v případě odmítnutí by případná válka byla považována za její vinu. Pod tíhou těchto skutečností se </a:t>
            </a:r>
            <a:r>
              <a:rPr lang="cs-CZ" sz="1600" dirty="0" err="1" smtClean="0"/>
              <a:t>prez</a:t>
            </a:r>
            <a:r>
              <a:rPr lang="cs-CZ" sz="1600" dirty="0" smtClean="0"/>
              <a:t>. Beneš rozhodl ultimátum přijmout</a:t>
            </a:r>
          </a:p>
          <a:p>
            <a:pPr lvl="2" algn="just">
              <a:lnSpc>
                <a:spcPct val="150000"/>
              </a:lnSpc>
            </a:pPr>
            <a:r>
              <a:rPr lang="cs-CZ" sz="1600" dirty="0" smtClean="0"/>
              <a:t>Na počátku října 1938 tak byla obsazena nejenom sporná sudetská území, ale i oblasti, kde měli většinu Češi. Po celou dobu vyklízení hranic pokračovaly boje mezi čs. ozbrojenými  silami a Němci</a:t>
            </a:r>
            <a:endParaRPr lang="cs-CZ"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sp>
        <p:nvSpPr>
          <p:cNvPr id="3" name="Zástupný symbol pro obsah 2"/>
          <p:cNvSpPr>
            <a:spLocks noGrp="1"/>
          </p:cNvSpPr>
          <p:nvPr>
            <p:ph idx="1"/>
          </p:nvPr>
        </p:nvSpPr>
        <p:spPr>
          <a:xfrm>
            <a:off x="1" y="1325563"/>
            <a:ext cx="5045978" cy="5532437"/>
          </a:xfrm>
          <a:blipFill>
            <a:blip r:embed="rId2"/>
            <a:tile tx="0" ty="0" sx="100000" sy="100000" flip="none" algn="tl"/>
          </a:blipFill>
        </p:spPr>
        <p:txBody>
          <a:bodyPr>
            <a:normAutofit fontScale="92500" lnSpcReduction="10000"/>
          </a:bodyPr>
          <a:lstStyle/>
          <a:p>
            <a:pPr lvl="1" algn="just">
              <a:lnSpc>
                <a:spcPct val="150000"/>
              </a:lnSpc>
              <a:buFont typeface="Arial" pitchFamily="34" charset="0"/>
              <a:buChar char="•"/>
            </a:pPr>
            <a:r>
              <a:rPr lang="cs-CZ" sz="2000" dirty="0"/>
              <a:t>Na </a:t>
            </a:r>
            <a:r>
              <a:rPr lang="cs-CZ" sz="2000" b="1" dirty="0"/>
              <a:t>1. Vídeňské arbitráži </a:t>
            </a:r>
            <a:r>
              <a:rPr lang="cs-CZ" sz="2000" dirty="0"/>
              <a:t>konané za přítomnosti zástupců Německa a Itálie v listopadu 1938 bylo Maďarsku přiznáno území jižního Slovenska a jihu Podkarpatské Rusi</a:t>
            </a:r>
          </a:p>
          <a:p>
            <a:pPr lvl="1" algn="just">
              <a:lnSpc>
                <a:spcPct val="150000"/>
              </a:lnSpc>
              <a:buFont typeface="Arial" pitchFamily="34" charset="0"/>
              <a:buChar char="•"/>
            </a:pPr>
            <a:r>
              <a:rPr lang="cs-CZ" sz="2000" dirty="0"/>
              <a:t>Zbytková Republika Česko-Slovensko se sice proměnila ve stát směřující k aplikaci systému autoritativní demokracie, již v březnu 1939 se však pod německým tlakem osamostatnilo Slovensko a </a:t>
            </a:r>
            <a:r>
              <a:rPr lang="cs-CZ" sz="2000" b="1" dirty="0"/>
              <a:t>15. března 1939</a:t>
            </a:r>
            <a:r>
              <a:rPr lang="cs-CZ" sz="2000" dirty="0"/>
              <a:t> vstoupila německá vojska do zbytku území, jenž byl vyhlášen </a:t>
            </a:r>
            <a:r>
              <a:rPr lang="cs-CZ" sz="2000" b="1" dirty="0"/>
              <a:t>Protektorátem Čechy a Morava</a:t>
            </a:r>
          </a:p>
        </p:txBody>
      </p:sp>
      <p:sp>
        <p:nvSpPr>
          <p:cNvPr id="5" name="TextovéPole 4"/>
          <p:cNvSpPr txBox="1"/>
          <p:nvPr/>
        </p:nvSpPr>
        <p:spPr>
          <a:xfrm>
            <a:off x="5045979" y="1325561"/>
            <a:ext cx="4098022" cy="5693866"/>
          </a:xfrm>
          <a:prstGeom prst="rect">
            <a:avLst/>
          </a:prstGeom>
          <a:blipFill>
            <a:blip r:embed="rId2"/>
            <a:tile tx="0" ty="0" sx="100000" sy="100000" flip="none" algn="tl"/>
          </a:blipFill>
        </p:spPr>
        <p:txBody>
          <a:bodyPr wrap="square" rtlCol="0">
            <a:spAutoFit/>
          </a:bodyPr>
          <a:lstStyle/>
          <a:p>
            <a:r>
              <a:rPr lang="cs-CZ" sz="1400" b="1" dirty="0"/>
              <a:t>Podpis Mnichovské dohody, poslední tečky za systémem kolektivní bezpečnosti</a:t>
            </a:r>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p:txBody>
      </p:sp>
      <p:pic>
        <p:nvPicPr>
          <p:cNvPr id="4" name="Obrázek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45978" y="2070089"/>
            <a:ext cx="4098023" cy="4043382"/>
          </a:xfrm>
          <a:prstGeom prst="rect">
            <a:avLst/>
          </a:prstGeom>
        </p:spPr>
      </p:pic>
    </p:spTree>
    <p:extLst>
      <p:ext uri="{BB962C8B-B14F-4D97-AF65-F5344CB8AC3E}">
        <p14:creationId xmlns="" xmlns:p14="http://schemas.microsoft.com/office/powerpoint/2010/main" val="3841985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Rozpad Versailleského systému</a:t>
            </a:r>
          </a:p>
        </p:txBody>
      </p:sp>
      <p:pic>
        <p:nvPicPr>
          <p:cNvPr id="3" name="Obrázek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25563"/>
            <a:ext cx="9143088" cy="5532437"/>
          </a:xfrm>
          <a:prstGeom prst="rect">
            <a:avLst/>
          </a:prstGeom>
        </p:spPr>
      </p:pic>
    </p:spTree>
    <p:extLst>
      <p:ext uri="{BB962C8B-B14F-4D97-AF65-F5344CB8AC3E}">
        <p14:creationId xmlns="" xmlns:p14="http://schemas.microsoft.com/office/powerpoint/2010/main" val="231848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Na cestě k válce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fontScale="92500" lnSpcReduction="10000"/>
          </a:bodyPr>
          <a:lstStyle/>
          <a:p>
            <a:pPr algn="just">
              <a:lnSpc>
                <a:spcPct val="150000"/>
              </a:lnSpc>
            </a:pPr>
            <a:r>
              <a:rPr lang="cs-CZ" sz="2400" b="1" dirty="0"/>
              <a:t>Německé ambice:</a:t>
            </a:r>
          </a:p>
          <a:p>
            <a:pPr lvl="1" algn="just">
              <a:lnSpc>
                <a:spcPct val="150000"/>
              </a:lnSpc>
            </a:pPr>
            <a:r>
              <a:rPr lang="cs-CZ" sz="2000" dirty="0"/>
              <a:t>Německo se stalo po rozbití ČSR jasným hegemonem celého regionu. Svůj vliv potvrdilo už v březnu 1939, kdy jeho zásah ukončil krátkou válku mezi Maďarskem a Slovenskem vedenou na východoslovenském pohraničí</a:t>
            </a:r>
          </a:p>
          <a:p>
            <a:pPr lvl="1" algn="just">
              <a:lnSpc>
                <a:spcPct val="150000"/>
              </a:lnSpc>
            </a:pPr>
            <a:r>
              <a:rPr lang="cs-CZ" sz="2000" dirty="0"/>
              <a:t>Dalším cílem německé expanze se ale mělo stát Polsko, jehož území blokovalo přístup Německa do jeho východopruské enklávy. Jako záminku pro vyvíjení tlaku na polskou vládu, využil Hitler otázku německé menšiny v Polsku a její údajné pronásledování</a:t>
            </a:r>
          </a:p>
          <a:p>
            <a:pPr lvl="1" algn="just">
              <a:lnSpc>
                <a:spcPct val="150000"/>
              </a:lnSpc>
            </a:pPr>
            <a:r>
              <a:rPr lang="cs-CZ" sz="2000" dirty="0"/>
              <a:t>Velká Británie a Francie sice daly na jaře 1939 Polsku územní záruky, ale Hitler nepředpokládal, že by velmoci šly kvůli Polsku do války</a:t>
            </a:r>
          </a:p>
          <a:p>
            <a:pPr lvl="1" algn="just">
              <a:lnSpc>
                <a:spcPct val="150000"/>
              </a:lnSpc>
            </a:pPr>
            <a:r>
              <a:rPr lang="cs-CZ" sz="2000" dirty="0"/>
              <a:t>Slovensko se po rozpadu Č-SR stalo satelitním státem Německa, jež získalo markantní vliv na dění v zemi</a:t>
            </a:r>
          </a:p>
        </p:txBody>
      </p:sp>
    </p:spTree>
    <p:extLst>
      <p:ext uri="{BB962C8B-B14F-4D97-AF65-F5344CB8AC3E}">
        <p14:creationId xmlns="" xmlns:p14="http://schemas.microsoft.com/office/powerpoint/2010/main" val="115099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Na cestě k válce</a:t>
            </a:r>
          </a:p>
        </p:txBody>
      </p:sp>
      <p:sp>
        <p:nvSpPr>
          <p:cNvPr id="3" name="Zástupný symbol pro obsah 2"/>
          <p:cNvSpPr>
            <a:spLocks noGrp="1"/>
          </p:cNvSpPr>
          <p:nvPr>
            <p:ph idx="1"/>
          </p:nvPr>
        </p:nvSpPr>
        <p:spPr>
          <a:xfrm>
            <a:off x="0" y="1325563"/>
            <a:ext cx="3729912" cy="5532437"/>
          </a:xfrm>
          <a:blipFill>
            <a:blip r:embed="rId2"/>
            <a:tile tx="0" ty="0" sx="100000" sy="100000" flip="none" algn="tl"/>
          </a:blipFill>
        </p:spPr>
        <p:txBody>
          <a:bodyPr>
            <a:normAutofit fontScale="85000" lnSpcReduction="10000"/>
          </a:bodyPr>
          <a:lstStyle/>
          <a:p>
            <a:pPr lvl="1" algn="just">
              <a:lnSpc>
                <a:spcPct val="150000"/>
              </a:lnSpc>
            </a:pPr>
            <a:r>
              <a:rPr lang="cs-CZ" sz="2000" dirty="0"/>
              <a:t>Pro zabezpečení své invaze do Polska podepsalo Německo a Sovětský svaz 23. srpna 1939 překvapivý </a:t>
            </a:r>
            <a:r>
              <a:rPr lang="cs-CZ" sz="2000" b="1" dirty="0"/>
              <a:t>pakt Ribbentrop-Molotov</a:t>
            </a:r>
            <a:r>
              <a:rPr lang="cs-CZ" sz="2000" dirty="0"/>
              <a:t>, který ve svých tajných dodatcích rozděloval sféry vlivu ve střední a východní Evropě</a:t>
            </a:r>
          </a:p>
          <a:p>
            <a:pPr lvl="1" algn="just">
              <a:lnSpc>
                <a:spcPct val="150000"/>
              </a:lnSpc>
            </a:pPr>
            <a:r>
              <a:rPr lang="cs-CZ" sz="2000" dirty="0"/>
              <a:t>V důsledku této dohody mohlo Německo přistoupit k zahájení otevřené agrese a 1. září 1939 napadlo Polsku. K útoku se mimo marginální slovenské asistence připojil 17. září i Sovětský svaz</a:t>
            </a:r>
          </a:p>
        </p:txBody>
      </p:sp>
      <p:pic>
        <p:nvPicPr>
          <p:cNvPr id="4" name="Obrázek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29912" y="1325561"/>
            <a:ext cx="5414088" cy="5008031"/>
          </a:xfrm>
          <a:prstGeom prst="rect">
            <a:avLst/>
          </a:prstGeom>
        </p:spPr>
      </p:pic>
      <p:sp>
        <p:nvSpPr>
          <p:cNvPr id="5" name="TextovéPole 4"/>
          <p:cNvSpPr txBox="1"/>
          <p:nvPr/>
        </p:nvSpPr>
        <p:spPr>
          <a:xfrm>
            <a:off x="3729912" y="6333592"/>
            <a:ext cx="5414088" cy="523220"/>
          </a:xfrm>
          <a:prstGeom prst="rect">
            <a:avLst/>
          </a:prstGeom>
          <a:blipFill>
            <a:blip r:embed="rId2"/>
            <a:tile tx="0" ty="0" sx="100000" sy="100000" flip="none" algn="tl"/>
          </a:blipFill>
        </p:spPr>
        <p:txBody>
          <a:bodyPr wrap="square" rtlCol="0">
            <a:spAutoFit/>
          </a:bodyPr>
          <a:lstStyle/>
          <a:p>
            <a:r>
              <a:rPr lang="cs-CZ" sz="1400" b="1" dirty="0"/>
              <a:t>Podpis paktu Ribbentrop-Molotov</a:t>
            </a:r>
          </a:p>
          <a:p>
            <a:endParaRPr lang="cs-CZ" sz="1400" b="1" dirty="0"/>
          </a:p>
        </p:txBody>
      </p:sp>
    </p:spTree>
    <p:extLst>
      <p:ext uri="{BB962C8B-B14F-4D97-AF65-F5344CB8AC3E}">
        <p14:creationId xmlns="" xmlns:p14="http://schemas.microsoft.com/office/powerpoint/2010/main" val="394415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lnSpcReduction="10000"/>
          </a:bodyPr>
          <a:lstStyle/>
          <a:p>
            <a:pPr algn="just">
              <a:lnSpc>
                <a:spcPct val="150000"/>
              </a:lnSpc>
            </a:pPr>
            <a:r>
              <a:rPr lang="cs-CZ" sz="2400" b="1" dirty="0" smtClean="0"/>
              <a:t>Polsko:</a:t>
            </a:r>
          </a:p>
          <a:p>
            <a:pPr lvl="1" algn="just">
              <a:lnSpc>
                <a:spcPct val="150000"/>
              </a:lnSpc>
              <a:buFont typeface="Arial" pitchFamily="34" charset="0"/>
              <a:buChar char="•"/>
            </a:pPr>
            <a:r>
              <a:rPr lang="cs-CZ" sz="2000" dirty="0" smtClean="0"/>
              <a:t>V zemi se odehrával dlouhodobý spor mezi národními demokraty jejichž hlavní tváří byl </a:t>
            </a:r>
            <a:r>
              <a:rPr lang="cs-CZ" sz="2000" dirty="0" err="1" smtClean="0"/>
              <a:t>Róman</a:t>
            </a:r>
            <a:r>
              <a:rPr lang="cs-CZ" sz="2000" dirty="0" smtClean="0"/>
              <a:t> </a:t>
            </a:r>
            <a:r>
              <a:rPr lang="cs-CZ" sz="2000" dirty="0" err="1" smtClean="0"/>
              <a:t>Dmowski</a:t>
            </a:r>
            <a:r>
              <a:rPr lang="cs-CZ" sz="2000" dirty="0" smtClean="0"/>
              <a:t> a socialisty, k nimž dříve patřil i </a:t>
            </a:r>
            <a:r>
              <a:rPr lang="cs-CZ" sz="2000" dirty="0" err="1" smtClean="0"/>
              <a:t>Józef</a:t>
            </a:r>
            <a:r>
              <a:rPr lang="cs-CZ" sz="2000" dirty="0" smtClean="0"/>
              <a:t> </a:t>
            </a:r>
            <a:r>
              <a:rPr lang="cs-CZ" sz="2000" dirty="0" err="1" smtClean="0"/>
              <a:t>Pilsudský</a:t>
            </a:r>
            <a:r>
              <a:rPr lang="cs-CZ" sz="2000" dirty="0" smtClean="0"/>
              <a:t>, jež ale později pozice socialistů opustil a vytvořil vlastní platformu</a:t>
            </a:r>
          </a:p>
          <a:p>
            <a:pPr lvl="1" algn="just">
              <a:lnSpc>
                <a:spcPct val="150000"/>
              </a:lnSpc>
              <a:buFont typeface="Arial" pitchFamily="34" charset="0"/>
              <a:buChar char="•"/>
            </a:pPr>
            <a:r>
              <a:rPr lang="cs-CZ" sz="2000" dirty="0" smtClean="0"/>
              <a:t>Spory znesnadňovaly činnost parlamentu a výsledkem byl politický chaos a nestabilita. Do roku 1926 se u moci vystřídala řada různých vlád, avšak pouze jen s krátkou funkční dobou</a:t>
            </a:r>
          </a:p>
          <a:p>
            <a:pPr lvl="1" algn="just">
              <a:lnSpc>
                <a:spcPct val="150000"/>
              </a:lnSpc>
              <a:buFont typeface="Arial" pitchFamily="34" charset="0"/>
              <a:buChar char="•"/>
            </a:pPr>
            <a:r>
              <a:rPr lang="cs-CZ" sz="2000" dirty="0" smtClean="0"/>
              <a:t>Hloubka rozporů vně polské společnosti se ukázala po zvolení Gabriela </a:t>
            </a:r>
            <a:r>
              <a:rPr lang="cs-CZ" sz="2000" dirty="0" err="1" smtClean="0"/>
              <a:t>Narutowicze</a:t>
            </a:r>
            <a:r>
              <a:rPr lang="cs-CZ" sz="2000" dirty="0" smtClean="0"/>
              <a:t> prezidentem země v r. 1922, když byl jenom pár dní po svém uvedení do úřadu zastřelen stoupencem národních demokratů</a:t>
            </a:r>
          </a:p>
          <a:p>
            <a:pPr lvl="1" algn="just">
              <a:lnSpc>
                <a:spcPct val="150000"/>
              </a:lnSpc>
              <a:buFont typeface="Arial" pitchFamily="34" charset="0"/>
              <a:buChar char="•"/>
            </a:pPr>
            <a:r>
              <a:rPr lang="cs-CZ" sz="2000" dirty="0" smtClean="0"/>
              <a:t>Ačkoliv se </a:t>
            </a:r>
            <a:r>
              <a:rPr lang="cs-CZ" sz="2000" dirty="0" err="1" smtClean="0"/>
              <a:t>Pilsudský</a:t>
            </a:r>
            <a:r>
              <a:rPr lang="cs-CZ" sz="2000" dirty="0" smtClean="0"/>
              <a:t> po vraždě G. </a:t>
            </a:r>
            <a:r>
              <a:rPr lang="cs-CZ" sz="2000" dirty="0" err="1" smtClean="0"/>
              <a:t>Narutowicze</a:t>
            </a:r>
            <a:r>
              <a:rPr lang="cs-CZ" sz="2000" dirty="0" smtClean="0"/>
              <a:t> stáhl načas z politického života, byl i před květnem 1926 obviňován ze snahy ovládat polskou politickou scénu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Na cestě k válce</a:t>
            </a:r>
          </a:p>
        </p:txBody>
      </p:sp>
      <p:sp>
        <p:nvSpPr>
          <p:cNvPr id="4" name="TextovéPole 3"/>
          <p:cNvSpPr txBox="1"/>
          <p:nvPr/>
        </p:nvSpPr>
        <p:spPr>
          <a:xfrm>
            <a:off x="0" y="1325562"/>
            <a:ext cx="9144000" cy="5693866"/>
          </a:xfrm>
          <a:prstGeom prst="rect">
            <a:avLst/>
          </a:prstGeom>
          <a:blipFill>
            <a:blip r:embed="rId2"/>
            <a:tile tx="0" ty="0" sx="100000" sy="100000" flip="none" algn="tl"/>
          </a:blipFill>
        </p:spPr>
        <p:txBody>
          <a:bodyPr wrap="square" rtlCol="0">
            <a:spAutoFit/>
          </a:bodyPr>
          <a:lstStyle/>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a:p>
          <a:p>
            <a:endParaRPr lang="cs-CZ" sz="1400" b="1" dirty="0" smtClean="0"/>
          </a:p>
          <a:p>
            <a:endParaRPr lang="cs-CZ" sz="1400" b="1" dirty="0"/>
          </a:p>
        </p:txBody>
      </p:sp>
      <p:pic>
        <p:nvPicPr>
          <p:cNvPr id="3" name="Obrázek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7158" y="1325563"/>
            <a:ext cx="8215339" cy="5532437"/>
          </a:xfrm>
          <a:prstGeom prst="rect">
            <a:avLst/>
          </a:prstGeom>
        </p:spPr>
      </p:pic>
    </p:spTree>
    <p:extLst>
      <p:ext uri="{BB962C8B-B14F-4D97-AF65-F5344CB8AC3E}">
        <p14:creationId xmlns="" xmlns:p14="http://schemas.microsoft.com/office/powerpoint/2010/main" val="109719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0"/>
            <a:ext cx="9144000" cy="7294305"/>
          </a:xfrm>
          <a:prstGeom prst="rect">
            <a:avLst/>
          </a:prstGeom>
          <a:blipFill>
            <a:blip r:embed="rId2"/>
            <a:tile tx="0" ty="0" sx="100000" sy="100000" flip="none" algn="tl"/>
          </a:blipFill>
        </p:spPr>
        <p:txBody>
          <a:bodyPr wrap="square" rtlCol="0">
            <a:spAutoFit/>
          </a:bodyPr>
          <a:lstStyle/>
          <a:p>
            <a:pPr algn="ctr"/>
            <a:r>
              <a:rPr lang="cs-CZ" sz="3600" b="1" dirty="0"/>
              <a:t>Děkuji za pozornost</a:t>
            </a:r>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a:p>
            <a:pPr algn="ctr"/>
            <a:endParaRPr lang="cs-CZ" sz="3600" b="1" dirty="0"/>
          </a:p>
        </p:txBody>
      </p:sp>
      <p:pic>
        <p:nvPicPr>
          <p:cNvPr id="2" name="Obrázek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57356" y="1166328"/>
            <a:ext cx="5357850" cy="5691673"/>
          </a:xfrm>
          <a:prstGeom prst="rect">
            <a:avLst/>
          </a:prstGeom>
        </p:spPr>
      </p:pic>
    </p:spTree>
    <p:extLst>
      <p:ext uri="{BB962C8B-B14F-4D97-AF65-F5344CB8AC3E}">
        <p14:creationId xmlns="" xmlns:p14="http://schemas.microsoft.com/office/powerpoint/2010/main" val="234117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2" algn="just">
              <a:lnSpc>
                <a:spcPct val="150000"/>
              </a:lnSpc>
            </a:pPr>
            <a:r>
              <a:rPr lang="cs-CZ" sz="1600" dirty="0" smtClean="0"/>
              <a:t>Významným problémem meziválečného Polska se stala existence velké ukrajinské menšiny, která se nesmířila se svým zařazením pod správu Polska</a:t>
            </a:r>
          </a:p>
          <a:p>
            <a:pPr lvl="2" algn="just">
              <a:lnSpc>
                <a:spcPct val="150000"/>
              </a:lnSpc>
            </a:pPr>
            <a:r>
              <a:rPr lang="cs-CZ" sz="1600" dirty="0" smtClean="0"/>
              <a:t>Již ve 20. letech vznikla Organizace ukrajinských nacionalistů, která usilovala o vytvoření nezávislého ukrajinského státu, což je dovedlo do konfrontace zejména s polským státem</a:t>
            </a:r>
          </a:p>
          <a:p>
            <a:pPr lvl="2" algn="just">
              <a:lnSpc>
                <a:spcPct val="150000"/>
              </a:lnSpc>
            </a:pPr>
            <a:r>
              <a:rPr lang="cs-CZ" sz="1600" dirty="0" smtClean="0"/>
              <a:t>Výsledkem činnosti OUN se stala dlouhá vlna násilí na východě země. Během ní se činnost organizace vyznačovala teroristickými útoky, jimž padly za oběť např. ministr vnitra</a:t>
            </a:r>
          </a:p>
          <a:p>
            <a:pPr lvl="2" algn="just">
              <a:lnSpc>
                <a:spcPct val="150000"/>
              </a:lnSpc>
            </a:pPr>
            <a:r>
              <a:rPr lang="cs-CZ" sz="1600" dirty="0" smtClean="0"/>
              <a:t>Situace se ještě více vyostřila během 30. let. Polská strana vysílala v reakci do ukrajinských měst vojenské útvary, jež měly situaci pacifikovat</a:t>
            </a:r>
          </a:p>
          <a:p>
            <a:pPr lvl="2" algn="just">
              <a:lnSpc>
                <a:spcPct val="150000"/>
              </a:lnSpc>
            </a:pPr>
            <a:r>
              <a:rPr lang="cs-CZ" sz="1600" dirty="0" smtClean="0"/>
              <a:t>Činnost OUN se v meziválečném období </a:t>
            </a:r>
            <a:r>
              <a:rPr lang="cs-CZ" sz="1600" dirty="0" err="1" smtClean="0"/>
              <a:t>obeceně</a:t>
            </a:r>
            <a:r>
              <a:rPr lang="cs-CZ" sz="1600" dirty="0" smtClean="0"/>
              <a:t> vyznačovala sabotážemi, žhářstvím, přepady pošt a redakcí opozičních novin, vražednými útoky na státní představitele i umírněné členy z vlastního tábora</a:t>
            </a:r>
          </a:p>
          <a:p>
            <a:pPr lvl="2" algn="just">
              <a:lnSpc>
                <a:spcPct val="150000"/>
              </a:lnSpc>
            </a:pPr>
            <a:r>
              <a:rPr lang="cs-CZ" sz="1600" dirty="0" smtClean="0"/>
              <a:t>Problém ukrajinské menšiny na východě země nebyl dořešen až do r. 1939, kdy po začátku 2. světové války byl celý region obsazen Sověty</a:t>
            </a:r>
            <a:endParaRPr lang="cs-CZ"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sp>
        <p:nvSpPr>
          <p:cNvPr id="5" name="TextovéPole 4"/>
          <p:cNvSpPr txBox="1"/>
          <p:nvPr/>
        </p:nvSpPr>
        <p:spPr>
          <a:xfrm>
            <a:off x="0" y="1142984"/>
            <a:ext cx="9144000" cy="5909310"/>
          </a:xfrm>
          <a:prstGeom prst="rect">
            <a:avLst/>
          </a:prstGeom>
          <a:blipFill>
            <a:blip r:embed="rId2"/>
            <a:tile tx="0" ty="0" sx="100000" sy="100000" flip="none" algn="tl"/>
          </a:blipFill>
        </p:spPr>
        <p:txBody>
          <a:bodyPr wrap="square" rtlCol="0">
            <a:spAutoFit/>
          </a:bodyPr>
          <a:lstStyle/>
          <a:p>
            <a:r>
              <a:rPr lang="cs-CZ" sz="1400" b="1" dirty="0" err="1" smtClean="0"/>
              <a:t>Dve</a:t>
            </a:r>
            <a:r>
              <a:rPr lang="cs-CZ" sz="1400" b="1" dirty="0" smtClean="0"/>
              <a:t> představitelé ukrajinských nacionalistů </a:t>
            </a:r>
            <a:r>
              <a:rPr lang="cs-CZ" sz="1400" b="1" dirty="0" err="1" smtClean="0"/>
              <a:t>Jevgenij</a:t>
            </a:r>
            <a:r>
              <a:rPr lang="cs-CZ" sz="1400" b="1" dirty="0" smtClean="0"/>
              <a:t> </a:t>
            </a:r>
            <a:r>
              <a:rPr lang="cs-CZ" sz="1400" b="1" dirty="0" err="1" smtClean="0"/>
              <a:t>Konovalec</a:t>
            </a:r>
            <a:r>
              <a:rPr lang="cs-CZ" sz="1400" b="1" dirty="0" smtClean="0"/>
              <a:t> a </a:t>
            </a:r>
            <a:r>
              <a:rPr lang="cs-CZ" sz="1400" b="1" dirty="0" err="1" smtClean="0"/>
              <a:t>Stěpan</a:t>
            </a:r>
            <a:r>
              <a:rPr lang="cs-CZ" sz="1400" b="1" dirty="0" smtClean="0"/>
              <a:t> </a:t>
            </a:r>
            <a:r>
              <a:rPr lang="cs-CZ" sz="1400" b="1" dirty="0" err="1" smtClean="0"/>
              <a:t>Bandera</a:t>
            </a:r>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pic>
        <p:nvPicPr>
          <p:cNvPr id="4" name="Obrázek 3" descr="Yevgen_Konovalec.jpg"/>
          <p:cNvPicPr>
            <a:picLocks noChangeAspect="1"/>
          </p:cNvPicPr>
          <p:nvPr/>
        </p:nvPicPr>
        <p:blipFill>
          <a:blip r:embed="rId3"/>
          <a:stretch>
            <a:fillRect/>
          </a:stretch>
        </p:blipFill>
        <p:spPr>
          <a:xfrm>
            <a:off x="0" y="1759902"/>
            <a:ext cx="3571868" cy="5140938"/>
          </a:xfrm>
          <a:prstGeom prst="rect">
            <a:avLst/>
          </a:prstGeom>
        </p:spPr>
      </p:pic>
      <p:pic>
        <p:nvPicPr>
          <p:cNvPr id="3" name="Obrázek 2" descr="SBandera.jpg"/>
          <p:cNvPicPr>
            <a:picLocks noChangeAspect="1"/>
          </p:cNvPicPr>
          <p:nvPr/>
        </p:nvPicPr>
        <p:blipFill>
          <a:blip r:embed="rId4"/>
          <a:stretch>
            <a:fillRect/>
          </a:stretch>
        </p:blipFill>
        <p:spPr>
          <a:xfrm>
            <a:off x="5357818" y="1724358"/>
            <a:ext cx="3786183" cy="51354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9144000" cy="1325563"/>
          </a:xfrm>
          <a:blipFill>
            <a:blip r:embed="rId2"/>
            <a:tile tx="0" ty="0" sx="100000" sy="100000" flip="none" algn="tl"/>
          </a:blipFill>
        </p:spPr>
        <p:txBody>
          <a:bodyPr>
            <a:normAutofit/>
          </a:bodyPr>
          <a:lstStyle/>
          <a:p>
            <a:pPr algn="just"/>
            <a:r>
              <a:rPr lang="cs-CZ" sz="3200" b="1" dirty="0">
                <a:effectLst>
                  <a:outerShdw blurRad="38100" dist="38100" dir="2700000" algn="tl">
                    <a:srgbClr val="000000">
                      <a:alpha val="43137"/>
                    </a:srgbClr>
                  </a:outerShdw>
                </a:effectLst>
              </a:rPr>
              <a:t>Obtížná stabilizace</a:t>
            </a:r>
          </a:p>
        </p:txBody>
      </p:sp>
      <p:sp>
        <p:nvSpPr>
          <p:cNvPr id="3" name="Zástupný symbol pro obsah 2"/>
          <p:cNvSpPr>
            <a:spLocks noGrp="1"/>
          </p:cNvSpPr>
          <p:nvPr>
            <p:ph idx="1"/>
          </p:nvPr>
        </p:nvSpPr>
        <p:spPr>
          <a:xfrm>
            <a:off x="0" y="1325563"/>
            <a:ext cx="9144000" cy="5532437"/>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b="1" dirty="0"/>
              <a:t>Československo:</a:t>
            </a:r>
          </a:p>
          <a:p>
            <a:pPr lvl="2" algn="just">
              <a:lnSpc>
                <a:spcPct val="150000"/>
              </a:lnSpc>
            </a:pPr>
            <a:r>
              <a:rPr lang="cs-CZ" sz="1600" dirty="0" smtClean="0"/>
              <a:t>Hlavní stranou byli Agrárníci, jež se podíleli na tvorbě všech politických vlád. Společně s dalšími státotvornými stranami (sociální demokracie, národní socialisté, lidovci, národní demokraté) byli oporou republikánského zřízení</a:t>
            </a:r>
          </a:p>
          <a:p>
            <a:pPr lvl="2" algn="just">
              <a:lnSpc>
                <a:spcPct val="150000"/>
              </a:lnSpc>
            </a:pPr>
            <a:r>
              <a:rPr lang="cs-CZ" sz="1600" dirty="0" smtClean="0"/>
              <a:t>Politickou </a:t>
            </a:r>
            <a:r>
              <a:rPr lang="cs-CZ" sz="1600" dirty="0" err="1" smtClean="0"/>
              <a:t>antisystémovou</a:t>
            </a:r>
            <a:r>
              <a:rPr lang="cs-CZ" sz="1600" dirty="0" smtClean="0"/>
              <a:t> opozici představovala hlavně Komunistická strana, která vznikla v r. 1921 odštěpením se od sociální demokracie. Její pozice byly protistátní, ale i přes poměrně stabilní volební zisky nebyla nikdy součástí žádné vlády a zůstávala v opozici</a:t>
            </a:r>
          </a:p>
          <a:p>
            <a:pPr lvl="2" algn="just">
              <a:lnSpc>
                <a:spcPct val="150000"/>
              </a:lnSpc>
            </a:pPr>
            <a:r>
              <a:rPr lang="cs-CZ" sz="1600" dirty="0" smtClean="0"/>
              <a:t>Hlavním národnostním problémem byla existence téměř </a:t>
            </a:r>
            <a:r>
              <a:rPr lang="cs-CZ" sz="1600" dirty="0"/>
              <a:t>3,5 milionová </a:t>
            </a:r>
            <a:r>
              <a:rPr lang="cs-CZ" sz="1600" dirty="0" smtClean="0"/>
              <a:t>německé menšiny žijící  především v pohraničních oblastech, která </a:t>
            </a:r>
            <a:r>
              <a:rPr lang="cs-CZ" sz="1600" dirty="0"/>
              <a:t>se necítila být součástí státu, což komplikovalo politickou situaci. I díky ekonomické prosperitě se ale do poloviny 20. let podařilo většinu německých stran zapojit do </a:t>
            </a:r>
            <a:r>
              <a:rPr lang="cs-CZ" sz="1600" dirty="0" smtClean="0"/>
              <a:t>politiky</a:t>
            </a:r>
          </a:p>
          <a:p>
            <a:pPr lvl="2" algn="just">
              <a:lnSpc>
                <a:spcPct val="150000"/>
              </a:lnSpc>
            </a:pPr>
            <a:r>
              <a:rPr lang="cs-CZ" sz="1600" dirty="0" smtClean="0"/>
              <a:t>I po zapojení se Němců do politického života země ale zůstávala část v opozici a ani neuznávali existenci ČSR</a:t>
            </a:r>
            <a:endParaRPr lang="cs-CZ" sz="1600" dirty="0"/>
          </a:p>
        </p:txBody>
      </p:sp>
    </p:spTree>
    <p:extLst>
      <p:ext uri="{BB962C8B-B14F-4D97-AF65-F5344CB8AC3E}">
        <p14:creationId xmlns="" xmlns:p14="http://schemas.microsoft.com/office/powerpoint/2010/main" val="74533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2" algn="just">
              <a:lnSpc>
                <a:spcPct val="150000"/>
              </a:lnSpc>
            </a:pPr>
            <a:r>
              <a:rPr lang="cs-CZ" sz="1600" dirty="0" smtClean="0"/>
              <a:t>Ve 2. polovině 20. let se podařilo situaci natolik stabilizovat, že se německé politické strany zapojily i do vládní koalice, jejímž předsedou byl Antonín Švehla</a:t>
            </a:r>
          </a:p>
          <a:p>
            <a:pPr lvl="2" algn="just">
              <a:lnSpc>
                <a:spcPct val="150000"/>
              </a:lnSpc>
            </a:pPr>
            <a:r>
              <a:rPr lang="cs-CZ" sz="1600" dirty="0" smtClean="0"/>
              <a:t>V zemi platila řada menšinových zákonů a ačkoliv byla politika země silně centralistická, tak německá menšina měla garantována svá práva</a:t>
            </a:r>
          </a:p>
          <a:p>
            <a:pPr lvl="2" algn="just">
              <a:lnSpc>
                <a:spcPct val="150000"/>
              </a:lnSpc>
            </a:pPr>
            <a:r>
              <a:rPr lang="cs-CZ" sz="1600" dirty="0" smtClean="0"/>
              <a:t>V zemi žila i významná maďarská menšina, jež čítala cca 0 ,75 milionu osob. Ti žili na jižním Slovensku a na jihu Podkarpatské Rusi, kde v některých oblastech tvořili naprostou majoritu zdejšího obyvatelstva</a:t>
            </a:r>
          </a:p>
          <a:p>
            <a:pPr lvl="2" algn="just">
              <a:lnSpc>
                <a:spcPct val="150000"/>
              </a:lnSpc>
            </a:pPr>
            <a:r>
              <a:rPr lang="cs-CZ" sz="1600" dirty="0" smtClean="0"/>
              <a:t>Maďarská menšina byla také ve značně problematickém vztahu vůči čs. státu a revizionistická politika Maďarska, zpochybňujícího Trianonský mír jejich nálady ještě umocňovala</a:t>
            </a:r>
            <a:endParaRPr lang="cs-CZ"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pic>
        <p:nvPicPr>
          <p:cNvPr id="3" name="Obrázek 2" descr="RČs._Poměry_národnostní.jpg"/>
          <p:cNvPicPr>
            <a:picLocks noChangeAspect="1"/>
          </p:cNvPicPr>
          <p:nvPr/>
        </p:nvPicPr>
        <p:blipFill>
          <a:blip r:embed="rId3"/>
          <a:stretch>
            <a:fillRect/>
          </a:stretch>
        </p:blipFill>
        <p:spPr>
          <a:xfrm>
            <a:off x="0" y="1142984"/>
            <a:ext cx="9147496" cy="4214842"/>
          </a:xfrm>
          <a:prstGeom prst="rect">
            <a:avLst/>
          </a:prstGeom>
        </p:spPr>
      </p:pic>
      <p:sp>
        <p:nvSpPr>
          <p:cNvPr id="4" name="TextovéPole 3"/>
          <p:cNvSpPr txBox="1"/>
          <p:nvPr/>
        </p:nvSpPr>
        <p:spPr>
          <a:xfrm>
            <a:off x="0" y="5357826"/>
            <a:ext cx="9144000" cy="1600438"/>
          </a:xfrm>
          <a:prstGeom prst="rect">
            <a:avLst/>
          </a:prstGeom>
          <a:blipFill>
            <a:blip r:embed="rId2"/>
            <a:tile tx="0" ty="0" sx="100000" sy="100000" flip="none" algn="tl"/>
          </a:blipFill>
        </p:spPr>
        <p:txBody>
          <a:bodyPr wrap="square" rtlCol="0">
            <a:spAutoFit/>
          </a:bodyPr>
          <a:lstStyle/>
          <a:p>
            <a:r>
              <a:rPr lang="cs-CZ" sz="1400" b="1" dirty="0" smtClean="0"/>
              <a:t>Národnostní skladba ČSR v r. 1930</a:t>
            </a:r>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Obtížná stabilizace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lstStyle/>
          <a:p>
            <a:pPr lvl="1" algn="just">
              <a:lnSpc>
                <a:spcPct val="150000"/>
              </a:lnSpc>
              <a:buFont typeface="Arial" pitchFamily="34" charset="0"/>
              <a:buChar char="•"/>
            </a:pPr>
            <a:r>
              <a:rPr lang="cs-CZ" sz="2000" b="1" dirty="0" smtClean="0"/>
              <a:t>Maďarsko:</a:t>
            </a:r>
          </a:p>
          <a:p>
            <a:pPr lvl="2" algn="just">
              <a:lnSpc>
                <a:spcPct val="150000"/>
              </a:lnSpc>
            </a:pPr>
            <a:r>
              <a:rPr lang="cs-CZ" sz="1600" dirty="0" smtClean="0"/>
              <a:t>Porážka Maďarské republiky rad vytvořila prostor pro nastolení konzervativního systému, který byl utvořen do r. 1920</a:t>
            </a:r>
          </a:p>
          <a:p>
            <a:pPr lvl="2" algn="just">
              <a:lnSpc>
                <a:spcPct val="150000"/>
              </a:lnSpc>
            </a:pPr>
            <a:r>
              <a:rPr lang="cs-CZ" sz="1600" dirty="0" smtClean="0"/>
              <a:t>Oporou nového systému se stali velcí pozemkoví vlastníci, podle volebního řádu byla velká část obyvatel vyloučena z politiky</a:t>
            </a:r>
          </a:p>
          <a:p>
            <a:pPr lvl="2" algn="just">
              <a:lnSpc>
                <a:spcPct val="150000"/>
              </a:lnSpc>
            </a:pPr>
            <a:r>
              <a:rPr lang="cs-CZ" sz="1600" dirty="0" smtClean="0"/>
              <a:t>Z národnostního hlediska byla země státem národním, ale za hranicemi země zůstaly velké maďarské menšiny.</a:t>
            </a:r>
          </a:p>
          <a:p>
            <a:pPr lvl="2" algn="just">
              <a:lnSpc>
                <a:spcPct val="150000"/>
              </a:lnSpc>
            </a:pPr>
            <a:r>
              <a:rPr lang="cs-CZ" sz="1600" dirty="0" smtClean="0"/>
              <a:t>Tyto menšiny se staly nebezpečným nástrojem, kterým se snažila Budapešť destabilizovat své sousedy, jelikož tyto menšiny usilovaly o odtržení jimi obývaných území a jejich začlenění k Maďarskému království</a:t>
            </a:r>
          </a:p>
          <a:p>
            <a:pPr lvl="2" algn="just">
              <a:lnSpc>
                <a:spcPct val="150000"/>
              </a:lnSpc>
            </a:pPr>
            <a:r>
              <a:rPr lang="cs-CZ" sz="1600" dirty="0" smtClean="0"/>
              <a:t>Tyto menšiny se nacházely v Rumunsku (Sedmihradsko), v Československu (Slovensko a Podkarpatská Rus) a v Království SHS</a:t>
            </a:r>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2666</Words>
  <Application>Microsoft Office PowerPoint</Application>
  <PresentationFormat>Předvádění na obrazovce (4:3)</PresentationFormat>
  <Paragraphs>329</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Motiv sady Office</vt:lpstr>
      <vt:lpstr>Interetnické problémy v pohraničních regionech</vt:lpstr>
      <vt:lpstr>Obtížná stabilizace</vt:lpstr>
      <vt:lpstr>Obtížná stabilizace</vt:lpstr>
      <vt:lpstr>Obtížná stabilizace</vt:lpstr>
      <vt:lpstr>Obtížná stabilizace</vt:lpstr>
      <vt:lpstr>Obtížná stabilizace</vt:lpstr>
      <vt:lpstr>Obtížná stabilizace</vt:lpstr>
      <vt:lpstr>Obtížná stabilizace</vt:lpstr>
      <vt:lpstr>Obtížná stabilizace</vt:lpstr>
      <vt:lpstr>Obtížná stabilizace</vt:lpstr>
      <vt:lpstr>Křehké demokracie</vt:lpstr>
      <vt:lpstr>Křehké demokracie</vt:lpstr>
      <vt:lpstr>Křehké demokracie</vt:lpstr>
      <vt:lpstr>Křehké demokracie</vt:lpstr>
      <vt:lpstr>Křehké demokracie</vt:lpstr>
      <vt:lpstr>Křehké demokracie</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Rozpad Versailleského systému</vt:lpstr>
      <vt:lpstr>Na cestě k válce</vt:lpstr>
      <vt:lpstr>Na cestě k válce</vt:lpstr>
      <vt:lpstr>Na cestě k válce</vt:lpstr>
      <vt:lpstr>Snímek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Interetnické problémy v pohraničních regionech</dc:title>
  <dc:creator>Lubomír</dc:creator>
  <cp:lastModifiedBy>Lubomír</cp:lastModifiedBy>
  <cp:revision>5</cp:revision>
  <dcterms:created xsi:type="dcterms:W3CDTF">2018-03-07T19:52:22Z</dcterms:created>
  <dcterms:modified xsi:type="dcterms:W3CDTF">2018-03-08T19:09:39Z</dcterms:modified>
</cp:coreProperties>
</file>