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59" r:id="rId6"/>
    <p:sldId id="265" r:id="rId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8DAB0-3823-45DF-B342-B43FAA3135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833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E9EE6-E2CC-4789-B492-E53279B697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35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0F53E-218B-41A3-A3DF-98FF5FAE8C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854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42048-8BE7-4755-97C7-5D42429B4E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000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C88E7-0A26-417E-B1FE-E356F4F9D5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629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531EF-21B5-4253-98DD-23FB6CE056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40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2C9F1-3AC3-4524-AB83-78EC25339E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55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ABF30-CBC1-426C-A423-FEA9B0EBF1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90520-9BF7-4A8F-BCA5-1B8586C139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9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CAB47-817F-4264-AEA2-F85B35DDAF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77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0B288-2637-4C2B-AD5F-D4268EF76A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166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C4180C9-D343-4630-96E9-48DAE3B9E6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Socializace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Vymezení pojmu a cíle socializace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= proces individuálního vývoje ve společenských podmínkách,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začleňování (vrůstáni, zespolečenšťování) jedince do společnosti.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Přeměna z biologického individua ve společenskou bytost se specificky lidskou psychikou.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/>
              <a:t>Cíle socializace: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rozvinutí druhových vlastností člověka (typicky lidské chování a prožívání),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rozvinutí znaků jeho konkrétní přináležitosti (národní, státní, církevní),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impuls pro rozvinutí jeho individuálních zvláštností (spolu se socializací probíhá proces individuace)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b="1" smtClean="0"/>
              <a:t>Výsledek socializace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r>
              <a:rPr lang="cs-CZ" altLang="cs-CZ" sz="2400" smtClean="0"/>
              <a:t>Socializované „JÁ“, sociálně zralá osobnost, schopná přizpůsobovat se, zasahovat do svého prostředí, být připraven chovat se žádoucím způsobem,</a:t>
            </a:r>
          </a:p>
          <a:p>
            <a:r>
              <a:rPr lang="cs-CZ" altLang="cs-CZ" sz="2400" smtClean="0"/>
              <a:t>Schopná: </a:t>
            </a:r>
          </a:p>
          <a:p>
            <a:pPr lvl="1"/>
            <a:r>
              <a:rPr lang="cs-CZ" altLang="cs-CZ" sz="2000" smtClean="0"/>
              <a:t>postarat se o sebe i jiné </a:t>
            </a:r>
          </a:p>
          <a:p>
            <a:pPr lvl="1"/>
            <a:r>
              <a:rPr lang="cs-CZ" altLang="cs-CZ" sz="2000" smtClean="0"/>
              <a:t>předvídat důsledky svého chování</a:t>
            </a:r>
          </a:p>
          <a:p>
            <a:pPr lvl="1"/>
            <a:r>
              <a:rPr lang="cs-CZ" altLang="cs-CZ" sz="2000" smtClean="0"/>
              <a:t>aktivní adaptace</a:t>
            </a:r>
          </a:p>
          <a:p>
            <a:pPr lvl="1"/>
            <a:r>
              <a:rPr lang="cs-CZ" altLang="cs-CZ" sz="2000" smtClean="0"/>
              <a:t>empatie</a:t>
            </a:r>
          </a:p>
          <a:p>
            <a:pPr lvl="1"/>
            <a:r>
              <a:rPr lang="cs-CZ" altLang="cs-CZ" sz="2000" smtClean="0"/>
              <a:t>altruismu</a:t>
            </a:r>
          </a:p>
          <a:p>
            <a:pPr lvl="1"/>
            <a:r>
              <a:rPr lang="cs-CZ" altLang="cs-CZ" sz="2000" smtClean="0"/>
              <a:t>prožívat vinu, existence svědomí</a:t>
            </a:r>
          </a:p>
          <a:p>
            <a:pPr lvl="1"/>
            <a:r>
              <a:rPr lang="cs-CZ" altLang="cs-CZ" sz="2000" smtClean="0"/>
              <a:t>sebeovládáíní  a seberegulace; </a:t>
            </a:r>
          </a:p>
          <a:p>
            <a:pPr lvl="1"/>
            <a:r>
              <a:rPr lang="cs-CZ" altLang="cs-CZ" sz="2000" smtClean="0"/>
              <a:t>sebeúcty a sebeakceptace, seberealizace</a:t>
            </a:r>
          </a:p>
          <a:p>
            <a:pPr lvl="1"/>
            <a:r>
              <a:rPr lang="cs-CZ" altLang="cs-CZ" sz="2000" smtClean="0"/>
              <a:t>odolná vůči zátěži</a:t>
            </a:r>
          </a:p>
          <a:p>
            <a:pPr lvl="1"/>
            <a:endParaRPr lang="cs-CZ" altLang="cs-CZ" sz="2000" smtClean="0"/>
          </a:p>
          <a:p>
            <a:endParaRPr lang="cs-CZ" altLang="cs-CZ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cs-CZ" altLang="cs-CZ" sz="4000" b="1" smtClean="0"/>
              <a:t>Proces socializace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5000625"/>
          </a:xfrm>
        </p:spPr>
        <p:txBody>
          <a:bodyPr/>
          <a:lstStyle/>
          <a:p>
            <a:pPr eaLnBrk="1" hangingPunct="1"/>
            <a:r>
              <a:rPr lang="cs-CZ" altLang="cs-CZ" sz="2400" dirty="0" smtClean="0"/>
              <a:t>Determinanty – zrání + socializační činitelé = rodina, škola, vrstevníci, pracovní skupiny, organizace; občanské komunity, masmédia (obecně interakce jedince a společnosti; )</a:t>
            </a:r>
          </a:p>
          <a:p>
            <a:pPr eaLnBrk="1" hangingPunct="1"/>
            <a:r>
              <a:rPr lang="cs-CZ" altLang="cs-CZ" sz="2400" dirty="0" smtClean="0"/>
              <a:t>Komplexní proces (tři úrovně psychiky)</a:t>
            </a:r>
          </a:p>
          <a:p>
            <a:pPr eaLnBrk="1" hangingPunct="1"/>
            <a:r>
              <a:rPr lang="cs-CZ" altLang="cs-CZ" sz="2400" dirty="0" smtClean="0"/>
              <a:t>Celoživotní proces, fáze:</a:t>
            </a:r>
          </a:p>
          <a:p>
            <a:pPr lvl="1" eaLnBrk="1" hangingPunct="1"/>
            <a:r>
              <a:rPr lang="cs-CZ" altLang="cs-CZ" sz="2400" dirty="0" smtClean="0"/>
              <a:t>Primární, sekundární</a:t>
            </a:r>
          </a:p>
          <a:p>
            <a:pPr eaLnBrk="1" hangingPunct="1"/>
            <a:r>
              <a:rPr lang="cs-CZ" altLang="cs-CZ" sz="2400" dirty="0" smtClean="0"/>
              <a:t>Obsah socializace – vyplývá ze společnosti </a:t>
            </a:r>
          </a:p>
          <a:p>
            <a:pPr lvl="1" eaLnBrk="1" hangingPunct="1"/>
            <a:r>
              <a:rPr lang="cs-CZ" altLang="cs-CZ" sz="2400" dirty="0" smtClean="0"/>
              <a:t>způsob činností, zvyky, jazyk, poznatky, normy, postoje, ideály, hodnoty…</a:t>
            </a:r>
          </a:p>
          <a:p>
            <a:pPr eaLnBrk="1" hangingPunct="1"/>
            <a:r>
              <a:rPr lang="cs-CZ" altLang="cs-CZ" sz="2400" dirty="0" smtClean="0"/>
              <a:t>Záměrná a nezáměrná</a:t>
            </a:r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367283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cs-CZ" altLang="cs-CZ" sz="4000" b="1" smtClean="0"/>
              <a:t>Mechanismy socializace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400" dirty="0" smtClean="0">
                <a:solidFill>
                  <a:schemeClr val="tx2">
                    <a:lumMod val="90000"/>
                  </a:schemeClr>
                </a:solidFill>
              </a:rPr>
              <a:t>Sociální učení (osvojování si komplexních způsobů chování):</a:t>
            </a:r>
          </a:p>
          <a:p>
            <a:pPr eaLnBrk="1" hangingPunct="1"/>
            <a:r>
              <a:rPr lang="cs-CZ" altLang="cs-CZ" sz="2400" dirty="0" smtClean="0"/>
              <a:t>Sociální posilování (zpevňování) – odměna, trest </a:t>
            </a:r>
          </a:p>
          <a:p>
            <a:pPr eaLnBrk="1" hangingPunct="1"/>
            <a:r>
              <a:rPr lang="cs-CZ" altLang="cs-CZ" sz="2400" dirty="0" smtClean="0"/>
              <a:t>Nápodoba (observační učení)</a:t>
            </a:r>
          </a:p>
          <a:p>
            <a:pPr lvl="1" eaLnBrk="1" hangingPunct="1"/>
            <a:r>
              <a:rPr lang="cs-CZ" altLang="cs-CZ" sz="2000" dirty="0" smtClean="0"/>
              <a:t>Vytvoření a uložení kognitivního obrazu CH modelu a bezprostřední či oddálená reprodukce </a:t>
            </a:r>
          </a:p>
          <a:p>
            <a:pPr lvl="1" eaLnBrk="1" hangingPunct="1"/>
            <a:r>
              <a:rPr lang="cs-CZ" altLang="cs-CZ" sz="2000" dirty="0" smtClean="0"/>
              <a:t>Výhody (spontánní, poskytuje vzor) </a:t>
            </a:r>
          </a:p>
          <a:p>
            <a:pPr lvl="1" eaLnBrk="1" hangingPunct="1"/>
            <a:r>
              <a:rPr lang="cs-CZ" altLang="cs-CZ" sz="2000" dirty="0" smtClean="0"/>
              <a:t>Nevýhody (i nežádoucí vzory, kognitivní </a:t>
            </a:r>
            <a:r>
              <a:rPr lang="cs-CZ" altLang="cs-CZ" sz="2000" dirty="0"/>
              <a:t>obraz </a:t>
            </a:r>
            <a:r>
              <a:rPr lang="cs-CZ" altLang="cs-CZ" sz="2000" dirty="0" smtClean="0"/>
              <a:t>nedokonalý, zpodobnění hrubé, neúplné, návyk napodobování vede k omezení tvořivosti…)</a:t>
            </a:r>
          </a:p>
          <a:p>
            <a:pPr eaLnBrk="1" hangingPunct="1"/>
            <a:r>
              <a:rPr lang="cs-CZ" altLang="cs-CZ" sz="2400" dirty="0" smtClean="0"/>
              <a:t>Identifikace - ztotožnění</a:t>
            </a:r>
          </a:p>
          <a:p>
            <a:pPr lvl="1" eaLnBrk="1" hangingPunct="1"/>
            <a:r>
              <a:rPr lang="cs-CZ" altLang="cs-CZ" sz="2000" dirty="0" smtClean="0"/>
              <a:t> obranná (autorita), anaklitická (milovaná osoba</a:t>
            </a:r>
            <a:r>
              <a:rPr lang="cs-CZ" altLang="cs-CZ" sz="2000" smtClean="0"/>
              <a:t>), závistná</a:t>
            </a:r>
            <a:endParaRPr lang="cs-CZ" altLang="cs-CZ" sz="20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Děkuji za pozornost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086576575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291</Words>
  <Application>Microsoft Office PowerPoint</Application>
  <PresentationFormat>Předvádění na obrazovce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Výchozí návrh</vt:lpstr>
      <vt:lpstr>Socializace</vt:lpstr>
      <vt:lpstr>Vymezení pojmu a cíle socializace </vt:lpstr>
      <vt:lpstr>Výsledek socializace</vt:lpstr>
      <vt:lpstr>Proces socializace</vt:lpstr>
      <vt:lpstr>Mechanismy socializace</vt:lpstr>
      <vt:lpstr>Děkuji za pozornost</vt:lpstr>
    </vt:vector>
  </TitlesOfParts>
  <Company>PdF UP Olomouc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Tvořivost</dc:title>
  <dc:creator>urbanove</dc:creator>
  <cp:lastModifiedBy>EVA</cp:lastModifiedBy>
  <cp:revision>23</cp:revision>
  <dcterms:created xsi:type="dcterms:W3CDTF">2014-12-05T10:20:04Z</dcterms:created>
  <dcterms:modified xsi:type="dcterms:W3CDTF">2021-03-02T18:49:02Z</dcterms:modified>
</cp:coreProperties>
</file>