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B8DAB0-3823-45DF-B342-B43FAA3135B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883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AE9EE6-E2CC-4789-B492-E53279B697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5354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0F53E-218B-41A3-A3DF-98FF5FAE8C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8854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E42048-8BE7-4755-97C7-5D42429B4E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8000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BC88E7-0A26-417E-B1FE-E356F4F9D5B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629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2531EF-21B5-4253-98DD-23FB6CE056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9403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B2C9F1-3AC3-4524-AB83-78EC25339E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7557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ABF30-CBC1-426C-A423-FEA9B0EBF1C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27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90520-9BF7-4A8F-BCA5-1B8586C1392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397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CAB47-817F-4264-AEA2-F85B35DDAF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87767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E0B288-2637-4C2B-AD5F-D4268EF76A7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5166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C4180C9-D343-4630-96E9-48DAE3B9E6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Socializace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cs-CZ" alt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Vymezení pojmu a cíle socializace 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= proces individuálního vývoje ve společenských podmínkách,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začleňování (vrůstáni, zespolečenšťování) jedince do společnosti.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400" dirty="0" smtClean="0"/>
              <a:t>Přeměna z biologického individua ve společenskou bytost se specificky lidskou psychikou.</a:t>
            </a:r>
          </a:p>
          <a:p>
            <a:pPr eaLnBrk="1" hangingPunct="1">
              <a:lnSpc>
                <a:spcPct val="80000"/>
              </a:lnSpc>
            </a:pPr>
            <a:endParaRPr lang="cs-CZ" altLang="cs-CZ" sz="2400" dirty="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800" dirty="0" smtClean="0"/>
              <a:t>Cíle socializace: 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dirty="0" smtClean="0"/>
              <a:t>rozvinutí druhových vlastností člověka (typicky lidské chování a prožívání),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dirty="0" smtClean="0"/>
              <a:t>rozvinutí znaků jeho konkrétní přináležitosti (národní, státní, církevní),</a:t>
            </a:r>
          </a:p>
          <a:p>
            <a:pPr lvl="1" eaLnBrk="1" hangingPunct="1">
              <a:lnSpc>
                <a:spcPct val="80000"/>
              </a:lnSpc>
            </a:pPr>
            <a:r>
              <a:rPr lang="cs-CZ" altLang="cs-CZ" sz="2400" dirty="0" smtClean="0"/>
              <a:t>impuls pro rozvinutí jeho individuálních zvláštností (spolu se socializací probíhá proces individuace)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sz="4000" b="1" smtClean="0"/>
              <a:t>Výsledek socializace</a:t>
            </a:r>
          </a:p>
        </p:txBody>
      </p:sp>
      <p:sp>
        <p:nvSpPr>
          <p:cNvPr id="4099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r>
              <a:rPr lang="cs-CZ" altLang="cs-CZ" sz="2400" smtClean="0"/>
              <a:t>Socializované „JÁ“, sociálně zralá osobnost, schopná přizpůsobovat se, zasahovat do svého prostředí, být připraven chovat se žádoucím způsobem,</a:t>
            </a:r>
          </a:p>
          <a:p>
            <a:r>
              <a:rPr lang="cs-CZ" altLang="cs-CZ" sz="2400" smtClean="0"/>
              <a:t>Schopná: </a:t>
            </a:r>
          </a:p>
          <a:p>
            <a:pPr lvl="1"/>
            <a:r>
              <a:rPr lang="cs-CZ" altLang="cs-CZ" sz="2000" smtClean="0"/>
              <a:t>postarat se o sebe i jiné </a:t>
            </a:r>
          </a:p>
          <a:p>
            <a:pPr lvl="1"/>
            <a:r>
              <a:rPr lang="cs-CZ" altLang="cs-CZ" sz="2000" smtClean="0"/>
              <a:t>předvídat důsledky svého chování</a:t>
            </a:r>
          </a:p>
          <a:p>
            <a:pPr lvl="1"/>
            <a:r>
              <a:rPr lang="cs-CZ" altLang="cs-CZ" sz="2000" smtClean="0"/>
              <a:t>aktivní adaptace</a:t>
            </a:r>
          </a:p>
          <a:p>
            <a:pPr lvl="1"/>
            <a:r>
              <a:rPr lang="cs-CZ" altLang="cs-CZ" sz="2000" smtClean="0"/>
              <a:t>empatie</a:t>
            </a:r>
          </a:p>
          <a:p>
            <a:pPr lvl="1"/>
            <a:r>
              <a:rPr lang="cs-CZ" altLang="cs-CZ" sz="2000" smtClean="0"/>
              <a:t>altruismu</a:t>
            </a:r>
          </a:p>
          <a:p>
            <a:pPr lvl="1"/>
            <a:r>
              <a:rPr lang="cs-CZ" altLang="cs-CZ" sz="2000" smtClean="0"/>
              <a:t>prožívat vinu, existence svědomí</a:t>
            </a:r>
          </a:p>
          <a:p>
            <a:pPr lvl="1"/>
            <a:r>
              <a:rPr lang="cs-CZ" altLang="cs-CZ" sz="2000" smtClean="0"/>
              <a:t>sebeovládáíní  a seberegulace; </a:t>
            </a:r>
          </a:p>
          <a:p>
            <a:pPr lvl="1"/>
            <a:r>
              <a:rPr lang="cs-CZ" altLang="cs-CZ" sz="2000" smtClean="0"/>
              <a:t>sebeúcty a sebeakceptace, seberealizace</a:t>
            </a:r>
          </a:p>
          <a:p>
            <a:pPr lvl="1"/>
            <a:r>
              <a:rPr lang="cs-CZ" altLang="cs-CZ" sz="2000" smtClean="0"/>
              <a:t>odolná vůči zátěži</a:t>
            </a:r>
          </a:p>
          <a:p>
            <a:pPr lvl="1"/>
            <a:endParaRPr lang="cs-CZ" altLang="cs-CZ" sz="2000" smtClean="0"/>
          </a:p>
          <a:p>
            <a:endParaRPr lang="cs-CZ" altLang="cs-CZ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Proces socializace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5000625"/>
          </a:xfrm>
        </p:spPr>
        <p:txBody>
          <a:bodyPr/>
          <a:lstStyle/>
          <a:p>
            <a:pPr eaLnBrk="1" hangingPunct="1"/>
            <a:r>
              <a:rPr lang="cs-CZ" altLang="cs-CZ" smtClean="0"/>
              <a:t>Determinanty – zrání + socializační činitelé (interakce jedince a společnosti)</a:t>
            </a:r>
          </a:p>
          <a:p>
            <a:pPr eaLnBrk="1" hangingPunct="1"/>
            <a:r>
              <a:rPr lang="cs-CZ" altLang="cs-CZ" smtClean="0"/>
              <a:t>Komplexní proces (tři úrovně psychiky)</a:t>
            </a:r>
          </a:p>
          <a:p>
            <a:pPr eaLnBrk="1" hangingPunct="1"/>
            <a:r>
              <a:rPr lang="cs-CZ" altLang="cs-CZ" smtClean="0"/>
              <a:t>Celoživotní proces, fáze:</a:t>
            </a:r>
          </a:p>
          <a:p>
            <a:pPr lvl="1" eaLnBrk="1" hangingPunct="1"/>
            <a:r>
              <a:rPr lang="cs-CZ" altLang="cs-CZ" smtClean="0"/>
              <a:t>Primární, sekundární</a:t>
            </a:r>
          </a:p>
          <a:p>
            <a:pPr eaLnBrk="1" hangingPunct="1"/>
            <a:r>
              <a:rPr lang="cs-CZ" altLang="cs-CZ" smtClean="0"/>
              <a:t>Obsah socializace </a:t>
            </a:r>
            <a:r>
              <a:rPr lang="cs-CZ" altLang="cs-CZ" sz="2800" smtClean="0"/>
              <a:t>– vyplývá ze společnosti </a:t>
            </a:r>
          </a:p>
          <a:p>
            <a:pPr lvl="1" eaLnBrk="1" hangingPunct="1"/>
            <a:r>
              <a:rPr lang="cs-CZ" altLang="cs-CZ" smtClean="0"/>
              <a:t>způsob činností, zvyky, jazyk, poznatky, normy, postoje, ideály, hodnoty…</a:t>
            </a:r>
          </a:p>
          <a:p>
            <a:pPr eaLnBrk="1" hangingPunct="1"/>
            <a:r>
              <a:rPr lang="cs-CZ" altLang="cs-CZ" smtClean="0"/>
              <a:t>Záměrná a nezáměrná</a:t>
            </a:r>
          </a:p>
          <a:p>
            <a:pPr eaLnBrk="1" hangingPunct="1"/>
            <a:endParaRPr lang="cs-CZ" altLang="cs-CZ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altLang="cs-CZ" sz="4000" b="1" smtClean="0"/>
              <a:t>Mechanismy socializace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0006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cs-CZ" altLang="cs-CZ" sz="2400" dirty="0" smtClean="0">
                <a:solidFill>
                  <a:schemeClr val="tx2">
                    <a:lumMod val="90000"/>
                  </a:schemeClr>
                </a:solidFill>
              </a:rPr>
              <a:t>Sociální učení (osvojování si komplexních způsobů chování):</a:t>
            </a:r>
          </a:p>
          <a:p>
            <a:pPr eaLnBrk="1" hangingPunct="1"/>
            <a:r>
              <a:rPr lang="cs-CZ" altLang="cs-CZ" sz="2400" dirty="0" smtClean="0"/>
              <a:t>Sociální posilování (zpevňování) – odměna, trest </a:t>
            </a:r>
          </a:p>
          <a:p>
            <a:pPr eaLnBrk="1" hangingPunct="1"/>
            <a:r>
              <a:rPr lang="cs-CZ" altLang="cs-CZ" sz="2400" dirty="0" smtClean="0"/>
              <a:t>Nápodoba (observační učení)</a:t>
            </a:r>
          </a:p>
          <a:p>
            <a:pPr lvl="1" eaLnBrk="1" hangingPunct="1"/>
            <a:r>
              <a:rPr lang="cs-CZ" altLang="cs-CZ" sz="2000" dirty="0" smtClean="0"/>
              <a:t>Vytvoření a uložení kognitivního obrazu CH modelu a bezprostřední či oddálená reprodukce </a:t>
            </a:r>
          </a:p>
          <a:p>
            <a:pPr lvl="1" eaLnBrk="1" hangingPunct="1"/>
            <a:r>
              <a:rPr lang="cs-CZ" altLang="cs-CZ" sz="2000" dirty="0" smtClean="0"/>
              <a:t>Výhody (spontánní, poskytuje vzor) </a:t>
            </a:r>
          </a:p>
          <a:p>
            <a:pPr lvl="1" eaLnBrk="1" hangingPunct="1"/>
            <a:r>
              <a:rPr lang="cs-CZ" altLang="cs-CZ" sz="2000" dirty="0" smtClean="0"/>
              <a:t>Nevýhody (i nežádoucí vzory, kognitivní </a:t>
            </a:r>
            <a:r>
              <a:rPr lang="cs-CZ" altLang="cs-CZ" sz="2000" dirty="0"/>
              <a:t>obraz </a:t>
            </a:r>
            <a:r>
              <a:rPr lang="cs-CZ" altLang="cs-CZ" sz="2000" dirty="0" smtClean="0"/>
              <a:t>nedokonalý, zpodobnění hrubé, neúplné, návyk napodobování vede k omezení tvořivosti…)</a:t>
            </a:r>
          </a:p>
          <a:p>
            <a:pPr eaLnBrk="1" hangingPunct="1"/>
            <a:r>
              <a:rPr lang="cs-CZ" altLang="cs-CZ" sz="2400" dirty="0" smtClean="0"/>
              <a:t>Identifikace - ztotožnění</a:t>
            </a:r>
          </a:p>
          <a:p>
            <a:pPr lvl="1" eaLnBrk="1" hangingPunct="1"/>
            <a:r>
              <a:rPr lang="cs-CZ" altLang="cs-CZ" sz="2000" dirty="0" smtClean="0"/>
              <a:t> obranná (autorita), anaklitická (milovaná osoba</a:t>
            </a:r>
            <a:r>
              <a:rPr lang="cs-CZ" altLang="cs-CZ" sz="2000" smtClean="0"/>
              <a:t>), závistná</a:t>
            </a:r>
            <a:endParaRPr lang="cs-CZ" altLang="cs-CZ" sz="2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270</Words>
  <Application>Microsoft Office PowerPoint</Application>
  <PresentationFormat>Předvádění na obrazovce (4:3)</PresentationFormat>
  <Paragraphs>39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Výchozí návrh</vt:lpstr>
      <vt:lpstr>Socializace</vt:lpstr>
      <vt:lpstr>Vymezení pojmu a cíle socializace </vt:lpstr>
      <vt:lpstr>Výsledek socializace</vt:lpstr>
      <vt:lpstr>Proces socializace</vt:lpstr>
      <vt:lpstr>Mechanismy socializace</vt:lpstr>
    </vt:vector>
  </TitlesOfParts>
  <Company>PdF UP Olomouc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Tvořivost</dc:title>
  <dc:creator>urbanove</dc:creator>
  <cp:lastModifiedBy>EVA</cp:lastModifiedBy>
  <cp:revision>21</cp:revision>
  <dcterms:created xsi:type="dcterms:W3CDTF">2014-12-05T10:20:04Z</dcterms:created>
  <dcterms:modified xsi:type="dcterms:W3CDTF">2019-06-29T05:37:57Z</dcterms:modified>
</cp:coreProperties>
</file>