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notesMasterIdLst>
    <p:notesMasterId r:id="rId22"/>
  </p:notesMasterIdLst>
  <p:handoutMasterIdLst>
    <p:handoutMasterId r:id="rId23"/>
  </p:handoutMasterIdLst>
  <p:sldIdLst>
    <p:sldId id="276" r:id="rId2"/>
    <p:sldId id="277" r:id="rId3"/>
    <p:sldId id="290" r:id="rId4"/>
    <p:sldId id="294" r:id="rId5"/>
    <p:sldId id="296" r:id="rId6"/>
    <p:sldId id="302" r:id="rId7"/>
    <p:sldId id="304" r:id="rId8"/>
    <p:sldId id="305" r:id="rId9"/>
    <p:sldId id="306" r:id="rId10"/>
    <p:sldId id="292" r:id="rId11"/>
    <p:sldId id="301" r:id="rId12"/>
    <p:sldId id="316" r:id="rId13"/>
    <p:sldId id="318" r:id="rId14"/>
    <p:sldId id="319" r:id="rId15"/>
    <p:sldId id="320" r:id="rId16"/>
    <p:sldId id="321" r:id="rId17"/>
    <p:sldId id="322" r:id="rId18"/>
    <p:sldId id="323" r:id="rId19"/>
    <p:sldId id="324" r:id="rId20"/>
    <p:sldId id="325" r:id="rId21"/>
  </p:sldIdLst>
  <p:sldSz cx="9144000" cy="6858000" type="screen4x3"/>
  <p:notesSz cx="6708775" cy="97742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66" autoAdjust="0"/>
    <p:restoredTop sz="94712" autoAdjust="0"/>
  </p:normalViewPr>
  <p:slideViewPr>
    <p:cSldViewPr>
      <p:cViewPr varScale="1">
        <p:scale>
          <a:sx n="54" d="100"/>
          <a:sy n="54" d="100"/>
        </p:scale>
        <p:origin x="-90" y="-4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67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2063" y="0"/>
            <a:ext cx="29067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5288"/>
            <a:ext cx="29067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2063" y="9285288"/>
            <a:ext cx="29067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A0B3A18-CB3F-4AD0-9B29-6DCA06BAE4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03829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06713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00475" y="0"/>
            <a:ext cx="2906713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18AB688-5102-45F0-820D-C3E5E8A372F8}" type="datetimeFigureOut">
              <a:rPr lang="cs-CZ"/>
              <a:pPr>
                <a:defRPr/>
              </a:pPr>
              <a:t>28.04.2021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33425"/>
            <a:ext cx="4886325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1513" y="4643438"/>
            <a:ext cx="5365750" cy="4397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283700"/>
            <a:ext cx="2906713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00475" y="9283700"/>
            <a:ext cx="2906713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8709DB5-A796-48BC-9BA1-0F2CEB78C19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49861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7F12C2B-CCA7-43B9-89A8-AF4D6E181849}" type="slidenum">
              <a:rPr lang="cs-CZ" altLang="cs-CZ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19</a:t>
            </a:fld>
            <a:endParaRPr lang="cs-CZ" altLang="cs-CZ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689 h 2182"/>
                <a:gd name="T4" fmla="*/ 5590 w 4897"/>
                <a:gd name="T5" fmla="*/ 1689 h 2182"/>
                <a:gd name="T6" fmla="*/ 5590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5837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5837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3D004-9451-4933-9CAB-3D14E49ABEE0}" type="datetimeFigureOut">
              <a:rPr lang="cs-CZ"/>
              <a:pPr>
                <a:defRPr/>
              </a:pPr>
              <a:t>28.04.2021</a:t>
            </a:fld>
            <a:endParaRPr lang="cs-CZ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0CE05-B8CE-4C05-AD1F-B629A8E22D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8253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2C654-6BFD-4A26-8519-04EEA81326A3}" type="datetimeFigureOut">
              <a:rPr lang="cs-CZ"/>
              <a:pPr>
                <a:defRPr/>
              </a:pPr>
              <a:t>28.04.2021</a:t>
            </a:fld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87DD0-BD76-4B99-AC9E-3FDD6E71B7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4790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AB6888-14D5-45B5-8141-801553CDA2A6}" type="datetimeFigureOut">
              <a:rPr lang="cs-CZ"/>
              <a:pPr>
                <a:defRPr/>
              </a:pPr>
              <a:t>28.04.2021</a:t>
            </a:fld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E52C3-93F3-4287-A57A-09E1113232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614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137B3-7DDF-424D-A8EA-33163D76E655}" type="datetimeFigureOut">
              <a:rPr lang="cs-CZ"/>
              <a:pPr>
                <a:defRPr/>
              </a:pPr>
              <a:t>28.04.2021</a:t>
            </a:fld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1420B-FBE2-4D59-AF95-7C30DBE85F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4646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A09790-D31C-45DE-BBEF-80B52ADE2BEC}" type="datetimeFigureOut">
              <a:rPr lang="cs-CZ"/>
              <a:pPr>
                <a:defRPr/>
              </a:pPr>
              <a:t>28.04.2021</a:t>
            </a:fld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02CEA-2FAA-46FA-A495-679AD65A7A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6211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74F82A-D39F-4161-AE50-44B5DEB7EE64}" type="datetimeFigureOut">
              <a:rPr lang="cs-CZ"/>
              <a:pPr>
                <a:defRPr/>
              </a:pPr>
              <a:t>28.04.2021</a:t>
            </a:fld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12F842-9810-4008-9775-7C15B120D2D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3342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59D76A-2FDE-4337-B41E-F0DA9C87F617}" type="datetimeFigureOut">
              <a:rPr lang="cs-CZ"/>
              <a:pPr>
                <a:defRPr/>
              </a:pPr>
              <a:t>28.04.2021</a:t>
            </a:fld>
            <a:endParaRPr lang="cs-CZ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DA530C-A650-429C-8575-502F7151645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7871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281306-F8D5-4A63-B7A7-E930F2D4EA13}" type="datetimeFigureOut">
              <a:rPr lang="cs-CZ"/>
              <a:pPr>
                <a:defRPr/>
              </a:pPr>
              <a:t>28.04.2021</a:t>
            </a:fld>
            <a:endParaRPr lang="cs-CZ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4A17E-91D0-4F81-9971-4BC3252916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7701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C4E65-BC25-4BA6-907D-60D3EDAA18FB}" type="datetimeFigureOut">
              <a:rPr lang="cs-CZ"/>
              <a:pPr>
                <a:defRPr/>
              </a:pPr>
              <a:t>28.04.2021</a:t>
            </a:fld>
            <a:endParaRPr lang="cs-CZ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A30616-0106-4B54-A4BB-C9BCA0DB47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6810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19421-FC0B-4B66-8B30-4EE1514716E8}" type="datetimeFigureOut">
              <a:rPr lang="cs-CZ"/>
              <a:pPr>
                <a:defRPr/>
              </a:pPr>
              <a:t>28.04.2021</a:t>
            </a:fld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0EA15-DE5E-4486-8B95-FF00CB1FEA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3220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E26192-12F9-4109-AF3F-B6D596395F71}" type="datetimeFigureOut">
              <a:rPr lang="cs-CZ"/>
              <a:pPr>
                <a:defRPr/>
              </a:pPr>
              <a:t>28.04.2021</a:t>
            </a:fld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82D79-5857-48B6-A8A7-DFCE64CEB79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4585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912 h 2182"/>
                <a:gd name="T4" fmla="*/ 5590 w 4897"/>
                <a:gd name="T5" fmla="*/ 912 h 2182"/>
                <a:gd name="T6" fmla="*/ 5590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883 h 2182"/>
                <a:gd name="T4" fmla="*/ 5590 w 4897"/>
                <a:gd name="T5" fmla="*/ 883 h 2182"/>
                <a:gd name="T6" fmla="*/ 5590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7350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7351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7352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7353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7354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573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A86C66E7-AB6B-4D63-8B2B-2EDD2C512D07}" type="datetimeFigureOut">
              <a:rPr lang="cs-CZ"/>
              <a:pPr>
                <a:defRPr/>
              </a:pPr>
              <a:t>28.04.2021</a:t>
            </a:fld>
            <a:endParaRPr lang="cs-CZ"/>
          </a:p>
        </p:txBody>
      </p:sp>
      <p:sp>
        <p:nvSpPr>
          <p:cNvPr id="573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73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5D07F9A8-DE44-4D1F-BF3F-4501571530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7358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57359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33" r:id="rId1"/>
    <p:sldLayoutId id="2147483923" r:id="rId2"/>
    <p:sldLayoutId id="2147483924" r:id="rId3"/>
    <p:sldLayoutId id="2147483925" r:id="rId4"/>
    <p:sldLayoutId id="2147483926" r:id="rId5"/>
    <p:sldLayoutId id="2147483927" r:id="rId6"/>
    <p:sldLayoutId id="2147483928" r:id="rId7"/>
    <p:sldLayoutId id="2147483929" r:id="rId8"/>
    <p:sldLayoutId id="2147483930" r:id="rId9"/>
    <p:sldLayoutId id="2147483931" r:id="rId10"/>
    <p:sldLayoutId id="214748393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iqwolf.org/wp-content/uploads/time-management-increase-your-efficiency-productivity-0.jp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womansday.com/var/ezflow_site/storage/images/media/galleries-slideshows/10-unexpected-ways-to-stress-les/sing-your-stress-away/15250-1-eng-US/Sing-your-stress-away_slideshow_image.jp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hrabinova-svetlana.blogerka.cz/obrazky/hrabinova-svetlana.blogerka.cz/obrazky/teacher1.gif.tn.jpg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aims.jcu.edu.au/AIMS-JCU/images/stress%20in%20tropical%20marine%20systems%20pic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1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0" dirty="0" smtClean="0"/>
              <a:t>Syndrom vyhoření …</a:t>
            </a:r>
            <a:br>
              <a:rPr lang="cs-CZ" sz="4000" b="0" dirty="0" smtClean="0"/>
            </a:br>
            <a:r>
              <a:rPr lang="cs-CZ" sz="4000" b="0" dirty="0" smtClean="0"/>
              <a:t/>
            </a:r>
            <a:br>
              <a:rPr lang="cs-CZ" sz="4000" b="0" dirty="0" smtClean="0"/>
            </a:br>
            <a:r>
              <a:rPr lang="cs-CZ" sz="4000" b="0" dirty="0" smtClean="0"/>
              <a:t>  			    a jak proti němu…</a:t>
            </a:r>
            <a:endParaRPr lang="cs-CZ" dirty="0" smtClean="0"/>
          </a:p>
        </p:txBody>
      </p:sp>
      <p:sp>
        <p:nvSpPr>
          <p:cNvPr id="4099" name="Rectangle 12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sz="2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4000" dirty="0" smtClean="0"/>
              <a:t>Příčiny syndromu vyhoření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73238"/>
            <a:ext cx="8007350" cy="4751387"/>
          </a:xfrm>
        </p:spPr>
        <p:txBody>
          <a:bodyPr/>
          <a:lstStyle/>
          <a:p>
            <a:pPr>
              <a:defRPr/>
            </a:pPr>
            <a:r>
              <a:rPr lang="cs-CZ" sz="2400" b="1" dirty="0" smtClean="0"/>
              <a:t>Chronický pracovní stres - </a:t>
            </a:r>
            <a:r>
              <a:rPr lang="cs-CZ" sz="2400" dirty="0" smtClean="0"/>
              <a:t>nerovnováha mezi požadavky na jedince kladenými a zdroji, které má k dispozici </a:t>
            </a:r>
          </a:p>
          <a:p>
            <a:pPr>
              <a:defRPr/>
            </a:pPr>
            <a:r>
              <a:rPr lang="cs-CZ" sz="2400" b="1" dirty="0" smtClean="0"/>
              <a:t>Nereálné cíle a očekávání</a:t>
            </a:r>
            <a:endParaRPr lang="cs-CZ" sz="2400" dirty="0" smtClean="0"/>
          </a:p>
          <a:p>
            <a:pPr>
              <a:buFont typeface="Wingdings" pitchFamily="2" charset="2"/>
              <a:buNone/>
              <a:defRPr/>
            </a:pPr>
            <a:r>
              <a:rPr lang="cs-CZ" sz="2400" dirty="0" smtClean="0"/>
              <a:t>	(naplnění smyslu, společenského uznání, vděčnosti versus deziluze, pocit marnosti)</a:t>
            </a:r>
            <a:endParaRPr lang="cs-CZ" sz="2400" b="1" dirty="0" smtClean="0"/>
          </a:p>
          <a:p>
            <a:pPr>
              <a:defRPr/>
            </a:pPr>
            <a:r>
              <a:rPr lang="cs-CZ" sz="2400" b="1" dirty="0" smtClean="0"/>
              <a:t>Rizikové faktory:</a:t>
            </a:r>
          </a:p>
          <a:p>
            <a:pPr lvl="1">
              <a:defRPr/>
            </a:pPr>
            <a:r>
              <a:rPr lang="cs-CZ" sz="2000" dirty="0" smtClean="0"/>
              <a:t>Ve vnějším prostředí (chronický stres, pracovní nároky, sociální vztahy, </a:t>
            </a:r>
            <a:r>
              <a:rPr lang="cs-CZ" sz="2000" dirty="0" err="1" smtClean="0"/>
              <a:t>mobbing</a:t>
            </a:r>
            <a:r>
              <a:rPr lang="cs-CZ" sz="2000" dirty="0" smtClean="0"/>
              <a:t>, absence kreativity, kompetencí, perspektivy, nedocenění, marnost práce) </a:t>
            </a:r>
          </a:p>
          <a:p>
            <a:pPr lvl="1">
              <a:defRPr/>
            </a:pPr>
            <a:r>
              <a:rPr lang="cs-CZ" sz="2000" dirty="0" smtClean="0"/>
              <a:t>V osobnosti jedince (nereálné cíle, ztráta smyslu, </a:t>
            </a:r>
            <a:r>
              <a:rPr lang="cs-CZ" sz="2000" dirty="0" err="1" smtClean="0"/>
              <a:t>vulnerabilita</a:t>
            </a:r>
            <a:r>
              <a:rPr lang="cs-CZ" sz="2000" dirty="0" smtClean="0"/>
              <a:t>, osobnost A, externí kontrola, senzitivita, úzkostnost, negativní </a:t>
            </a:r>
            <a:r>
              <a:rPr lang="cs-CZ" sz="2000" dirty="0" err="1" smtClean="0"/>
              <a:t>afektivita</a:t>
            </a:r>
            <a:r>
              <a:rPr lang="cs-CZ" sz="2000" dirty="0" smtClean="0"/>
              <a:t>, přílišná empatie, nízká  asertivita) </a:t>
            </a:r>
          </a:p>
          <a:p>
            <a:pPr lvl="1">
              <a:defRPr/>
            </a:pPr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096963"/>
          </a:xfrm>
        </p:spPr>
        <p:txBody>
          <a:bodyPr/>
          <a:lstStyle/>
          <a:p>
            <a:pPr algn="ctr">
              <a:defRPr/>
            </a:pPr>
            <a:r>
              <a:rPr lang="cs-CZ" sz="3600" dirty="0" smtClean="0"/>
              <a:t>První krok prevence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00213"/>
            <a:ext cx="8007350" cy="4395787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cs-CZ" sz="2800" dirty="0" smtClean="0"/>
              <a:t>Zaměřit se na oblasti, které jsou pro nás ohrožující.</a:t>
            </a:r>
          </a:p>
          <a:p>
            <a:pPr>
              <a:buFont typeface="Wingdings" pitchFamily="2" charset="2"/>
              <a:buNone/>
              <a:defRPr/>
            </a:pPr>
            <a:endParaRPr lang="cs-CZ" sz="2800" dirty="0" smtClean="0"/>
          </a:p>
          <a:p>
            <a:pPr>
              <a:buFont typeface="Wingdings" pitchFamily="2" charset="2"/>
              <a:buNone/>
              <a:defRPr/>
            </a:pPr>
            <a:r>
              <a:rPr lang="cs-CZ" sz="2800" i="1" dirty="0" smtClean="0"/>
              <a:t>Cvičení: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800" i="1" dirty="0" smtClean="0"/>
              <a:t>Otázky k zamyšlení: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800" i="1" dirty="0" smtClean="0"/>
              <a:t> 	Které oblasti jsou ohrožující?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800" i="1" dirty="0" smtClean="0"/>
              <a:t>	Co mohu ovlivnit sám, co s pomocí ostatních?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800" i="1" dirty="0" smtClean="0"/>
              <a:t>	Jak mohu posilovat odolnost vůči zátěži?</a:t>
            </a:r>
          </a:p>
          <a:p>
            <a:pPr>
              <a:buFont typeface="Wingdings" pitchFamily="2" charset="2"/>
              <a:buNone/>
              <a:defRPr/>
            </a:pPr>
            <a:endParaRPr lang="cs-CZ" sz="2800" i="1" dirty="0" smtClean="0"/>
          </a:p>
          <a:p>
            <a:pPr>
              <a:buFont typeface="Wingdings" pitchFamily="2" charset="2"/>
              <a:buNone/>
              <a:defRPr/>
            </a:pPr>
            <a:r>
              <a:rPr lang="cs-CZ" sz="2800" i="1" dirty="0" smtClean="0"/>
              <a:t> </a:t>
            </a:r>
          </a:p>
          <a:p>
            <a:pPr>
              <a:buFont typeface="Wingdings" pitchFamily="2" charset="2"/>
              <a:buNone/>
              <a:defRPr/>
            </a:pPr>
            <a:endParaRPr lang="cs-CZ" sz="2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 smtClean="0"/>
              <a:t>Prevence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73238"/>
            <a:ext cx="8007350" cy="4322762"/>
          </a:xfrm>
        </p:spPr>
        <p:txBody>
          <a:bodyPr/>
          <a:lstStyle/>
          <a:p>
            <a:pPr>
              <a:defRPr/>
            </a:pPr>
            <a:r>
              <a:rPr lang="cs-CZ" sz="2400" dirty="0" smtClean="0"/>
              <a:t>Ubrat na straně </a:t>
            </a:r>
            <a:r>
              <a:rPr lang="cs-CZ" sz="2400" dirty="0" err="1" smtClean="0"/>
              <a:t>stresorů</a:t>
            </a:r>
            <a:r>
              <a:rPr lang="cs-CZ" sz="2400" dirty="0" smtClean="0"/>
              <a:t> či přidat na straně </a:t>
            </a:r>
            <a:r>
              <a:rPr lang="cs-CZ" sz="2400" dirty="0" err="1" smtClean="0"/>
              <a:t>salutorů</a:t>
            </a:r>
            <a:r>
              <a:rPr lang="cs-CZ" sz="2400" dirty="0" smtClean="0"/>
              <a:t>?</a:t>
            </a:r>
          </a:p>
          <a:p>
            <a:pPr lvl="1">
              <a:defRPr/>
            </a:pPr>
            <a:endParaRPr lang="cs-CZ" sz="2400" dirty="0" smtClean="0"/>
          </a:p>
          <a:p>
            <a:pPr lvl="1">
              <a:defRPr/>
            </a:pPr>
            <a:r>
              <a:rPr lang="cs-CZ" sz="2400" dirty="0" smtClean="0"/>
              <a:t>Na úrovni organizace (podpora vedení, pracovní podmínky, organizace dne, ocenění, kompetence)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cs-CZ" sz="2400" dirty="0" smtClean="0">
                <a:solidFill>
                  <a:srgbClr val="0070C0"/>
                </a:solidFill>
              </a:rPr>
              <a:t>? Které změny mohu iniciovat? Co mohu změnit sám? </a:t>
            </a:r>
          </a:p>
          <a:p>
            <a:pPr lvl="1">
              <a:defRPr/>
            </a:pPr>
            <a:r>
              <a:rPr lang="cs-CZ" sz="2400" dirty="0" smtClean="0"/>
              <a:t>V sociální rovině (redukce konfliktů, zdroje sociální opory, supervize)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cs-CZ" sz="2400" dirty="0" smtClean="0">
                <a:solidFill>
                  <a:srgbClr val="0070C0"/>
                </a:solidFill>
              </a:rPr>
              <a:t>? Kdo mi poskytuje sociální oporu? Jak posilovat pozitivní vztahy na pracovišti?</a:t>
            </a:r>
            <a:endParaRPr lang="cs-CZ" sz="2400" dirty="0" smtClean="0"/>
          </a:p>
          <a:p>
            <a:pPr lvl="1">
              <a:defRPr/>
            </a:pPr>
            <a:r>
              <a:rPr lang="cs-CZ" sz="2400" dirty="0" smtClean="0"/>
              <a:t>V individuální rovině ……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Prevence v osobní rovině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44675"/>
            <a:ext cx="8007350" cy="4537075"/>
          </a:xfrm>
        </p:spPr>
        <p:txBody>
          <a:bodyPr/>
          <a:lstStyle/>
          <a:p>
            <a:pPr marL="342900" lvl="1" indent="-342900">
              <a:buClr>
                <a:schemeClr val="hlink"/>
              </a:buClr>
              <a:defRPr/>
            </a:pPr>
            <a:r>
              <a:rPr lang="cs-CZ" sz="2400" dirty="0" smtClean="0"/>
              <a:t>profesionální připravenost</a:t>
            </a:r>
          </a:p>
          <a:p>
            <a:pPr marL="342900" lvl="1" indent="-342900">
              <a:buClr>
                <a:schemeClr val="hlink"/>
              </a:buClr>
              <a:defRPr/>
            </a:pPr>
            <a:r>
              <a:rPr lang="cs-CZ" sz="2400" dirty="0" smtClean="0"/>
              <a:t>sebeúcta, </a:t>
            </a:r>
          </a:p>
          <a:p>
            <a:pPr marL="342900" lvl="1" indent="-342900">
              <a:buClr>
                <a:schemeClr val="hlink"/>
              </a:buClr>
              <a:defRPr/>
            </a:pPr>
            <a:r>
              <a:rPr lang="cs-CZ" sz="2400" dirty="0" smtClean="0"/>
              <a:t>asertivita, </a:t>
            </a:r>
          </a:p>
          <a:p>
            <a:pPr marL="342900" lvl="1" indent="-342900">
              <a:buClr>
                <a:schemeClr val="hlink"/>
              </a:buClr>
              <a:defRPr/>
            </a:pPr>
            <a:r>
              <a:rPr lang="cs-CZ" sz="2400" dirty="0" smtClean="0"/>
              <a:t>životní styl, </a:t>
            </a:r>
            <a:r>
              <a:rPr lang="cs-CZ" sz="2400" dirty="0" err="1" smtClean="0"/>
              <a:t>coping</a:t>
            </a:r>
            <a:r>
              <a:rPr lang="cs-CZ" sz="2400" dirty="0" smtClean="0"/>
              <a:t>, </a:t>
            </a:r>
          </a:p>
          <a:p>
            <a:pPr>
              <a:buFontTx/>
              <a:buChar char="•"/>
              <a:defRPr/>
            </a:pPr>
            <a:r>
              <a:rPr lang="cs-CZ" sz="2400" dirty="0" err="1" smtClean="0">
                <a:solidFill>
                  <a:srgbClr val="0070C0"/>
                </a:solidFill>
                <a:effectLst/>
              </a:rPr>
              <a:t>Time</a:t>
            </a:r>
            <a:r>
              <a:rPr lang="cs-CZ" sz="2400" dirty="0" smtClean="0">
                <a:solidFill>
                  <a:srgbClr val="0070C0"/>
                </a:solidFill>
                <a:effectLst/>
              </a:rPr>
              <a:t> </a:t>
            </a:r>
            <a:r>
              <a:rPr lang="cs-CZ" sz="2400" dirty="0">
                <a:solidFill>
                  <a:srgbClr val="0070C0"/>
                </a:solidFill>
                <a:effectLst/>
              </a:rPr>
              <a:t>management</a:t>
            </a:r>
          </a:p>
          <a:p>
            <a:pPr>
              <a:buFontTx/>
              <a:buChar char="•"/>
              <a:defRPr/>
            </a:pPr>
            <a:r>
              <a:rPr lang="cs-CZ" sz="2400" dirty="0">
                <a:solidFill>
                  <a:srgbClr val="0070C0"/>
                </a:solidFill>
                <a:effectLst/>
              </a:rPr>
              <a:t>Pozitivní sociální vztahy a komunikace</a:t>
            </a:r>
          </a:p>
          <a:p>
            <a:pPr>
              <a:buFontTx/>
              <a:buChar char="•"/>
              <a:defRPr/>
            </a:pPr>
            <a:r>
              <a:rPr lang="cs-CZ" sz="2400" dirty="0">
                <a:solidFill>
                  <a:srgbClr val="0070C0"/>
                </a:solidFill>
                <a:effectLst/>
              </a:rPr>
              <a:t>Zvládání emočních obtíží </a:t>
            </a:r>
          </a:p>
          <a:p>
            <a:pPr>
              <a:buFontTx/>
              <a:buChar char="•"/>
              <a:defRPr/>
            </a:pPr>
            <a:r>
              <a:rPr lang="cs-CZ" altLang="cs-CZ" sz="2400" dirty="0">
                <a:solidFill>
                  <a:srgbClr val="0070C0"/>
                </a:solidFill>
                <a:effectLst/>
              </a:rPr>
              <a:t>Omezení vnitřních konfliktů</a:t>
            </a:r>
          </a:p>
          <a:p>
            <a:pPr>
              <a:buFontTx/>
              <a:buChar char="•"/>
              <a:defRPr/>
            </a:pPr>
            <a:r>
              <a:rPr lang="cs-CZ" altLang="cs-CZ" sz="2400" dirty="0">
                <a:solidFill>
                  <a:srgbClr val="0070C0"/>
                </a:solidFill>
                <a:effectLst/>
              </a:rPr>
              <a:t>Změna nežádoucích </a:t>
            </a:r>
            <a:r>
              <a:rPr lang="cs-CZ" altLang="cs-CZ" sz="2400" dirty="0" smtClean="0">
                <a:solidFill>
                  <a:srgbClr val="0070C0"/>
                </a:solidFill>
                <a:effectLst/>
              </a:rPr>
              <a:t>postojů a myšlenkových vzorců</a:t>
            </a:r>
            <a:endParaRPr lang="cs-CZ" altLang="cs-CZ" sz="2400" dirty="0">
              <a:solidFill>
                <a:srgbClr val="0070C0"/>
              </a:solidFill>
              <a:effectLst/>
            </a:endParaRPr>
          </a:p>
          <a:p>
            <a:pPr>
              <a:buFontTx/>
              <a:buChar char="•"/>
              <a:defRPr/>
            </a:pPr>
            <a:r>
              <a:rPr lang="cs-CZ" altLang="cs-CZ" sz="2400" dirty="0">
                <a:solidFill>
                  <a:srgbClr val="0070C0"/>
                </a:solidFill>
                <a:effectLst/>
              </a:rPr>
              <a:t>Relaxace</a:t>
            </a:r>
          </a:p>
          <a:p>
            <a:pPr marL="342900" lvl="1" indent="-342900">
              <a:buClr>
                <a:schemeClr val="hlink"/>
              </a:buClr>
              <a:defRPr/>
            </a:pPr>
            <a:endParaRPr lang="cs-CZ" sz="2400" dirty="0" smtClean="0"/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952500"/>
          </a:xfrm>
        </p:spPr>
        <p:txBody>
          <a:bodyPr/>
          <a:lstStyle/>
          <a:p>
            <a:pPr>
              <a:defRPr/>
            </a:pPr>
            <a:r>
              <a:rPr lang="cs-CZ" sz="3200" u="sng" dirty="0" smtClean="0"/>
              <a:t>Změnit rytmus dne, upravit životosprávu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96975"/>
            <a:ext cx="8007350" cy="4899025"/>
          </a:xfrm>
        </p:spPr>
        <p:txBody>
          <a:bodyPr/>
          <a:lstStyle/>
          <a:p>
            <a:pPr>
              <a:defRPr/>
            </a:pPr>
            <a:r>
              <a:rPr lang="cs-CZ" sz="2400" dirty="0" smtClean="0"/>
              <a:t>střídat práci a odpočinek </a:t>
            </a:r>
          </a:p>
          <a:p>
            <a:pPr>
              <a:defRPr/>
            </a:pPr>
            <a:r>
              <a:rPr lang="cs-CZ" sz="2400" dirty="0" smtClean="0"/>
              <a:t>plánovat denní činnosti, počítat s časovou rezervou</a:t>
            </a:r>
          </a:p>
          <a:p>
            <a:pPr>
              <a:defRPr/>
            </a:pPr>
            <a:r>
              <a:rPr lang="cs-CZ" sz="2400" dirty="0" smtClean="0"/>
              <a:t>ubrat zátěž (něco neudělat, přesunout na jiného)</a:t>
            </a:r>
          </a:p>
          <a:p>
            <a:pPr>
              <a:defRPr/>
            </a:pPr>
            <a:r>
              <a:rPr lang="cs-CZ" sz="2400" dirty="0" smtClean="0"/>
              <a:t>hospodařit s časem</a:t>
            </a:r>
          </a:p>
          <a:p>
            <a:pPr>
              <a:defRPr/>
            </a:pPr>
            <a:r>
              <a:rPr lang="cs-CZ" sz="2400" dirty="0" smtClean="0"/>
              <a:t>stanovit si priority</a:t>
            </a:r>
          </a:p>
          <a:p>
            <a:pPr>
              <a:defRPr/>
            </a:pPr>
            <a:r>
              <a:rPr lang="cs-CZ" sz="2400" dirty="0" smtClean="0"/>
              <a:t>kvalitně aktivně odpočívat</a:t>
            </a:r>
          </a:p>
          <a:p>
            <a:pPr>
              <a:defRPr/>
            </a:pPr>
            <a:r>
              <a:rPr lang="cs-CZ" sz="2400" dirty="0" smtClean="0"/>
              <a:t>vyhradit si čas pro sebe </a:t>
            </a:r>
          </a:p>
          <a:p>
            <a:pPr>
              <a:defRPr/>
            </a:pPr>
            <a:r>
              <a:rPr lang="cs-CZ" sz="2400" dirty="0" smtClean="0"/>
              <a:t>pečovat o sebe, voda vně i dovnitř </a:t>
            </a:r>
          </a:p>
          <a:p>
            <a:pPr>
              <a:defRPr/>
            </a:pPr>
            <a:r>
              <a:rPr lang="cs-CZ" sz="2400" dirty="0" smtClean="0"/>
              <a:t>zajistit si dost kvalitního spánku</a:t>
            </a:r>
          </a:p>
          <a:p>
            <a:pPr>
              <a:defRPr/>
            </a:pPr>
            <a:r>
              <a:rPr lang="cs-CZ" sz="2400" dirty="0" smtClean="0"/>
              <a:t>zdravá výživa</a:t>
            </a:r>
          </a:p>
          <a:p>
            <a:pPr>
              <a:defRPr/>
            </a:pPr>
            <a:r>
              <a:rPr lang="cs-CZ" sz="2400" dirty="0" smtClean="0"/>
              <a:t>upravit si pracovní prostředí</a:t>
            </a:r>
          </a:p>
          <a:p>
            <a:pPr>
              <a:defRPr/>
            </a:pPr>
            <a:endParaRPr lang="cs-CZ" dirty="0"/>
          </a:p>
        </p:txBody>
      </p:sp>
      <p:pic>
        <p:nvPicPr>
          <p:cNvPr id="6148" name="Picture 40" descr="Zobrazit obrázek v plné velikosti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2781300"/>
            <a:ext cx="3097213" cy="309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972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239838"/>
          </a:xfrm>
        </p:spPr>
        <p:txBody>
          <a:bodyPr/>
          <a:lstStyle/>
          <a:p>
            <a:pPr>
              <a:defRPr/>
            </a:pPr>
            <a:r>
              <a:rPr lang="cs-CZ" sz="3600" u="sng" dirty="0" smtClean="0"/>
              <a:t>Budovat pozitivní mezilidské vztahy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12875"/>
            <a:ext cx="8007350" cy="46831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cs-CZ" sz="2800" b="1" dirty="0" smtClean="0"/>
              <a:t>Zajistit si sociální oporu?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800" b="1" dirty="0" smtClean="0"/>
              <a:t>Utvořit si správný obraz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800" b="1" dirty="0" smtClean="0"/>
              <a:t>   druhých lidí</a:t>
            </a:r>
            <a:endParaRPr lang="cs-CZ" sz="2800" dirty="0" smtClean="0"/>
          </a:p>
          <a:p>
            <a:pPr>
              <a:buFont typeface="Wingdings" pitchFamily="2" charset="2"/>
              <a:buNone/>
              <a:defRPr/>
            </a:pPr>
            <a:r>
              <a:rPr lang="cs-CZ" sz="2800" b="1" dirty="0" smtClean="0"/>
              <a:t>Posilovat přátelské vztahy</a:t>
            </a:r>
            <a:r>
              <a:rPr lang="cs-CZ" sz="2800" dirty="0" smtClean="0"/>
              <a:t>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800" dirty="0" smtClean="0"/>
              <a:t>	(uznání, naslouchání, empatie,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800" dirty="0" smtClean="0"/>
              <a:t>	emocionální opora..)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800" b="1" dirty="0" smtClean="0"/>
              <a:t>Vážit slova, vážit činy </a:t>
            </a:r>
            <a:r>
              <a:rPr lang="cs-CZ" sz="2800" dirty="0" smtClean="0"/>
              <a:t>(neurážet,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800" dirty="0" smtClean="0"/>
              <a:t>    nenapadat, respektovat) 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800" b="1" dirty="0" smtClean="0"/>
              <a:t>Předcházet konfliktům</a:t>
            </a:r>
            <a:r>
              <a:rPr lang="cs-CZ" sz="2800" dirty="0" smtClean="0"/>
              <a:t> (jasná pravidla hry, rozdělení rolí, vhodná doba pro řešení problémů)</a:t>
            </a:r>
          </a:p>
          <a:p>
            <a:pPr>
              <a:defRPr/>
            </a:pPr>
            <a:endParaRPr lang="cs-CZ" sz="2800" dirty="0"/>
          </a:p>
        </p:txBody>
      </p:sp>
      <p:pic>
        <p:nvPicPr>
          <p:cNvPr id="7172" name="Picture 5" descr="Zobrazit obrázek v plné velikosti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1890713"/>
            <a:ext cx="2514600" cy="319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916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096963"/>
          </a:xfrm>
        </p:spPr>
        <p:txBody>
          <a:bodyPr/>
          <a:lstStyle/>
          <a:p>
            <a:pPr>
              <a:defRPr/>
            </a:pPr>
            <a:r>
              <a:rPr lang="cs-CZ" sz="3600" u="sng" dirty="0" smtClean="0"/>
              <a:t>Překonat emoční obtíže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96975"/>
            <a:ext cx="8007350" cy="48990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cs-CZ" sz="2000" b="1" dirty="0" smtClean="0"/>
              <a:t>a) Jak snížit emoční tenzi/napětí </a:t>
            </a:r>
            <a:endParaRPr lang="cs-CZ" sz="2000" dirty="0" smtClean="0"/>
          </a:p>
          <a:p>
            <a:pPr lvl="3">
              <a:buFont typeface="Wingdings" pitchFamily="2" charset="2"/>
              <a:buNone/>
              <a:defRPr/>
            </a:pPr>
            <a:r>
              <a:rPr lang="cs-CZ" b="1" dirty="0" smtClean="0"/>
              <a:t>Zlepšovat své schopnosti a dovednosti</a:t>
            </a:r>
            <a:r>
              <a:rPr lang="cs-CZ" dirty="0" smtClean="0"/>
              <a:t> </a:t>
            </a:r>
          </a:p>
          <a:p>
            <a:pPr lvl="3">
              <a:buFont typeface="Wingdings" pitchFamily="2" charset="2"/>
              <a:buNone/>
              <a:defRPr/>
            </a:pPr>
            <a:r>
              <a:rPr lang="cs-CZ" b="1" dirty="0" smtClean="0"/>
              <a:t>Zvolit si náhradní cíl  </a:t>
            </a:r>
            <a:endParaRPr lang="cs-CZ" dirty="0" smtClean="0"/>
          </a:p>
          <a:p>
            <a:pPr lvl="3">
              <a:buFont typeface="Wingdings" pitchFamily="2" charset="2"/>
              <a:buNone/>
              <a:defRPr/>
            </a:pPr>
            <a:r>
              <a:rPr lang="cs-CZ" b="1" dirty="0" smtClean="0"/>
              <a:t>Odreagovat se, uvolňovací aktivity.</a:t>
            </a:r>
            <a:r>
              <a:rPr lang="cs-CZ" dirty="0" smtClean="0"/>
              <a:t>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000" b="1" dirty="0" smtClean="0"/>
              <a:t> b)  Jak šetřit emoční energií</a:t>
            </a:r>
            <a:endParaRPr lang="cs-CZ" sz="2000" dirty="0" smtClean="0"/>
          </a:p>
          <a:p>
            <a:pPr lvl="2">
              <a:buFont typeface="Wingdings" pitchFamily="2" charset="2"/>
              <a:buNone/>
              <a:defRPr/>
            </a:pPr>
            <a:r>
              <a:rPr lang="cs-CZ" sz="2000" b="1" dirty="0" smtClean="0"/>
              <a:t> 	Zvýšit odstup od těžkostí, nezávislost na vnějších vlivech.</a:t>
            </a:r>
            <a:r>
              <a:rPr lang="cs-CZ" sz="2000" dirty="0" smtClean="0"/>
              <a:t> 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cs-CZ" sz="2000" b="1" dirty="0" smtClean="0"/>
              <a:t>	Zvyšování odolnosti (otužování).</a:t>
            </a:r>
            <a:r>
              <a:rPr lang="cs-CZ" sz="2000" dirty="0" smtClean="0"/>
              <a:t> 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cs-CZ" sz="2000" b="1" dirty="0" smtClean="0"/>
              <a:t>	Vyvarovat se silných dojmů a drastických situací.</a:t>
            </a:r>
            <a:r>
              <a:rPr lang="cs-CZ" sz="2000" dirty="0" smtClean="0"/>
              <a:t> 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cs-CZ" sz="2000" b="1" dirty="0" smtClean="0"/>
              <a:t>	Snížit profesní </a:t>
            </a:r>
            <a:r>
              <a:rPr lang="cs-CZ" sz="2000" b="1" dirty="0" err="1" smtClean="0"/>
              <a:t>stresory</a:t>
            </a:r>
            <a:r>
              <a:rPr lang="cs-CZ" sz="2000" b="1" dirty="0" smtClean="0"/>
              <a:t>.</a:t>
            </a:r>
            <a:r>
              <a:rPr lang="cs-CZ" sz="2000" dirty="0" smtClean="0"/>
              <a:t> 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cs-CZ" sz="2000" b="1" dirty="0" smtClean="0"/>
              <a:t>	Omezení vnitřních konfliktů </a:t>
            </a:r>
            <a:endParaRPr lang="cs-CZ" sz="2000" dirty="0" smtClean="0"/>
          </a:p>
          <a:p>
            <a:pPr lvl="2">
              <a:buFont typeface="Wingdings" pitchFamily="2" charset="2"/>
              <a:buNone/>
              <a:defRPr/>
            </a:pPr>
            <a:r>
              <a:rPr lang="cs-CZ" sz="2000" b="1" dirty="0" smtClean="0"/>
              <a:t>	Zvládnout obtíže při rozhodování.</a:t>
            </a:r>
            <a:endParaRPr lang="cs-CZ" sz="2000" dirty="0" smtClean="0"/>
          </a:p>
          <a:p>
            <a:pPr>
              <a:buFont typeface="Wingdings" pitchFamily="2" charset="2"/>
              <a:buNone/>
              <a:defRPr/>
            </a:pPr>
            <a:r>
              <a:rPr lang="cs-CZ" sz="2000" b="1" dirty="0" smtClean="0"/>
              <a:t> c)  Jak se zbavit se pesimistických a depresivních nálad? </a:t>
            </a:r>
            <a:endParaRPr lang="cs-CZ" sz="2000" dirty="0" smtClean="0"/>
          </a:p>
          <a:p>
            <a:pPr>
              <a:buFont typeface="Wingdings" pitchFamily="2" charset="2"/>
              <a:buNone/>
              <a:defRPr/>
            </a:pPr>
            <a:r>
              <a:rPr lang="cs-CZ" sz="2000" b="1" dirty="0" smtClean="0"/>
              <a:t>		Psychogenní přeladění </a:t>
            </a:r>
            <a:r>
              <a:rPr lang="cs-CZ" sz="2000" dirty="0" smtClean="0"/>
              <a:t>prostřednictvím myšlení, představ, plným 	prožíváním pozitivních prvků a drobných radostí.   </a:t>
            </a:r>
          </a:p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306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096963"/>
          </a:xfrm>
        </p:spPr>
        <p:txBody>
          <a:bodyPr/>
          <a:lstStyle/>
          <a:p>
            <a:pPr>
              <a:defRPr/>
            </a:pPr>
            <a:r>
              <a:rPr lang="cs-CZ" sz="3600" u="sng" dirty="0" smtClean="0"/>
              <a:t>Zvládání obtíží při rozhodování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12875"/>
            <a:ext cx="8007350" cy="4683125"/>
          </a:xfrm>
        </p:spPr>
        <p:txBody>
          <a:bodyPr/>
          <a:lstStyle/>
          <a:p>
            <a:pPr>
              <a:defRPr/>
            </a:pPr>
            <a:r>
              <a:rPr lang="cs-CZ" sz="2800" dirty="0" smtClean="0"/>
              <a:t>ujasnit si co je pro nás důležité </a:t>
            </a:r>
          </a:p>
          <a:p>
            <a:pPr>
              <a:defRPr/>
            </a:pPr>
            <a:r>
              <a:rPr lang="cs-CZ" sz="2800" dirty="0" smtClean="0"/>
              <a:t>uvědomit si o co nám vlastně jde</a:t>
            </a:r>
          </a:p>
          <a:p>
            <a:pPr>
              <a:defRPr/>
            </a:pPr>
            <a:r>
              <a:rPr lang="cs-CZ" sz="2800" dirty="0" smtClean="0"/>
              <a:t>mohu to zvládnout? (nesnažit se o nereálné)</a:t>
            </a:r>
          </a:p>
          <a:p>
            <a:pPr>
              <a:defRPr/>
            </a:pPr>
            <a:r>
              <a:rPr lang="cs-CZ" sz="2800" dirty="0" smtClean="0"/>
              <a:t>nenechat za sebe rozhodovat druhé </a:t>
            </a:r>
          </a:p>
          <a:p>
            <a:pPr>
              <a:defRPr/>
            </a:pPr>
            <a:r>
              <a:rPr lang="cs-CZ" sz="2800" dirty="0" smtClean="0"/>
              <a:t>neodkládat, nezbavovat se rozhodnutí </a:t>
            </a:r>
          </a:p>
          <a:p>
            <a:pPr>
              <a:defRPr/>
            </a:pPr>
            <a:r>
              <a:rPr lang="cs-CZ" sz="2800" dirty="0" smtClean="0"/>
              <a:t>cvičit se v procesu rozhodování </a:t>
            </a:r>
          </a:p>
          <a:p>
            <a:pPr>
              <a:defRPr/>
            </a:pPr>
            <a:r>
              <a:rPr lang="cs-CZ" sz="2800" dirty="0" smtClean="0"/>
              <a:t>zmapovat situaci</a:t>
            </a:r>
            <a:endParaRPr lang="cs-CZ" sz="2800" b="1" dirty="0" smtClean="0"/>
          </a:p>
          <a:p>
            <a:pPr>
              <a:defRPr/>
            </a:pPr>
            <a:r>
              <a:rPr lang="cs-CZ" sz="2800" dirty="0" smtClean="0"/>
              <a:t>uvolnit se, uklidnit se</a:t>
            </a:r>
            <a:endParaRPr lang="cs-CZ" sz="2800" b="1" dirty="0" smtClean="0"/>
          </a:p>
          <a:p>
            <a:pPr>
              <a:defRPr/>
            </a:pPr>
            <a:r>
              <a:rPr lang="cs-CZ" sz="2800" dirty="0" smtClean="0"/>
              <a:t>rozebrat pozitivní a negativní stránky problému </a:t>
            </a:r>
          </a:p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719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096963"/>
          </a:xfrm>
        </p:spPr>
        <p:txBody>
          <a:bodyPr/>
          <a:lstStyle/>
          <a:p>
            <a:pPr>
              <a:defRPr/>
            </a:pPr>
            <a:r>
              <a:rPr lang="cs-CZ" sz="3600" u="sng" dirty="0" smtClean="0"/>
              <a:t>Strategie změny životních postojů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44675"/>
            <a:ext cx="8007350" cy="42513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cs-CZ" sz="2800" b="1" dirty="0" smtClean="0"/>
              <a:t>pozitivní myšlení a přístup k životu </a:t>
            </a:r>
            <a:endParaRPr lang="cs-CZ" sz="2800" dirty="0" smtClean="0"/>
          </a:p>
          <a:p>
            <a:pPr>
              <a:buFont typeface="Wingdings" pitchFamily="2" charset="2"/>
              <a:buNone/>
              <a:defRPr/>
            </a:pPr>
            <a:r>
              <a:rPr lang="cs-CZ" sz="2800" b="1" dirty="0" smtClean="0"/>
              <a:t> </a:t>
            </a:r>
            <a:endParaRPr lang="cs-CZ" sz="2800" dirty="0" smtClean="0"/>
          </a:p>
          <a:p>
            <a:pPr>
              <a:buFont typeface="Wingdings" pitchFamily="2" charset="2"/>
              <a:buNone/>
              <a:defRPr/>
            </a:pPr>
            <a:r>
              <a:rPr lang="cs-CZ" sz="2800" b="1" dirty="0" smtClean="0"/>
              <a:t>orientovat se</a:t>
            </a:r>
            <a:r>
              <a:rPr lang="cs-CZ" sz="2800" dirty="0" smtClean="0"/>
              <a:t> </a:t>
            </a:r>
            <a:r>
              <a:rPr lang="cs-CZ" sz="2800" b="1" dirty="0" smtClean="0"/>
              <a:t>na budoucnost</a:t>
            </a:r>
            <a:r>
              <a:rPr lang="cs-CZ" sz="2800" dirty="0" smtClean="0"/>
              <a:t>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800" b="1" dirty="0" smtClean="0"/>
              <a:t> </a:t>
            </a:r>
            <a:endParaRPr lang="cs-CZ" sz="2800" dirty="0" smtClean="0"/>
          </a:p>
          <a:p>
            <a:pPr>
              <a:buFont typeface="Wingdings" pitchFamily="2" charset="2"/>
              <a:buNone/>
              <a:defRPr/>
            </a:pPr>
            <a:r>
              <a:rPr lang="cs-CZ" sz="2800" b="1" dirty="0" smtClean="0"/>
              <a:t>hledat a nalézat smysl života</a:t>
            </a:r>
          </a:p>
          <a:p>
            <a:pPr>
              <a:buFont typeface="Wingdings" pitchFamily="2" charset="2"/>
              <a:buNone/>
              <a:defRPr/>
            </a:pPr>
            <a:endParaRPr lang="cs-CZ" sz="2800" b="1" dirty="0" smtClean="0"/>
          </a:p>
          <a:p>
            <a:pPr>
              <a:buFont typeface="Wingdings" pitchFamily="2" charset="2"/>
              <a:buNone/>
              <a:defRPr/>
            </a:pPr>
            <a:r>
              <a:rPr lang="cs-CZ" sz="2800" b="1" dirty="0" smtClean="0"/>
              <a:t>zbavit se  nežádoucích myšlenkových vzorců a postojů</a:t>
            </a:r>
            <a:endParaRPr lang="cs-CZ" sz="2800" dirty="0"/>
          </a:p>
        </p:txBody>
      </p:sp>
      <p:pic>
        <p:nvPicPr>
          <p:cNvPr id="10244" name="Picture 20" descr="Zobrazit obrázek v plné velikosti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2420938"/>
            <a:ext cx="2359025" cy="2378075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776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Relaxace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cs-CZ" sz="2800" b="1" dirty="0" smtClean="0"/>
              <a:t>techniky krátkodobé relaxace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800" b="1" dirty="0" smtClean="0"/>
              <a:t>(individuální zkušenosti)  </a:t>
            </a:r>
            <a:endParaRPr lang="cs-CZ" sz="2800" dirty="0" smtClean="0"/>
          </a:p>
          <a:p>
            <a:pPr>
              <a:buFont typeface="Wingdings" pitchFamily="2" charset="2"/>
              <a:buNone/>
              <a:defRPr/>
            </a:pPr>
            <a:endParaRPr lang="cs-CZ" sz="2800" b="1" dirty="0" smtClean="0"/>
          </a:p>
          <a:p>
            <a:pPr>
              <a:buFont typeface="Wingdings" pitchFamily="2" charset="2"/>
              <a:buNone/>
              <a:defRPr/>
            </a:pPr>
            <a:r>
              <a:rPr lang="cs-CZ" sz="2800" b="1" dirty="0" smtClean="0"/>
              <a:t>spontánní svalová relaxace</a:t>
            </a:r>
            <a:endParaRPr lang="cs-CZ" sz="2800" dirty="0" smtClean="0"/>
          </a:p>
          <a:p>
            <a:pPr>
              <a:buFont typeface="Wingdings" pitchFamily="2" charset="2"/>
              <a:buNone/>
              <a:defRPr/>
            </a:pPr>
            <a:endParaRPr lang="cs-CZ" sz="2800" b="1" dirty="0" smtClean="0"/>
          </a:p>
          <a:p>
            <a:pPr>
              <a:buFont typeface="Wingdings" pitchFamily="2" charset="2"/>
              <a:buNone/>
              <a:defRPr/>
            </a:pPr>
            <a:r>
              <a:rPr lang="cs-CZ" sz="2800" b="1" dirty="0" smtClean="0"/>
              <a:t>speciální metody svalové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800" b="1" dirty="0" smtClean="0"/>
              <a:t>relaxace</a:t>
            </a:r>
          </a:p>
          <a:p>
            <a:pPr>
              <a:defRPr/>
            </a:pPr>
            <a:endParaRPr lang="cs-CZ" dirty="0"/>
          </a:p>
        </p:txBody>
      </p:sp>
      <p:pic>
        <p:nvPicPr>
          <p:cNvPr id="11268" name="Picture 4" descr="Zobrazit obrázek v plné velikosti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2565400"/>
            <a:ext cx="302577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071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44475"/>
            <a:ext cx="8385175" cy="1239838"/>
          </a:xfrm>
        </p:spPr>
        <p:txBody>
          <a:bodyPr/>
          <a:lstStyle/>
          <a:p>
            <a:pPr eaLnBrk="1" hangingPunct="1">
              <a:defRPr/>
            </a:pPr>
            <a:r>
              <a:rPr lang="cs-CZ" sz="3600" dirty="0" err="1" smtClean="0"/>
              <a:t>Burnout</a:t>
            </a:r>
            <a:r>
              <a:rPr lang="cs-CZ" sz="3600" dirty="0" smtClean="0"/>
              <a:t> (syndrom vyhoření)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84313"/>
            <a:ext cx="8007350" cy="4611687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cs-CZ" sz="2400" i="1" dirty="0" smtClean="0"/>
              <a:t>	„… </a:t>
            </a:r>
            <a:r>
              <a:rPr lang="cs-CZ" sz="2400" dirty="0" smtClean="0"/>
              <a:t>je konečným stadiem procesu, při němž lidé, kteří se hluboce emocionálně něčím zabývají, ztrácejí své původní nadšení (svůj </a:t>
            </a:r>
            <a:r>
              <a:rPr lang="cs-CZ" sz="2400" dirty="0" err="1" smtClean="0"/>
              <a:t>enthusiasmus</a:t>
            </a:r>
            <a:r>
              <a:rPr lang="cs-CZ" sz="2400" dirty="0" smtClean="0"/>
              <a:t>) a svou motivaci (své vlastní hnací síly).“ (</a:t>
            </a:r>
            <a:r>
              <a:rPr lang="cs-CZ" sz="2400" dirty="0" err="1" smtClean="0"/>
              <a:t>Freudenberger</a:t>
            </a:r>
            <a:r>
              <a:rPr lang="cs-CZ" sz="2400" dirty="0" smtClean="0"/>
              <a:t>, 1974)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cs-CZ" sz="2400" dirty="0" smtClean="0"/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cs-CZ" sz="2400" dirty="0" smtClean="0"/>
              <a:t>„ … je stav fyzického, emocionálního a mentálního vyčerpání, nejčastěji způsobený velkým očekáváním a chronickými situačními stresy.“ (</a:t>
            </a:r>
            <a:r>
              <a:rPr lang="cs-CZ" sz="2400" dirty="0" err="1" smtClean="0"/>
              <a:t>Pines</a:t>
            </a:r>
            <a:r>
              <a:rPr lang="cs-CZ" sz="2400" dirty="0" smtClean="0"/>
              <a:t>, </a:t>
            </a:r>
            <a:r>
              <a:rPr lang="cs-CZ" sz="2400" dirty="0" err="1" smtClean="0"/>
              <a:t>Aronson</a:t>
            </a:r>
            <a:r>
              <a:rPr lang="cs-CZ" sz="2400" dirty="0" smtClean="0"/>
              <a:t>, 1980)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cs-CZ" sz="2400" dirty="0" smtClean="0"/>
          </a:p>
          <a:p>
            <a:pPr algn="just">
              <a:defRPr/>
            </a:pPr>
            <a:r>
              <a:rPr lang="cs-CZ" sz="2400" dirty="0" smtClean="0"/>
              <a:t>„ ztráta profesionálního zájmu nebo osobního zaujetí spojená nejčastěji se ztrátou činorodosti, pocity zklamání a hořkosti.“ (Hartl, 2004)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cs-CZ" sz="2400" dirty="0" smtClean="0"/>
          </a:p>
          <a:p>
            <a:pPr algn="just" eaLnBrk="1" hangingPunct="1">
              <a:buFont typeface="Wingdings" pitchFamily="2" charset="2"/>
              <a:buNone/>
              <a:defRPr/>
            </a:pPr>
            <a:endParaRPr lang="cs-CZ" sz="2400" dirty="0" smtClean="0"/>
          </a:p>
          <a:p>
            <a:pPr algn="just" eaLnBrk="1" hangingPunct="1">
              <a:buFont typeface="Wingdings" pitchFamily="2" charset="2"/>
              <a:buNone/>
              <a:defRPr/>
            </a:pP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895600" y="1371600"/>
            <a:ext cx="5867400" cy="2286000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dirty="0" smtClean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198859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808038"/>
          </a:xfrm>
        </p:spPr>
        <p:txBody>
          <a:bodyPr/>
          <a:lstStyle/>
          <a:p>
            <a:pPr>
              <a:defRPr/>
            </a:pPr>
            <a:r>
              <a:rPr lang="cs-CZ" sz="4000" u="sng" dirty="0" smtClean="0"/>
              <a:t>Příznaky vyhoření</a:t>
            </a:r>
            <a:endParaRPr lang="cs-CZ" sz="4000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81075"/>
            <a:ext cx="8007350" cy="5114925"/>
          </a:xfrm>
        </p:spPr>
        <p:txBody>
          <a:bodyPr/>
          <a:lstStyle/>
          <a:p>
            <a:pPr>
              <a:defRPr/>
            </a:pPr>
            <a:r>
              <a:rPr lang="cs-CZ" sz="2300" b="1" u="sng" dirty="0" smtClean="0"/>
              <a:t>Emocionální vyčerpání</a:t>
            </a:r>
            <a:r>
              <a:rPr lang="cs-CZ" sz="2300" b="1" dirty="0" smtClean="0"/>
              <a:t>:</a:t>
            </a:r>
            <a:r>
              <a:rPr lang="cs-CZ" sz="2300" dirty="0" smtClean="0"/>
              <a:t>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300" dirty="0" smtClean="0"/>
              <a:t>	pocity sklíčenosti, nedůvěry, bezmoci, viny, zoufalství, beznaděje, nedocenění, sebelítost, netrpělivost, podrážděnost a náladovost, ztráta chuti k životu, síly a motivace</a:t>
            </a:r>
          </a:p>
          <a:p>
            <a:pPr>
              <a:defRPr/>
            </a:pPr>
            <a:r>
              <a:rPr lang="cs-CZ" sz="2300" b="1" u="sng" dirty="0" smtClean="0"/>
              <a:t>Kognitivní vyčerpání</a:t>
            </a:r>
            <a:r>
              <a:rPr lang="cs-CZ" sz="2300" b="1" dirty="0" smtClean="0"/>
              <a:t>:</a:t>
            </a:r>
            <a:r>
              <a:rPr lang="cs-CZ" sz="2300" dirty="0" smtClean="0"/>
              <a:t>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300" dirty="0" smtClean="0"/>
              <a:t>	nedostatek energie ke zvládání stresových situací, 	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300" dirty="0" smtClean="0"/>
              <a:t>     snížení pracovního výkonu, oslabení kognitivních funkcí, snížení sebedůvěry, ztráta zájmu o profesní témata, ztráta smyslu </a:t>
            </a:r>
          </a:p>
          <a:p>
            <a:pPr>
              <a:defRPr/>
            </a:pPr>
            <a:r>
              <a:rPr lang="cs-CZ" sz="2300" b="1" u="sng" dirty="0" smtClean="0"/>
              <a:t>Celková fyzická únava</a:t>
            </a:r>
            <a:r>
              <a:rPr lang="cs-CZ" sz="2300" u="sng" dirty="0" smtClean="0"/>
              <a:t> </a:t>
            </a:r>
            <a:r>
              <a:rPr lang="cs-CZ" sz="2300" dirty="0" smtClean="0"/>
              <a:t>a psychosomatické potíže. </a:t>
            </a:r>
          </a:p>
          <a:p>
            <a:pPr>
              <a:defRPr/>
            </a:pPr>
            <a:r>
              <a:rPr lang="cs-CZ" sz="2300" b="1" u="sng" dirty="0" smtClean="0"/>
              <a:t>Depersonalizace, dehumanizace</a:t>
            </a:r>
            <a:r>
              <a:rPr lang="cs-CZ" sz="2300" b="1" dirty="0" smtClean="0"/>
              <a:t>:</a:t>
            </a:r>
            <a:endParaRPr lang="cs-CZ" sz="2300" dirty="0" smtClean="0"/>
          </a:p>
          <a:p>
            <a:pPr>
              <a:buFont typeface="Wingdings" pitchFamily="2" charset="2"/>
              <a:buNone/>
              <a:defRPr/>
            </a:pPr>
            <a:r>
              <a:rPr lang="cs-CZ" sz="2300" dirty="0" smtClean="0"/>
              <a:t>	zahořklost a odstup od sebe sama i od druhých lidí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300" dirty="0" smtClean="0"/>
              <a:t>	cynismus, bez náležité úcty a respektu k osobnosti druhých</a:t>
            </a:r>
            <a:endParaRPr lang="cs-CZ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096963"/>
          </a:xfrm>
        </p:spPr>
        <p:txBody>
          <a:bodyPr/>
          <a:lstStyle/>
          <a:p>
            <a:pPr>
              <a:defRPr/>
            </a:pPr>
            <a:r>
              <a:rPr lang="cs-CZ" sz="4000" dirty="0" smtClean="0"/>
              <a:t>Fáze syndromu vyhoření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41438"/>
            <a:ext cx="8007350" cy="4895850"/>
          </a:xfrm>
        </p:spPr>
        <p:txBody>
          <a:bodyPr/>
          <a:lstStyle/>
          <a:p>
            <a:pPr>
              <a:defRPr/>
            </a:pPr>
            <a:endParaRPr lang="cs-CZ" sz="2000" b="1" dirty="0" smtClean="0"/>
          </a:p>
          <a:p>
            <a:pPr>
              <a:buFont typeface="Wingdings" pitchFamily="2" charset="2"/>
              <a:buNone/>
              <a:defRPr/>
            </a:pPr>
            <a:r>
              <a:rPr lang="cs-CZ" sz="2000" b="1" dirty="0" smtClean="0"/>
              <a:t>Zvýšená angažovanost, nadšení: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000" b="1" dirty="0" smtClean="0"/>
              <a:t>	</a:t>
            </a:r>
            <a:r>
              <a:rPr lang="cs-CZ" sz="2000" dirty="0" smtClean="0"/>
              <a:t>práce navíc, „nepostradatelnost“, potlačení vlastních potřeb i neúspěchů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000" b="1" dirty="0" smtClean="0"/>
              <a:t>Stagnace:</a:t>
            </a:r>
            <a:r>
              <a:rPr lang="cs-CZ" sz="2000" dirty="0" smtClean="0"/>
              <a:t>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000" dirty="0" smtClean="0"/>
              <a:t>	první zklamání, potřeba komfortu, volného času i přátel,  redukce života pouze na práci, profesionální požadavky začínají obtěžovat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000" b="1" dirty="0" smtClean="0"/>
              <a:t>Frustrace:</a:t>
            </a:r>
            <a:r>
              <a:rPr lang="cs-CZ" sz="2000" dirty="0" smtClean="0"/>
              <a:t>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000" dirty="0" smtClean="0"/>
              <a:t>	přecitlivělost na neúspěch,  pocit bezmocnosti, nekompetentnosti, nedostatku uznání, přesycenosti, psychosomatické příznaky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000" b="1" dirty="0" smtClean="0"/>
              <a:t>Apatie:</a:t>
            </a:r>
            <a:r>
              <a:rPr lang="cs-CZ" sz="2000" dirty="0" smtClean="0"/>
              <a:t>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000" dirty="0" smtClean="0"/>
              <a:t>	nepřátelský vztah k žákům, deziluze, zoufalství, rezignace a lhostejnost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000" b="1" dirty="0" smtClean="0"/>
              <a:t>Vyhoření:</a:t>
            </a:r>
            <a:r>
              <a:rPr lang="cs-CZ" sz="2000" dirty="0" smtClean="0"/>
              <a:t>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000" dirty="0" smtClean="0"/>
              <a:t>	úplné psychofyzické vyčerpání organismu,  je nutná intervence zvenčí   (</a:t>
            </a:r>
            <a:r>
              <a:rPr lang="cs-CZ" sz="2000" dirty="0" err="1" smtClean="0"/>
              <a:t>Hennig</a:t>
            </a:r>
            <a:r>
              <a:rPr lang="cs-CZ" sz="2000" dirty="0" smtClean="0"/>
              <a:t>, Keller, 1996)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Diagnostika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2800" dirty="0" smtClean="0"/>
              <a:t>Pozorování, rozhovor</a:t>
            </a:r>
          </a:p>
          <a:p>
            <a:pPr>
              <a:defRPr/>
            </a:pPr>
            <a:r>
              <a:rPr lang="cs-CZ" sz="2800" dirty="0" smtClean="0"/>
              <a:t>Dotazníky: </a:t>
            </a:r>
          </a:p>
          <a:p>
            <a:pPr lvl="1">
              <a:defRPr/>
            </a:pPr>
            <a:r>
              <a:rPr lang="cs-CZ" sz="2400" dirty="0" smtClean="0"/>
              <a:t>Orientační dotazník (</a:t>
            </a:r>
            <a:r>
              <a:rPr lang="cs-CZ" sz="2400" dirty="0" err="1" smtClean="0"/>
              <a:t>Hawkins</a:t>
            </a:r>
            <a:r>
              <a:rPr lang="cs-CZ" sz="2400" dirty="0" smtClean="0"/>
              <a:t> </a:t>
            </a:r>
            <a:r>
              <a:rPr lang="cs-CZ" sz="2400" dirty="0" err="1" smtClean="0"/>
              <a:t>et</a:t>
            </a:r>
            <a:r>
              <a:rPr lang="cs-CZ" sz="2400" dirty="0" smtClean="0"/>
              <a:t> </a:t>
            </a:r>
            <a:r>
              <a:rPr lang="cs-CZ" sz="2400" dirty="0" err="1" smtClean="0"/>
              <a:t>al</a:t>
            </a:r>
            <a:r>
              <a:rPr lang="cs-CZ" sz="2400" dirty="0" smtClean="0"/>
              <a:t>., 1990) </a:t>
            </a:r>
          </a:p>
          <a:p>
            <a:pPr lvl="1">
              <a:defRPr/>
            </a:pPr>
            <a:r>
              <a:rPr lang="cs-CZ" sz="2400" dirty="0" smtClean="0"/>
              <a:t>Dotazník BM (</a:t>
            </a:r>
            <a:r>
              <a:rPr lang="cs-CZ" sz="2400" dirty="0" err="1" smtClean="0"/>
              <a:t>Burnout</a:t>
            </a:r>
            <a:r>
              <a:rPr lang="cs-CZ" sz="2400" dirty="0" smtClean="0"/>
              <a:t> </a:t>
            </a:r>
            <a:r>
              <a:rPr lang="cs-CZ" sz="2400" dirty="0" err="1" smtClean="0"/>
              <a:t>Measure</a:t>
            </a:r>
            <a:r>
              <a:rPr lang="cs-CZ" sz="2400" dirty="0" smtClean="0"/>
              <a:t>) (</a:t>
            </a:r>
            <a:r>
              <a:rPr lang="cs-CZ" sz="2400" dirty="0" err="1" smtClean="0"/>
              <a:t>Pines</a:t>
            </a:r>
            <a:r>
              <a:rPr lang="cs-CZ" sz="2400" dirty="0" smtClean="0"/>
              <a:t>, </a:t>
            </a:r>
            <a:r>
              <a:rPr lang="cs-CZ" sz="2400" dirty="0" err="1" smtClean="0"/>
              <a:t>Aronson</a:t>
            </a:r>
            <a:r>
              <a:rPr lang="cs-CZ" sz="2400" dirty="0" smtClean="0"/>
              <a:t>, 1980)</a:t>
            </a:r>
          </a:p>
          <a:p>
            <a:pPr lvl="1">
              <a:defRPr/>
            </a:pPr>
            <a:r>
              <a:rPr lang="cs-CZ" sz="2400" dirty="0" smtClean="0"/>
              <a:t>MBI metoda (</a:t>
            </a:r>
            <a:r>
              <a:rPr lang="cs-CZ" sz="2400" dirty="0" err="1" smtClean="0"/>
              <a:t>Maslach</a:t>
            </a:r>
            <a:r>
              <a:rPr lang="cs-CZ" sz="2400" dirty="0" smtClean="0"/>
              <a:t> </a:t>
            </a:r>
            <a:r>
              <a:rPr lang="cs-CZ" sz="2400" dirty="0" err="1" smtClean="0"/>
              <a:t>Burnout</a:t>
            </a:r>
            <a:r>
              <a:rPr lang="cs-CZ" sz="2400" dirty="0" smtClean="0"/>
              <a:t> </a:t>
            </a:r>
            <a:r>
              <a:rPr lang="cs-CZ" sz="2400" dirty="0" err="1" smtClean="0"/>
              <a:t>Inventory</a:t>
            </a:r>
            <a:r>
              <a:rPr lang="cs-CZ" sz="2400" dirty="0" smtClean="0"/>
              <a:t>) (</a:t>
            </a:r>
            <a:r>
              <a:rPr lang="cs-CZ" sz="2400" dirty="0" err="1" smtClean="0"/>
              <a:t>Maslach</a:t>
            </a:r>
            <a:r>
              <a:rPr lang="cs-CZ" sz="2400" dirty="0" smtClean="0"/>
              <a:t>, Jackson, 1981). </a:t>
            </a:r>
          </a:p>
          <a:p>
            <a:pPr lvl="1">
              <a:defRPr/>
            </a:pPr>
            <a:r>
              <a:rPr lang="cs-CZ" sz="2400" dirty="0" err="1" smtClean="0"/>
              <a:t>Hennig</a:t>
            </a:r>
            <a:r>
              <a:rPr lang="cs-CZ" sz="2400" dirty="0" smtClean="0"/>
              <a:t> - Kellerův </a:t>
            </a:r>
            <a:r>
              <a:rPr lang="cs-CZ" sz="2400" dirty="0" err="1" smtClean="0"/>
              <a:t>screeningový</a:t>
            </a:r>
            <a:r>
              <a:rPr lang="cs-CZ" sz="2400" dirty="0" smtClean="0"/>
              <a:t> Dotazník vyhoření (</a:t>
            </a:r>
            <a:r>
              <a:rPr lang="cs-CZ" sz="2400" dirty="0" err="1" smtClean="0"/>
              <a:t>Hennig</a:t>
            </a:r>
            <a:r>
              <a:rPr lang="cs-CZ" sz="2400" dirty="0" smtClean="0"/>
              <a:t>, Keller, 1996)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808038"/>
          </a:xfrm>
        </p:spPr>
        <p:txBody>
          <a:bodyPr/>
          <a:lstStyle/>
          <a:p>
            <a:pPr>
              <a:defRPr/>
            </a:pPr>
            <a:r>
              <a:rPr lang="cs-CZ" sz="3200" u="sng" dirty="0" smtClean="0"/>
              <a:t>Dotazník míry vyhoření (BM)</a:t>
            </a:r>
            <a:endParaRPr lang="cs-CZ" sz="3200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52513"/>
            <a:ext cx="8007350" cy="5043487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cs-CZ" sz="2400" dirty="0" smtClean="0"/>
              <a:t>Zvolte číslo podle častosti výskytu daného jevu.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dirty="0" smtClean="0"/>
              <a:t>1                2                3           4         5         6            7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dirty="0" smtClean="0"/>
              <a:t>nikdy /jednou za čas /zřídka/někdy /často/převážně/stále</a:t>
            </a:r>
          </a:p>
          <a:p>
            <a:pPr>
              <a:buFont typeface="Wingdings" pitchFamily="2" charset="2"/>
              <a:buNone/>
              <a:defRPr/>
            </a:pPr>
            <a:endParaRPr lang="cs-CZ" sz="2000" dirty="0" smtClean="0"/>
          </a:p>
          <a:p>
            <a:pPr>
              <a:buFont typeface="Wingdings" pitchFamily="2" charset="2"/>
              <a:buNone/>
              <a:defRPr/>
            </a:pPr>
            <a:r>
              <a:rPr lang="cs-CZ" sz="2400" dirty="0" smtClean="0"/>
              <a:t>1. Cítím se být unavený/á		                    	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dirty="0" smtClean="0"/>
              <a:t>2. Cítím se být sklíčený/á			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dirty="0" smtClean="0"/>
              <a:t>3. Cítím, že mám dnes dobrý den				     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dirty="0" smtClean="0"/>
              <a:t>4. Cítím se být tělesně vyčerpaný/á				     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dirty="0" smtClean="0"/>
              <a:t>5. Cítím se být citově vyčerpaný/á				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dirty="0" smtClean="0"/>
              <a:t>6. Cítím, že jsem šťastný/á					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dirty="0" smtClean="0"/>
              <a:t>7. Cítím se být vyřízený/á, zničený/á				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dirty="0" smtClean="0"/>
              <a:t>8. Nemohu se vzchopit a pokračovat dál			     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dirty="0" smtClean="0"/>
              <a:t>9. Cítím se být nešťastný/á	</a:t>
            </a:r>
          </a:p>
          <a:p>
            <a:pPr>
              <a:buFont typeface="Wingdings" pitchFamily="2" charset="2"/>
              <a:buNone/>
              <a:defRPr/>
            </a:pPr>
            <a:r>
              <a:rPr lang="cs-CZ" dirty="0" smtClean="0"/>
              <a:t>				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736600"/>
          </a:xfrm>
        </p:spPr>
        <p:txBody>
          <a:bodyPr/>
          <a:lstStyle/>
          <a:p>
            <a:pPr>
              <a:defRPr/>
            </a:pPr>
            <a:r>
              <a:rPr lang="cs-CZ" sz="2400" u="sng" dirty="0" smtClean="0"/>
              <a:t>Pokračování dotazníku BM</a:t>
            </a:r>
            <a:endParaRPr lang="cs-CZ" sz="2400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52513"/>
            <a:ext cx="8007350" cy="5043487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cs-CZ" sz="2400" dirty="0" smtClean="0"/>
              <a:t>10. Cítím se být přepracovaný/á			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dirty="0" smtClean="0"/>
              <a:t>11. Cítím se, jako bych byl/a uvězněn/a (v pasti)		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dirty="0" smtClean="0"/>
              <a:t>12. Cítím se, jako bych neměl/a žádnou cenu		     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dirty="0" smtClean="0"/>
              <a:t>13. Tíží mne starosti						     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dirty="0" smtClean="0"/>
              <a:t>14. Trápím se							     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dirty="0" smtClean="0"/>
              <a:t>15. Jsem rozzlobený/á  nebo zklamaný/á z ostatních	     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dirty="0" smtClean="0"/>
              <a:t>16. Cítím se na nejlepší cestě k onemocnění			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dirty="0" smtClean="0"/>
              <a:t>17. Pociťuji a prožívám beznaděj				     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dirty="0" smtClean="0"/>
              <a:t>18. Cítím, že jsem odmítaný/á a odstrčený/á			     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dirty="0" smtClean="0"/>
              <a:t>19. Cítím se optimisticky					     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dirty="0" smtClean="0"/>
              <a:t>20. Cítím se být plný/á energie				     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dirty="0" smtClean="0"/>
              <a:t>21. Jsem plný/á úzkostí a obav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808038"/>
          </a:xfrm>
        </p:spPr>
        <p:txBody>
          <a:bodyPr/>
          <a:lstStyle/>
          <a:p>
            <a:pPr>
              <a:defRPr/>
            </a:pPr>
            <a:r>
              <a:rPr lang="cs-CZ" sz="4000" u="sng" dirty="0" smtClean="0"/>
              <a:t>Vyhodnocení</a:t>
            </a:r>
            <a:endParaRPr lang="cs-CZ" sz="4000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28775"/>
            <a:ext cx="8007350" cy="44672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cs-CZ" sz="2400" dirty="0" smtClean="0"/>
              <a:t>Sečtěte hodnoty, které jste uvedli u následujících otázek: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dirty="0" smtClean="0"/>
              <a:t>1, 2, 4, 5, 7, 8, 9, 10, 11, 12, 13, 14, 15, 16, 17, 18, 21	A ..</a:t>
            </a:r>
          </a:p>
          <a:p>
            <a:pPr>
              <a:buFont typeface="Wingdings" pitchFamily="2" charset="2"/>
              <a:buNone/>
              <a:defRPr/>
            </a:pPr>
            <a:endParaRPr lang="cs-CZ" sz="2400" dirty="0" smtClean="0"/>
          </a:p>
          <a:p>
            <a:pPr>
              <a:buFont typeface="Wingdings" pitchFamily="2" charset="2"/>
              <a:buNone/>
              <a:defRPr/>
            </a:pPr>
            <a:r>
              <a:rPr lang="cs-CZ" sz="2400" dirty="0" smtClean="0"/>
              <a:t>Sečtěte hodnoty těchto otázek:   3, 6, 19, 20	         		B ..</a:t>
            </a:r>
          </a:p>
          <a:p>
            <a:pPr>
              <a:buFont typeface="Wingdings" pitchFamily="2" charset="2"/>
              <a:buNone/>
              <a:defRPr/>
            </a:pPr>
            <a:endParaRPr lang="cs-CZ" sz="2400" dirty="0" smtClean="0"/>
          </a:p>
          <a:p>
            <a:pPr>
              <a:buFont typeface="Wingdings" pitchFamily="2" charset="2"/>
              <a:buNone/>
              <a:defRPr/>
            </a:pPr>
            <a:r>
              <a:rPr lang="cs-CZ" sz="2400" dirty="0" smtClean="0"/>
              <a:t>Odečtěte B od 32 (32 – B = C)				</a:t>
            </a:r>
            <a:r>
              <a:rPr lang="cs-CZ" sz="2400" dirty="0" err="1" smtClean="0"/>
              <a:t>C</a:t>
            </a:r>
            <a:r>
              <a:rPr lang="cs-CZ" sz="2400" dirty="0" smtClean="0"/>
              <a:t> ..</a:t>
            </a:r>
          </a:p>
          <a:p>
            <a:pPr>
              <a:buFont typeface="Wingdings" pitchFamily="2" charset="2"/>
              <a:buNone/>
              <a:defRPr/>
            </a:pPr>
            <a:endParaRPr lang="cs-CZ" sz="2400" dirty="0" smtClean="0"/>
          </a:p>
          <a:p>
            <a:pPr>
              <a:buFont typeface="Wingdings" pitchFamily="2" charset="2"/>
              <a:buNone/>
              <a:defRPr/>
            </a:pPr>
            <a:r>
              <a:rPr lang="cs-CZ" sz="2400" dirty="0" smtClean="0"/>
              <a:t>Sečtěte A + C = D						</a:t>
            </a:r>
            <a:r>
              <a:rPr lang="cs-CZ" sz="2400" dirty="0" err="1" smtClean="0"/>
              <a:t>D</a:t>
            </a:r>
            <a:r>
              <a:rPr lang="cs-CZ" sz="2400" dirty="0" smtClean="0"/>
              <a:t> ..</a:t>
            </a:r>
          </a:p>
          <a:p>
            <a:pPr>
              <a:buFont typeface="Wingdings" pitchFamily="2" charset="2"/>
              <a:buNone/>
              <a:defRPr/>
            </a:pPr>
            <a:endParaRPr lang="cs-CZ" sz="2400" dirty="0" smtClean="0"/>
          </a:p>
          <a:p>
            <a:pPr>
              <a:buFont typeface="Wingdings" pitchFamily="2" charset="2"/>
              <a:buNone/>
              <a:defRPr/>
            </a:pPr>
            <a:r>
              <a:rPr lang="cs-CZ" sz="2400" dirty="0" smtClean="0"/>
              <a:t>D vydělte číslem 21 – vyjde Vám míra vašeho vyčerpání či vyhoření: ..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023938"/>
          </a:xfrm>
        </p:spPr>
        <p:txBody>
          <a:bodyPr/>
          <a:lstStyle/>
          <a:p>
            <a:pPr>
              <a:defRPr/>
            </a:pPr>
            <a:r>
              <a:rPr lang="cs-CZ" sz="4000" u="sng" dirty="0" smtClean="0"/>
              <a:t>Výsledek</a:t>
            </a:r>
            <a:endParaRPr lang="cs-CZ" sz="4000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41438"/>
            <a:ext cx="8007350" cy="4754562"/>
          </a:xfrm>
        </p:spPr>
        <p:txBody>
          <a:bodyPr/>
          <a:lstStyle/>
          <a:p>
            <a:pPr>
              <a:defRPr/>
            </a:pPr>
            <a:r>
              <a:rPr lang="cs-CZ" sz="2400" dirty="0" smtClean="0"/>
              <a:t>hodnota 1 - 2 - dobrý výsledek</a:t>
            </a:r>
          </a:p>
          <a:p>
            <a:pPr>
              <a:defRPr/>
            </a:pPr>
            <a:endParaRPr lang="cs-CZ" sz="2400" dirty="0" smtClean="0"/>
          </a:p>
          <a:p>
            <a:pPr>
              <a:defRPr/>
            </a:pPr>
            <a:r>
              <a:rPr lang="cs-CZ" sz="2400" dirty="0" smtClean="0"/>
              <a:t>hodnota 2 - 3 – uspokojivý výsledek </a:t>
            </a:r>
          </a:p>
          <a:p>
            <a:pPr>
              <a:defRPr/>
            </a:pPr>
            <a:endParaRPr lang="cs-CZ" sz="2400" dirty="0" smtClean="0"/>
          </a:p>
          <a:p>
            <a:pPr>
              <a:defRPr/>
            </a:pPr>
            <a:r>
              <a:rPr lang="cs-CZ" sz="2400" dirty="0" smtClean="0"/>
              <a:t>hodnota 3 - 4 – méně uspokojivý výsledek, avizuje nebezpečí syndromu vyhoření</a:t>
            </a:r>
          </a:p>
          <a:p>
            <a:pPr>
              <a:defRPr/>
            </a:pPr>
            <a:endParaRPr lang="cs-CZ" sz="2400" dirty="0" smtClean="0"/>
          </a:p>
          <a:p>
            <a:pPr>
              <a:defRPr/>
            </a:pPr>
            <a:r>
              <a:rPr lang="cs-CZ" sz="2400" dirty="0" smtClean="0"/>
              <a:t>hodnota 4 - 5 – prokazujete vyhoření, měli byste proti tomu bezodkladně něco dělat</a:t>
            </a:r>
          </a:p>
          <a:p>
            <a:pPr>
              <a:defRPr/>
            </a:pPr>
            <a:endParaRPr lang="cs-CZ" sz="2400" dirty="0" smtClean="0"/>
          </a:p>
          <a:p>
            <a:pPr>
              <a:defRPr/>
            </a:pPr>
            <a:r>
              <a:rPr lang="cs-CZ" sz="2400" dirty="0" smtClean="0"/>
              <a:t>hodnota 5 a vyšší – svědčí o akutní krizi a nutně potřebujete pomoc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rstvy skla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 – klasické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rstvy skla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skla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skla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skla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skla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skla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skla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skla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3593</TotalTime>
  <Words>494</Words>
  <Application>Microsoft Office PowerPoint</Application>
  <PresentationFormat>Předvádění na obrazovce (4:3)</PresentationFormat>
  <Paragraphs>186</Paragraphs>
  <Slides>20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Vrstvy skla</vt:lpstr>
      <vt:lpstr>Syndrom vyhoření …           a jak proti němu…</vt:lpstr>
      <vt:lpstr>Burnout (syndrom vyhoření)</vt:lpstr>
      <vt:lpstr>Příznaky vyhoření</vt:lpstr>
      <vt:lpstr>Fáze syndromu vyhoření</vt:lpstr>
      <vt:lpstr>Diagnostika</vt:lpstr>
      <vt:lpstr>Dotazník míry vyhoření (BM)</vt:lpstr>
      <vt:lpstr>Pokračování dotazníku BM</vt:lpstr>
      <vt:lpstr>Vyhodnocení</vt:lpstr>
      <vt:lpstr>Výsledek</vt:lpstr>
      <vt:lpstr>Příčiny syndromu vyhoření</vt:lpstr>
      <vt:lpstr>První krok prevence</vt:lpstr>
      <vt:lpstr>Prevence</vt:lpstr>
      <vt:lpstr>Prevence v osobní rovině</vt:lpstr>
      <vt:lpstr>Změnit rytmus dne, upravit životosprávu</vt:lpstr>
      <vt:lpstr>Budovat pozitivní mezilidské vztahy</vt:lpstr>
      <vt:lpstr>Překonat emoční obtíže</vt:lpstr>
      <vt:lpstr>Zvládání obtíží při rozhodování</vt:lpstr>
      <vt:lpstr>Strategie změny životních postojů</vt:lpstr>
      <vt:lpstr>Relaxace</vt:lpstr>
      <vt:lpstr>Děkuji za pozornost</vt:lpstr>
    </vt:vector>
  </TitlesOfParts>
  <Company>Sladovny Soufflet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SUBJEKTIVNÍ DŮLEŽITOST JAKO FAKTOR OVLIVŇUJÍCÍ INTENZITU STRESU</dc:title>
  <dc:creator>Eva Urbanovská</dc:creator>
  <cp:lastModifiedBy>EVA</cp:lastModifiedBy>
  <cp:revision>408</cp:revision>
  <dcterms:created xsi:type="dcterms:W3CDTF">2007-08-31T15:28:20Z</dcterms:created>
  <dcterms:modified xsi:type="dcterms:W3CDTF">2021-04-28T15:05:21Z</dcterms:modified>
</cp:coreProperties>
</file>