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56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6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911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duševní hygieny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duševní zdraví a rovnováha, </a:t>
            </a:r>
            <a:endParaRPr lang="cs-CZ" sz="2800" dirty="0" smtClean="0"/>
          </a:p>
          <a:p>
            <a:r>
              <a:rPr lang="cs-CZ" sz="2800" dirty="0" smtClean="0"/>
              <a:t>stres</a:t>
            </a:r>
            <a:r>
              <a:rPr lang="cs-CZ" sz="2800" dirty="0"/>
              <a:t>, jeho příčiny, důsledky, rozpoznání a zvládání, </a:t>
            </a:r>
            <a:endParaRPr lang="cs-CZ" sz="2800" dirty="0" smtClean="0"/>
          </a:p>
          <a:p>
            <a:r>
              <a:rPr lang="cs-CZ" sz="2800" dirty="0" smtClean="0"/>
              <a:t>pravidla </a:t>
            </a:r>
            <a:r>
              <a:rPr lang="cs-CZ" sz="2800" dirty="0" err="1"/>
              <a:t>time</a:t>
            </a:r>
            <a:r>
              <a:rPr lang="cs-CZ" sz="2800" dirty="0"/>
              <a:t>-managementu, denního režimu a životosprávy, odpočinku a spánku, </a:t>
            </a:r>
            <a:endParaRPr lang="cs-CZ" sz="2800" dirty="0" smtClean="0"/>
          </a:p>
          <a:p>
            <a:r>
              <a:rPr lang="cs-CZ" sz="2800" dirty="0" smtClean="0"/>
              <a:t>oblast </a:t>
            </a:r>
            <a:r>
              <a:rPr lang="cs-CZ" sz="2800" dirty="0"/>
              <a:t>sociálních vztahů, </a:t>
            </a:r>
            <a:endParaRPr lang="cs-CZ" sz="2800" dirty="0" smtClean="0"/>
          </a:p>
          <a:p>
            <a:r>
              <a:rPr lang="cs-CZ" sz="2800" dirty="0" smtClean="0"/>
              <a:t>sebepoznání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abreaktivní </a:t>
            </a:r>
            <a:r>
              <a:rPr lang="cs-CZ" sz="2800" dirty="0"/>
              <a:t>a relaxační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3786472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duševní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Stav rovnováhy, vyrovnanosti </a:t>
            </a:r>
            <a:r>
              <a:rPr lang="cs-CZ" sz="2800" dirty="0"/>
              <a:t>jedince, </a:t>
            </a:r>
            <a:r>
              <a:rPr lang="cs-CZ" sz="2800" dirty="0" smtClean="0"/>
              <a:t>kdy</a:t>
            </a:r>
            <a:r>
              <a:rPr lang="cs-CZ" sz="2400" dirty="0" smtClean="0"/>
              <a:t>: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všechny jeho duševní pochody probíhají harmonicky a optimálně, </a:t>
            </a:r>
            <a:endParaRPr lang="cs-CZ" sz="2400" dirty="0" smtClean="0"/>
          </a:p>
          <a:p>
            <a:pPr lvl="1"/>
            <a:r>
              <a:rPr lang="cs-CZ" sz="2400" dirty="0"/>
              <a:t>je schopen </a:t>
            </a:r>
            <a:r>
              <a:rPr lang="cs-CZ" sz="2400" dirty="0" smtClean="0"/>
              <a:t>vytvářet </a:t>
            </a:r>
            <a:r>
              <a:rPr lang="cs-CZ" sz="2400" dirty="0"/>
              <a:t>reálný obraz o vnější realitě, </a:t>
            </a:r>
            <a:endParaRPr lang="cs-CZ" sz="2400" dirty="0" smtClean="0"/>
          </a:p>
          <a:p>
            <a:pPr lvl="1"/>
            <a:r>
              <a:rPr lang="cs-CZ" sz="2400" dirty="0" smtClean="0"/>
              <a:t>reagovat </a:t>
            </a:r>
            <a:r>
              <a:rPr lang="cs-CZ" sz="2400" dirty="0"/>
              <a:t>pohotově a adekvátně na všechny podněty, </a:t>
            </a:r>
            <a:endParaRPr lang="cs-CZ" sz="2400" dirty="0" smtClean="0"/>
          </a:p>
          <a:p>
            <a:pPr lvl="1"/>
            <a:r>
              <a:rPr lang="cs-CZ" sz="2400" dirty="0" smtClean="0"/>
              <a:t>řešit </a:t>
            </a:r>
            <a:r>
              <a:rPr lang="cs-CZ" sz="2400" dirty="0"/>
              <a:t>běžné i neočekávané úkoly, </a:t>
            </a:r>
            <a:endParaRPr lang="cs-CZ" sz="2400" dirty="0" smtClean="0"/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se stále zdokonalovat a </a:t>
            </a:r>
            <a:endParaRPr lang="cs-CZ" sz="2400" dirty="0" smtClean="0"/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ít </a:t>
            </a:r>
            <a:r>
              <a:rPr lang="cs-CZ" sz="2400" dirty="0"/>
              <a:t>ze sebe a své činnosti pocity </a:t>
            </a:r>
            <a:r>
              <a:rPr lang="cs-CZ" sz="2400" dirty="0" smtClean="0"/>
              <a:t>uspokojení.</a:t>
            </a:r>
          </a:p>
          <a:p>
            <a:r>
              <a:rPr lang="cs-CZ" sz="2800" dirty="0" smtClean="0"/>
              <a:t>Nevyrovnaný </a:t>
            </a:r>
            <a:r>
              <a:rPr lang="cs-CZ" sz="2400" dirty="0" smtClean="0"/>
              <a:t>- </a:t>
            </a:r>
            <a:r>
              <a:rPr lang="cs-CZ" sz="2400" dirty="0"/>
              <a:t>nesoustředěný, s nedostatečným </a:t>
            </a:r>
            <a:r>
              <a:rPr lang="cs-CZ" sz="2400" dirty="0" smtClean="0"/>
              <a:t>vhledem do situace, maladaptivní způsoby chování </a:t>
            </a:r>
          </a:p>
        </p:txBody>
      </p:sp>
    </p:spTree>
    <p:extLst>
      <p:ext uri="{BB962C8B-B14F-4D97-AF65-F5344CB8AC3E}">
        <p14:creationId xmlns:p14="http://schemas.microsoft.com/office/powerpoint/2010/main" val="393732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Základní principy duševní hygieny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Pravidelný denní režim a životospráva</a:t>
            </a:r>
          </a:p>
          <a:p>
            <a:pPr>
              <a:defRPr/>
            </a:pP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/>
              <a:t>management</a:t>
            </a:r>
          </a:p>
          <a:p>
            <a:pPr>
              <a:defRPr/>
            </a:pPr>
            <a:r>
              <a:rPr lang="cs-CZ" sz="2400" dirty="0"/>
              <a:t>Pozitivní sociální vztahy a komunikace</a:t>
            </a:r>
          </a:p>
          <a:p>
            <a:pPr>
              <a:defRPr/>
            </a:pPr>
            <a:r>
              <a:rPr lang="cs-CZ" sz="2400" dirty="0"/>
              <a:t>Zvládání emočních obtíží </a:t>
            </a:r>
          </a:p>
          <a:p>
            <a:pPr>
              <a:defRPr/>
            </a:pPr>
            <a:r>
              <a:rPr lang="cs-CZ" altLang="cs-CZ" sz="2400" dirty="0"/>
              <a:t>Omezení vnitřních konfliktů</a:t>
            </a:r>
          </a:p>
          <a:p>
            <a:pPr>
              <a:defRPr/>
            </a:pPr>
            <a:r>
              <a:rPr lang="cs-CZ" altLang="cs-CZ" sz="2400" dirty="0"/>
              <a:t>Změna nežádoucích postojů a myšlenkových vzorců</a:t>
            </a:r>
          </a:p>
          <a:p>
            <a:pPr>
              <a:defRPr/>
            </a:pPr>
            <a:r>
              <a:rPr lang="cs-CZ" altLang="cs-CZ" sz="2400" dirty="0" smtClean="0"/>
              <a:t>Relaxace</a:t>
            </a:r>
          </a:p>
          <a:p>
            <a:pPr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 smtClean="0"/>
              <a:t>(</a:t>
            </a:r>
            <a:r>
              <a:rPr lang="cs-CZ" altLang="cs-CZ" sz="2000" dirty="0" smtClean="0"/>
              <a:t>Podrobněji viz prezentace k </a:t>
            </a:r>
            <a:r>
              <a:rPr lang="cs-CZ" altLang="cs-CZ" sz="2000" smtClean="0"/>
              <a:t>syndromu vyhoření)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0066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 a její pojetí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r>
              <a:rPr lang="cs-CZ" sz="2400" i="1" dirty="0"/>
              <a:t>Nemoc je stav, kdy je něco v nepořádku, kdy to, co má něco dělat, funguje jen s obtížemi, kdy se určitá funkce vychyluje z běžných mezí.</a:t>
            </a:r>
            <a:r>
              <a:rPr lang="cs-CZ" sz="2400" dirty="0"/>
              <a:t> (Křivohlavý, 2002) </a:t>
            </a:r>
            <a:endParaRPr lang="cs-CZ" sz="2400" dirty="0" smtClean="0"/>
          </a:p>
          <a:p>
            <a:r>
              <a:rPr lang="cs-CZ" sz="2400" dirty="0" smtClean="0"/>
              <a:t>Narušení </a:t>
            </a:r>
            <a:r>
              <a:rPr lang="cs-CZ" sz="2400" dirty="0"/>
              <a:t>fungování systému člověk – prostředí, narušení rovnováhy, stavu zdraví nebo </a:t>
            </a:r>
            <a:r>
              <a:rPr lang="cs-CZ" sz="2400" dirty="0" smtClean="0"/>
              <a:t>schopností čl. </a:t>
            </a:r>
          </a:p>
          <a:p>
            <a:r>
              <a:rPr lang="cs-CZ" sz="2400" dirty="0" smtClean="0"/>
              <a:t>Vývoj pojetí nemoci</a:t>
            </a:r>
          </a:p>
          <a:p>
            <a:pPr lvl="1"/>
            <a:r>
              <a:rPr lang="cs-CZ" sz="2400" dirty="0" smtClean="0"/>
              <a:t>Biologické </a:t>
            </a:r>
          </a:p>
          <a:p>
            <a:pPr lvl="1"/>
            <a:r>
              <a:rPr lang="cs-CZ" sz="2400" dirty="0" smtClean="0"/>
              <a:t>Psychoanalytické</a:t>
            </a:r>
          </a:p>
          <a:p>
            <a:pPr lvl="1"/>
            <a:r>
              <a:rPr lang="cs-CZ" sz="2400" dirty="0" smtClean="0"/>
              <a:t>Sociologické</a:t>
            </a:r>
          </a:p>
          <a:p>
            <a:pPr lvl="1"/>
            <a:r>
              <a:rPr lang="cs-CZ" sz="2400" dirty="0" smtClean="0"/>
              <a:t>Biopsychosociální – integruje všechny aspekty nemoci, posuzuje </a:t>
            </a:r>
            <a:r>
              <a:rPr lang="cs-CZ" sz="2400" smtClean="0"/>
              <a:t>člověka komplexně </a:t>
            </a:r>
            <a:r>
              <a:rPr lang="cs-CZ" sz="2400" dirty="0" smtClean="0"/>
              <a:t>jako systé</a:t>
            </a:r>
            <a:r>
              <a:rPr lang="cs-CZ" sz="2400" dirty="0"/>
              <a:t>m</a:t>
            </a:r>
            <a:endParaRPr lang="cs-CZ" sz="2400" dirty="0" smtClean="0"/>
          </a:p>
          <a:p>
            <a:endParaRPr lang="cs-CZ" sz="24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32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Prožívání </a:t>
            </a:r>
            <a:r>
              <a:rPr lang="cs-CZ" dirty="0"/>
              <a:t>nemoci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Průběh prožívání nemoci </a:t>
            </a:r>
            <a:endParaRPr lang="cs-CZ" sz="2400" dirty="0" smtClean="0"/>
          </a:p>
          <a:p>
            <a:pPr lvl="1"/>
            <a:r>
              <a:rPr lang="cs-CZ" sz="2000" dirty="0" smtClean="0"/>
              <a:t>etapy </a:t>
            </a:r>
            <a:r>
              <a:rPr lang="cs-CZ" sz="2000" dirty="0"/>
              <a:t>šoku, popření, vtíravých myšlenek, vyrovnávání se a smíření. </a:t>
            </a:r>
          </a:p>
          <a:p>
            <a:r>
              <a:rPr lang="cs-CZ" sz="2400" dirty="0" smtClean="0"/>
              <a:t>Autoplastický </a:t>
            </a:r>
            <a:r>
              <a:rPr lang="cs-CZ" sz="2400" dirty="0"/>
              <a:t>obraz nemoci </a:t>
            </a:r>
            <a:endParaRPr lang="cs-CZ" sz="2400" dirty="0" smtClean="0"/>
          </a:p>
          <a:p>
            <a:pPr lvl="1"/>
            <a:r>
              <a:rPr lang="cs-CZ" sz="2000" dirty="0" smtClean="0"/>
              <a:t>komplex </a:t>
            </a:r>
            <a:r>
              <a:rPr lang="cs-CZ" sz="2000" dirty="0"/>
              <a:t>objektivních a subjektivních aspektů onemocnění v psychice pacienta: senzitivní, emoční, volní a kognitivní. </a:t>
            </a:r>
          </a:p>
          <a:p>
            <a:r>
              <a:rPr lang="cs-CZ" sz="2400" dirty="0" smtClean="0"/>
              <a:t>Vztah </a:t>
            </a:r>
            <a:r>
              <a:rPr lang="cs-CZ" sz="2400" dirty="0"/>
              <a:t>pacienta k </a:t>
            </a:r>
            <a:r>
              <a:rPr lang="cs-CZ" sz="2400" dirty="0" smtClean="0"/>
              <a:t>terapeutovi</a:t>
            </a:r>
          </a:p>
          <a:p>
            <a:pPr lvl="1"/>
            <a:r>
              <a:rPr lang="cs-CZ" sz="2000" dirty="0" err="1" smtClean="0"/>
              <a:t>Kompliance</a:t>
            </a:r>
            <a:r>
              <a:rPr lang="cs-CZ" sz="2000" dirty="0" smtClean="0"/>
              <a:t> – ochota vyhovět požadavkům terapeuta</a:t>
            </a:r>
          </a:p>
          <a:p>
            <a:pPr lvl="1"/>
            <a:r>
              <a:rPr lang="cs-CZ" sz="2000" dirty="0" smtClean="0"/>
              <a:t>Adherence – důslednost zachovávání nařízení terapeuta</a:t>
            </a:r>
            <a:endParaRPr lang="cs-CZ" sz="2000" dirty="0"/>
          </a:p>
          <a:p>
            <a:r>
              <a:rPr lang="cs-CZ" sz="2400" dirty="0" smtClean="0"/>
              <a:t>Hospitalizace – </a:t>
            </a:r>
            <a:r>
              <a:rPr lang="cs-CZ" sz="2000" dirty="0" smtClean="0"/>
              <a:t>zásah do života, omezení kontaktů, potřeb</a:t>
            </a:r>
            <a:endParaRPr lang="cs-CZ" sz="2000" dirty="0"/>
          </a:p>
          <a:p>
            <a:r>
              <a:rPr lang="cs-CZ" sz="2400"/>
              <a:t>Zvládání </a:t>
            </a:r>
            <a:r>
              <a:rPr lang="cs-CZ" sz="2400" smtClean="0"/>
              <a:t>bolesti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8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Psychosomatika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zabývá </a:t>
            </a:r>
            <a:r>
              <a:rPr lang="cs-CZ" sz="2800" dirty="0" smtClean="0"/>
              <a:t>se </a:t>
            </a:r>
            <a:r>
              <a:rPr lang="cs-CZ" sz="2800" dirty="0"/>
              <a:t>vztahy mezi somatickými a </a:t>
            </a:r>
            <a:r>
              <a:rPr lang="cs-CZ" sz="2800" dirty="0" smtClean="0"/>
              <a:t>duševními, i </a:t>
            </a:r>
            <a:r>
              <a:rPr lang="cs-CZ" sz="2800" dirty="0"/>
              <a:t>duchovními (spirituálními) </a:t>
            </a:r>
            <a:r>
              <a:rPr lang="cs-CZ" sz="2800" dirty="0" smtClean="0"/>
              <a:t>procesy</a:t>
            </a:r>
          </a:p>
          <a:p>
            <a:r>
              <a:rPr lang="cs-CZ" sz="2800" dirty="0"/>
              <a:t>umožňuje vnímání člověka s jeho nemocemi v kontextu a </a:t>
            </a:r>
            <a:r>
              <a:rPr lang="cs-CZ" sz="2800" dirty="0" smtClean="0"/>
              <a:t>souvislostech, ve vývoji</a:t>
            </a:r>
          </a:p>
          <a:p>
            <a:r>
              <a:rPr lang="cs-CZ" sz="2800" dirty="0"/>
              <a:t>pochopení komplexního obrazu nemoci </a:t>
            </a:r>
            <a:endParaRPr lang="cs-CZ" sz="2800" dirty="0" smtClean="0"/>
          </a:p>
          <a:p>
            <a:r>
              <a:rPr lang="cs-CZ" sz="2800" dirty="0" smtClean="0"/>
              <a:t>lepší možnosti </a:t>
            </a:r>
            <a:r>
              <a:rPr lang="cs-CZ" sz="2800" dirty="0"/>
              <a:t>terapie</a:t>
            </a:r>
          </a:p>
        </p:txBody>
      </p:sp>
    </p:spTree>
    <p:extLst>
      <p:ext uri="{BB962C8B-B14F-4D97-AF65-F5344CB8AC3E}">
        <p14:creationId xmlns:p14="http://schemas.microsoft.com/office/powerpoint/2010/main" val="402864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Psychosomatické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označuje </a:t>
            </a:r>
            <a:r>
              <a:rPr lang="cs-CZ" sz="2800" dirty="0"/>
              <a:t>vzájemnou interakci, determinaci a současně jednotu psychické a duševní stránky lidské </a:t>
            </a:r>
            <a:r>
              <a:rPr lang="cs-CZ" sz="2800" dirty="0" smtClean="0"/>
              <a:t>osobnosti</a:t>
            </a:r>
          </a:p>
          <a:p>
            <a:r>
              <a:rPr lang="cs-CZ" sz="2800" dirty="0"/>
              <a:t>vysvětluje, jak se duševní a duchovní, případně sociální faktory podílí na vzniku a průběhu různých onemocnění a </a:t>
            </a:r>
            <a:r>
              <a:rPr lang="cs-CZ" sz="2800" dirty="0" smtClean="0"/>
              <a:t>poruch</a:t>
            </a:r>
          </a:p>
          <a:p>
            <a:r>
              <a:rPr lang="cs-CZ" sz="2800" dirty="0" smtClean="0"/>
              <a:t>je obousměrný - </a:t>
            </a:r>
            <a:r>
              <a:rPr lang="cs-CZ" sz="2800" dirty="0" err="1" smtClean="0"/>
              <a:t>somatopsychické</a:t>
            </a:r>
            <a:r>
              <a:rPr lang="cs-CZ" sz="2800" dirty="0" smtClean="0"/>
              <a:t> vztahy (tělesné potíže způsobují změnu psychického vztahu)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578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sz="3600" dirty="0" smtClean="0"/>
              <a:t>Psychosomatická onemocnění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r>
              <a:rPr lang="cs-CZ" sz="2400" dirty="0"/>
              <a:t>jestliže se v situaci vzniku nebo v průběhu léčení nemoci nějak významněji podílejí psychické </a:t>
            </a:r>
            <a:r>
              <a:rPr lang="cs-CZ" sz="2400" dirty="0" smtClean="0"/>
              <a:t>faktory</a:t>
            </a:r>
          </a:p>
          <a:p>
            <a:r>
              <a:rPr lang="cs-CZ" sz="2400" dirty="0" smtClean="0"/>
              <a:t>Častá psychosomatická onemocnění:</a:t>
            </a:r>
          </a:p>
          <a:p>
            <a:pPr lvl="1"/>
            <a:r>
              <a:rPr lang="cs-CZ" sz="2400" dirty="0" smtClean="0"/>
              <a:t>Kardiovaskulární onemocnění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pPr lvl="1"/>
            <a:r>
              <a:rPr lang="cs-CZ" sz="2400" dirty="0" smtClean="0"/>
              <a:t>Bronchiální astma</a:t>
            </a:r>
          </a:p>
          <a:p>
            <a:pPr lvl="1"/>
            <a:r>
              <a:rPr lang="cs-CZ" sz="2400" dirty="0" smtClean="0"/>
              <a:t>Gastroenterologie</a:t>
            </a:r>
          </a:p>
          <a:p>
            <a:pPr lvl="1"/>
            <a:r>
              <a:rPr lang="cs-CZ" sz="2400" dirty="0" smtClean="0"/>
              <a:t>Diabetes </a:t>
            </a:r>
            <a:r>
              <a:rPr lang="cs-CZ" sz="2400" dirty="0" err="1" smtClean="0"/>
              <a:t>mellitus</a:t>
            </a:r>
            <a:r>
              <a:rPr lang="cs-CZ" sz="2400" dirty="0" smtClean="0"/>
              <a:t> (cukrovka)</a:t>
            </a:r>
          </a:p>
          <a:p>
            <a:pPr lvl="1"/>
            <a:r>
              <a:rPr lang="cs-CZ" sz="2400" dirty="0" smtClean="0"/>
              <a:t>Psoriáza (lupénka)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587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Duševní hygiena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69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duševní hygiena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400" dirty="0" smtClean="0"/>
              <a:t>psychologická disciplína, </a:t>
            </a:r>
            <a:r>
              <a:rPr lang="cs-CZ" sz="2400" dirty="0"/>
              <a:t>která se zabývá problematikou péče o duševní zdraví </a:t>
            </a:r>
            <a:r>
              <a:rPr lang="cs-CZ" sz="2400" dirty="0" smtClean="0"/>
              <a:t>člověka</a:t>
            </a:r>
          </a:p>
          <a:p>
            <a:r>
              <a:rPr lang="cs-CZ" sz="2400" dirty="0"/>
              <a:t>soubor poznatků a pravidel, doporučených postupů a opatření k udržení, prohloubení nebo znovuzískání psychického a psychosomatického zdraví a zvýšení </a:t>
            </a:r>
            <a:r>
              <a:rPr lang="cs-CZ" sz="2400" dirty="0" smtClean="0"/>
              <a:t>odolnosti</a:t>
            </a:r>
          </a:p>
          <a:p>
            <a:r>
              <a:rPr lang="cs-CZ" sz="2400" dirty="0" smtClean="0"/>
              <a:t>Význam:</a:t>
            </a:r>
          </a:p>
          <a:p>
            <a:pPr lvl="1"/>
            <a:r>
              <a:rPr lang="cs-CZ" sz="2000" dirty="0"/>
              <a:t>prevence </a:t>
            </a:r>
            <a:r>
              <a:rPr lang="cs-CZ" sz="2000" dirty="0" smtClean="0"/>
              <a:t>nemocí</a:t>
            </a:r>
            <a:r>
              <a:rPr lang="cs-CZ" sz="2000" dirty="0"/>
              <a:t>, zvyšování odolnosti </a:t>
            </a:r>
            <a:endParaRPr lang="cs-CZ" sz="2000" dirty="0" smtClean="0"/>
          </a:p>
          <a:p>
            <a:pPr lvl="1"/>
            <a:r>
              <a:rPr lang="cs-CZ" sz="2000" dirty="0"/>
              <a:t>pracovní výkonnost </a:t>
            </a:r>
            <a:endParaRPr lang="cs-CZ" sz="2000" dirty="0" smtClean="0"/>
          </a:p>
          <a:p>
            <a:pPr lvl="1"/>
            <a:r>
              <a:rPr lang="cs-CZ" sz="2000" dirty="0"/>
              <a:t>oblast sociálních vztahů </a:t>
            </a:r>
            <a:endParaRPr lang="cs-CZ" sz="2000" dirty="0" smtClean="0"/>
          </a:p>
          <a:p>
            <a:pPr lvl="1"/>
            <a:r>
              <a:rPr lang="cs-CZ" sz="2000" dirty="0"/>
              <a:t>kvalita </a:t>
            </a:r>
            <a:r>
              <a:rPr lang="cs-CZ" sz="2000" dirty="0" smtClean="0"/>
              <a:t>života</a:t>
            </a:r>
          </a:p>
          <a:p>
            <a:pPr lvl="1"/>
            <a:r>
              <a:rPr lang="cs-CZ" sz="2000" dirty="0" smtClean="0"/>
              <a:t>životní spokojenost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6345974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410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NEMOC</vt:lpstr>
      <vt:lpstr>Nemoc a její pojetí </vt:lpstr>
      <vt:lpstr> Prožívání nemoci </vt:lpstr>
      <vt:lpstr>Psychosomatika</vt:lpstr>
      <vt:lpstr>Psychosomatika</vt:lpstr>
      <vt:lpstr>Psychosomatické vztahy</vt:lpstr>
      <vt:lpstr>Psychosomatická onemocnění</vt:lpstr>
      <vt:lpstr>Duševní hygiena</vt:lpstr>
      <vt:lpstr>Co je to duševní hygiena</vt:lpstr>
      <vt:lpstr>Oblasti duševní hygieny</vt:lpstr>
      <vt:lpstr>Co je duševní zdraví</vt:lpstr>
      <vt:lpstr>Základní principy duševní hygieny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61</cp:revision>
  <dcterms:created xsi:type="dcterms:W3CDTF">2014-12-05T10:20:04Z</dcterms:created>
  <dcterms:modified xsi:type="dcterms:W3CDTF">2021-04-28T15:11:00Z</dcterms:modified>
</cp:coreProperties>
</file>