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3" r:id="rId5"/>
    <p:sldId id="264" r:id="rId6"/>
    <p:sldId id="266" r:id="rId7"/>
    <p:sldId id="275" r:id="rId8"/>
    <p:sldId id="265" r:id="rId9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6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0979C8-6E66-43E7-BDE4-9C2845F366A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80766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5F2348-7C1E-44B3-9810-D83E747DC06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02735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579971-6D7D-4B03-83D8-D995AD644F9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985166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5B7EE1-6420-454A-9D36-5303424BDFC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6013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962C29-3EFA-43D1-B39D-E0B1DF74E8D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48047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50D564-42F1-4C6B-AB1C-70606E16E0E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949597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2BF2E8-F4C2-4FD5-9C38-2117F6AB9C3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78112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BA3D7C-3CEE-45D4-B93A-826E791D41C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590646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665D23-E6A5-453C-A2B7-30B9969C1B5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48363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9BD900-7DCD-4F6A-8687-B71A4C0EE05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105332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9BE106-40FA-44E6-BFBB-3089CDCD097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633687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95405E8D-2E95-44B1-BA32-57E1FEBDE8C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altLang="cs-CZ" dirty="0" smtClean="0"/>
              <a:t>Sociální skupina</a:t>
            </a:r>
            <a:br>
              <a:rPr lang="cs-CZ" altLang="cs-CZ" dirty="0" smtClean="0"/>
            </a:br>
            <a:r>
              <a:rPr lang="cs-CZ" altLang="cs-CZ" dirty="0" smtClean="0"/>
              <a:t>Skupinové jevy</a:t>
            </a:r>
            <a:r>
              <a:rPr lang="cs-CZ" altLang="cs-CZ" smtClean="0"/>
              <a:t>, konformita 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cs-CZ" alt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922337"/>
          </a:xfrm>
        </p:spPr>
        <p:txBody>
          <a:bodyPr/>
          <a:lstStyle/>
          <a:p>
            <a:pPr eaLnBrk="1" hangingPunct="1">
              <a:defRPr/>
            </a:pPr>
            <a:r>
              <a:rPr lang="cs-CZ" sz="3600" b="1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Sociální skupina vymezení, znaky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628775"/>
            <a:ext cx="8229600" cy="4640263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cs-CZ" sz="24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interakce mezi lidmi trvá delší dobu</a:t>
            </a:r>
          </a:p>
          <a:p>
            <a:pPr eaLnBrk="1" hangingPunct="1">
              <a:lnSpc>
                <a:spcPct val="80000"/>
              </a:lnSpc>
              <a:defRPr/>
            </a:pPr>
            <a:endParaRPr lang="cs-CZ" sz="2400" dirty="0" smtClean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cs-CZ" sz="24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členové vnímají skupinu jako skupinu a sebe jako její členy,</a:t>
            </a:r>
          </a:p>
          <a:p>
            <a:pPr eaLnBrk="1" hangingPunct="1">
              <a:lnSpc>
                <a:spcPct val="80000"/>
              </a:lnSpc>
              <a:defRPr/>
            </a:pPr>
            <a:endParaRPr lang="cs-CZ" sz="2400" dirty="0" smtClean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cs-CZ" sz="24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vlastní normy, systém hodnot a systém sankcí </a:t>
            </a:r>
          </a:p>
          <a:p>
            <a:pPr eaLnBrk="1" hangingPunct="1">
              <a:lnSpc>
                <a:spcPct val="80000"/>
              </a:lnSpc>
              <a:defRPr/>
            </a:pPr>
            <a:endParaRPr lang="cs-CZ" sz="2400" dirty="0" smtClean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cs-CZ" sz="24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vědomí společného cíle či vlastního účelu,</a:t>
            </a:r>
          </a:p>
          <a:p>
            <a:pPr eaLnBrk="1" hangingPunct="1">
              <a:lnSpc>
                <a:spcPct val="80000"/>
              </a:lnSpc>
              <a:defRPr/>
            </a:pPr>
            <a:endParaRPr lang="cs-CZ" sz="2400" dirty="0" smtClean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cs-CZ" sz="24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motivace setrvávat ve skupině, skupina uspokojuje jejich potřeby</a:t>
            </a:r>
          </a:p>
          <a:p>
            <a:pPr eaLnBrk="1" hangingPunct="1">
              <a:lnSpc>
                <a:spcPct val="80000"/>
              </a:lnSpc>
              <a:defRPr/>
            </a:pPr>
            <a:endParaRPr lang="cs-CZ" sz="2400" dirty="0" smtClean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cs-CZ" sz="24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Skupinová struktura a dynamika, koheze skupiny</a:t>
            </a:r>
            <a:endParaRPr lang="cs-CZ" sz="2000" dirty="0" smtClean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50900"/>
          </a:xfrm>
        </p:spPr>
        <p:txBody>
          <a:bodyPr/>
          <a:lstStyle/>
          <a:p>
            <a:pPr eaLnBrk="1" hangingPunct="1"/>
            <a:r>
              <a:rPr lang="cs-CZ" altLang="cs-CZ" sz="4000" dirty="0" smtClean="0"/>
              <a:t>Klasifikace skupin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41438"/>
            <a:ext cx="8363272" cy="4784725"/>
          </a:xfrm>
        </p:spPr>
        <p:txBody>
          <a:bodyPr/>
          <a:lstStyle/>
          <a:p>
            <a:pPr eaLnBrk="1" hangingPunct="1"/>
            <a:r>
              <a:rPr lang="cs-CZ" altLang="cs-CZ" sz="2800" dirty="0" smtClean="0"/>
              <a:t>Malé x střední x velké</a:t>
            </a:r>
          </a:p>
          <a:p>
            <a:pPr eaLnBrk="1" hangingPunct="1"/>
            <a:r>
              <a:rPr lang="cs-CZ" altLang="cs-CZ" sz="2800" dirty="0" smtClean="0"/>
              <a:t>Primární x sekundární</a:t>
            </a:r>
          </a:p>
          <a:p>
            <a:pPr eaLnBrk="1" hangingPunct="1"/>
            <a:r>
              <a:rPr lang="cs-CZ" altLang="cs-CZ" sz="2800" dirty="0" smtClean="0"/>
              <a:t>Formální  x neformální</a:t>
            </a:r>
          </a:p>
          <a:p>
            <a:pPr eaLnBrk="1" hangingPunct="1"/>
            <a:r>
              <a:rPr lang="cs-CZ" altLang="cs-CZ" sz="2800" dirty="0" smtClean="0"/>
              <a:t>Členské x vztažné</a:t>
            </a:r>
          </a:p>
          <a:p>
            <a:pPr eaLnBrk="1" hangingPunct="1"/>
            <a:r>
              <a:rPr lang="cs-CZ" altLang="cs-CZ" sz="2800" dirty="0" smtClean="0"/>
              <a:t>Podle účelu vzniku (sousedské, zájmové, sportovní, pracovní, studijní….)</a:t>
            </a:r>
          </a:p>
          <a:p>
            <a:pPr eaLnBrk="1" hangingPunct="1"/>
            <a:r>
              <a:rPr lang="cs-CZ" altLang="cs-CZ" sz="2800" dirty="0" smtClean="0"/>
              <a:t>Podle hodnotové orientace (pozitivní x negativní)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77875"/>
          </a:xfrm>
        </p:spPr>
        <p:txBody>
          <a:bodyPr/>
          <a:lstStyle/>
          <a:p>
            <a:pPr eaLnBrk="1" hangingPunct="1"/>
            <a:r>
              <a:rPr lang="cs-CZ" altLang="cs-CZ" smtClean="0"/>
              <a:t>Sociální pozice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96975"/>
            <a:ext cx="8229600" cy="53276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2400" dirty="0" smtClean="0"/>
              <a:t>Vymezení 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000" dirty="0" smtClean="0"/>
              <a:t>postavení ve vztahu k ostatním členům skupiny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400" dirty="0" smtClean="0"/>
              <a:t>Pozice hlediska míry osobní moci: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000" dirty="0" smtClean="0"/>
              <a:t>vůdce či vedoucí (dominující osoby)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000" dirty="0" smtClean="0"/>
              <a:t>pomocníci (aktivní osoby)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000" dirty="0" smtClean="0"/>
              <a:t>souputníci (závislé osoby)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000" dirty="0" smtClean="0"/>
              <a:t>pasivní členové 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000" dirty="0" smtClean="0"/>
              <a:t>okrajoví, periferní členové  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400" dirty="0" smtClean="0"/>
              <a:t>Pozice z hlediska popularity u ostatních členů skupiny: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000" dirty="0" smtClean="0"/>
              <a:t>populární osoby (přitažlivé pro většinu členů)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000" dirty="0" smtClean="0"/>
              <a:t>oblíbené osoby (přitažlivé pro mnohé členy)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000" dirty="0" smtClean="0"/>
              <a:t>akceptované osoby (preferuje je část skupiny)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000" dirty="0" smtClean="0"/>
              <a:t>trpěné osoby ( preferovány jen někým)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000" dirty="0" err="1" smtClean="0"/>
              <a:t>mimostojící</a:t>
            </a:r>
            <a:r>
              <a:rPr lang="cs-CZ" altLang="cs-CZ" sz="2000" dirty="0" smtClean="0"/>
              <a:t> osoby (nepreferuje je nikdo ze skupiny)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400" dirty="0" smtClean="0"/>
              <a:t>Pozice není neměnná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Sociální role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96752"/>
            <a:ext cx="8229600" cy="5328592"/>
          </a:xfrm>
        </p:spPr>
        <p:txBody>
          <a:bodyPr/>
          <a:lstStyle/>
          <a:p>
            <a:pPr eaLnBrk="1" hangingPunct="1"/>
            <a:r>
              <a:rPr lang="cs-CZ" altLang="cs-CZ" sz="2800" dirty="0" smtClean="0"/>
              <a:t>Vymezení</a:t>
            </a:r>
          </a:p>
          <a:p>
            <a:pPr lvl="1" eaLnBrk="1" hangingPunct="1"/>
            <a:r>
              <a:rPr lang="cs-CZ" altLang="cs-CZ" sz="2400" dirty="0" smtClean="0"/>
              <a:t>Standard chování, které ostatní od jedince očekávají v souvislosti s jeho pozicí</a:t>
            </a:r>
          </a:p>
          <a:p>
            <a:pPr lvl="1" eaLnBrk="1" hangingPunct="1"/>
            <a:r>
              <a:rPr lang="cs-CZ" altLang="cs-CZ" sz="2400" dirty="0" smtClean="0"/>
              <a:t>Skládá se z vnitřních a vnějších znaků (oblečení, gesta, názory, pohnutky…)</a:t>
            </a:r>
          </a:p>
          <a:p>
            <a:pPr lvl="1" eaLnBrk="1" hangingPunct="1"/>
            <a:r>
              <a:rPr lang="cs-CZ" altLang="cs-CZ" sz="2400" dirty="0" smtClean="0"/>
              <a:t>Podléhá sociální kontrole a sankcím</a:t>
            </a:r>
          </a:p>
          <a:p>
            <a:pPr eaLnBrk="1" hangingPunct="1"/>
            <a:r>
              <a:rPr lang="cs-CZ" altLang="cs-CZ" sz="2800" dirty="0" smtClean="0"/>
              <a:t>Přijímání sociální role </a:t>
            </a:r>
          </a:p>
          <a:p>
            <a:pPr lvl="1" eaLnBrk="1" hangingPunct="1"/>
            <a:r>
              <a:rPr lang="cs-CZ" altLang="cs-CZ" sz="2400" dirty="0" smtClean="0"/>
              <a:t>divergentní a konvergentní přístup, </a:t>
            </a:r>
          </a:p>
          <a:p>
            <a:pPr lvl="1" eaLnBrk="1" hangingPunct="1"/>
            <a:r>
              <a:rPr lang="cs-CZ" altLang="cs-CZ" sz="2400" dirty="0" smtClean="0"/>
              <a:t>vyrovnání se s rolí (účelové, vnitřní distanc či odpor)</a:t>
            </a:r>
          </a:p>
          <a:p>
            <a:pPr eaLnBrk="1" hangingPunct="1"/>
            <a:r>
              <a:rPr lang="cs-CZ" altLang="cs-CZ" sz="2800" dirty="0" smtClean="0"/>
              <a:t>Konflikt sociálních rolí </a:t>
            </a:r>
          </a:p>
          <a:p>
            <a:pPr lvl="1" eaLnBrk="1" hangingPunct="1"/>
            <a:r>
              <a:rPr lang="cs-CZ" altLang="cs-CZ" sz="2400" dirty="0" smtClean="0"/>
              <a:t>Odlišnost/neslučitelnost požadavků dvou rolí (kamarád-žák; rodič – zaměstnanec – student)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/>
          <a:lstStyle/>
          <a:p>
            <a:r>
              <a:rPr lang="cs-CZ" sz="4000" dirty="0" smtClean="0"/>
              <a:t>Vůdcovství ve skupině </a:t>
            </a:r>
            <a:r>
              <a:rPr lang="cs-CZ" sz="1800" dirty="0" smtClean="0"/>
              <a:t>(</a:t>
            </a:r>
            <a:r>
              <a:rPr lang="cs-CZ" sz="1800" dirty="0"/>
              <a:t>viz Řezáč, 1998)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688632"/>
          </a:xfrm>
        </p:spPr>
        <p:txBody>
          <a:bodyPr/>
          <a:lstStyle/>
          <a:p>
            <a:r>
              <a:rPr lang="cs-CZ" sz="2400" dirty="0" smtClean="0"/>
              <a:t>Obsah vůdcovské (řídící) role: </a:t>
            </a:r>
          </a:p>
          <a:p>
            <a:pPr lvl="1"/>
            <a:r>
              <a:rPr lang="cs-CZ" sz="2000" dirty="0" smtClean="0"/>
              <a:t>Harmonizuje mezilidské vztahy – vytváří pozitivní klima</a:t>
            </a:r>
          </a:p>
          <a:p>
            <a:pPr lvl="1"/>
            <a:r>
              <a:rPr lang="cs-CZ" sz="2000" dirty="0" smtClean="0"/>
              <a:t>Koordinuje činnosti – optimalizuje výkon skupiny i jednotlivců</a:t>
            </a:r>
          </a:p>
          <a:p>
            <a:r>
              <a:rPr lang="cs-CZ" sz="2400" dirty="0" smtClean="0"/>
              <a:t>Požadované vlastnosti:</a:t>
            </a:r>
          </a:p>
          <a:p>
            <a:pPr lvl="1"/>
            <a:r>
              <a:rPr lang="cs-CZ" sz="2000" dirty="0" smtClean="0"/>
              <a:t>Citlivý, vnímavý</a:t>
            </a:r>
          </a:p>
          <a:p>
            <a:pPr lvl="1"/>
            <a:r>
              <a:rPr lang="cs-CZ" sz="2000" dirty="0" smtClean="0"/>
              <a:t>Respektuje autonomii, potřeby a zájmy členů</a:t>
            </a:r>
          </a:p>
          <a:p>
            <a:pPr lvl="1"/>
            <a:r>
              <a:rPr lang="cs-CZ" sz="2000" dirty="0" smtClean="0"/>
              <a:t>Schopen definovat aktuální stav i cíle skupiny</a:t>
            </a:r>
          </a:p>
          <a:p>
            <a:pPr lvl="1"/>
            <a:r>
              <a:rPr lang="cs-CZ" sz="2000" dirty="0" smtClean="0"/>
              <a:t>Dokáže převzít iniciativu i odpovědnost</a:t>
            </a:r>
          </a:p>
          <a:p>
            <a:pPr lvl="1"/>
            <a:r>
              <a:rPr lang="cs-CZ" sz="2000" dirty="0" smtClean="0"/>
              <a:t>Dokáže realizovat potřebné organizační a řídící činnosti</a:t>
            </a:r>
          </a:p>
          <a:p>
            <a:pPr marL="400050"/>
            <a:r>
              <a:rPr lang="cs-CZ" sz="2400" dirty="0" smtClean="0"/>
              <a:t>Kvalitní x špatný vedoucí; formální x neformální</a:t>
            </a:r>
          </a:p>
          <a:p>
            <a:pPr marL="400050"/>
            <a:r>
              <a:rPr lang="cs-CZ" sz="2400" dirty="0" smtClean="0"/>
              <a:t>Styly řízení</a:t>
            </a:r>
            <a:endParaRPr lang="cs-CZ" sz="1800" dirty="0" smtClean="0"/>
          </a:p>
          <a:p>
            <a:pPr marL="800100" lvl="1"/>
            <a:r>
              <a:rPr lang="cs-CZ" sz="2000" dirty="0" smtClean="0"/>
              <a:t>Integrující (x dezintegrující)</a:t>
            </a:r>
          </a:p>
          <a:p>
            <a:pPr marL="800100" lvl="1"/>
            <a:r>
              <a:rPr lang="cs-CZ" sz="2000" dirty="0" smtClean="0"/>
              <a:t>Nedirektivní (x direktivní)</a:t>
            </a:r>
          </a:p>
          <a:p>
            <a:pPr marL="800100" lvl="1"/>
            <a:r>
              <a:rPr lang="cs-CZ" sz="2000" dirty="0" smtClean="0"/>
              <a:t>Otevřený (x manipulativní)</a:t>
            </a:r>
          </a:p>
          <a:p>
            <a:pPr marL="800100" lvl="1"/>
            <a:r>
              <a:rPr lang="cs-CZ" sz="2000" dirty="0" smtClean="0"/>
              <a:t>Tvořivý (x rigidní)</a:t>
            </a:r>
          </a:p>
          <a:p>
            <a:pPr marL="800100" lvl="1"/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50041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/>
          <a:lstStyle/>
          <a:p>
            <a:r>
              <a:rPr lang="cs-CZ" sz="3200" dirty="0" smtClean="0"/>
              <a:t>Kvalitní vedoucí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/>
          <a:lstStyle/>
          <a:p>
            <a:r>
              <a:rPr lang="cs-CZ" sz="2400" dirty="0" smtClean="0"/>
              <a:t>Podněcuje soutěž podřízených (ne rivalitu)</a:t>
            </a:r>
          </a:p>
          <a:p>
            <a:r>
              <a:rPr lang="cs-CZ" sz="2400" dirty="0" smtClean="0"/>
              <a:t>Preferuje participativní řízení, kooperaci</a:t>
            </a:r>
          </a:p>
          <a:p>
            <a:r>
              <a:rPr lang="cs-CZ" sz="2400" dirty="0" smtClean="0"/>
              <a:t>Náročný na všechny rovnoměrně</a:t>
            </a:r>
          </a:p>
          <a:p>
            <a:r>
              <a:rPr lang="cs-CZ" sz="2400" dirty="0" smtClean="0"/>
              <a:t>Stabilní ve svém jednání a  projevech</a:t>
            </a:r>
          </a:p>
          <a:p>
            <a:r>
              <a:rPr lang="cs-CZ" sz="2400" dirty="0" smtClean="0"/>
              <a:t>Respektuje skupinu a meziosobní vztahy</a:t>
            </a:r>
          </a:p>
          <a:p>
            <a:r>
              <a:rPr lang="cs-CZ" sz="2400" dirty="0" smtClean="0"/>
              <a:t>Konkurenci přijímá jako výzvu (ne mocenský boj)</a:t>
            </a:r>
          </a:p>
          <a:p>
            <a:r>
              <a:rPr lang="cs-CZ" sz="2400" dirty="0" smtClean="0"/>
              <a:t>Podporuje alternativní náměty</a:t>
            </a:r>
          </a:p>
          <a:p>
            <a:r>
              <a:rPr lang="cs-CZ" sz="2400" dirty="0" smtClean="0"/>
              <a:t>Organizační změny zvažuje vzhledem k reálnosti a dopadům</a:t>
            </a:r>
          </a:p>
          <a:p>
            <a:r>
              <a:rPr lang="cs-CZ" sz="2400" dirty="0" smtClean="0"/>
              <a:t>Jedná rozhodně a energicky</a:t>
            </a:r>
          </a:p>
          <a:p>
            <a:r>
              <a:rPr lang="cs-CZ" sz="2400" dirty="0" smtClean="0"/>
              <a:t>Vyžaduje si pravidelnou zpětnou vazbu</a:t>
            </a:r>
          </a:p>
          <a:p>
            <a:r>
              <a:rPr lang="cs-CZ" sz="2400" dirty="0" smtClean="0"/>
              <a:t>Zajímá se o mínění svých podřízených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490306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9"/>
            <a:ext cx="8229600" cy="634082"/>
          </a:xfrm>
        </p:spPr>
        <p:txBody>
          <a:bodyPr/>
          <a:lstStyle/>
          <a:p>
            <a:pPr eaLnBrk="1" hangingPunct="1"/>
            <a:r>
              <a:rPr lang="cs-CZ" sz="4000" dirty="0" smtClean="0"/>
              <a:t>Vliv skupiny na jedince</a:t>
            </a:r>
            <a:endParaRPr lang="cs-CZ" altLang="cs-CZ" sz="4000" dirty="0" smtClean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24744"/>
            <a:ext cx="8229600" cy="5328592"/>
          </a:xfrm>
        </p:spPr>
        <p:txBody>
          <a:bodyPr/>
          <a:lstStyle/>
          <a:p>
            <a:pPr eaLnBrk="1" hangingPunct="1">
              <a:defRPr/>
            </a:pPr>
            <a:r>
              <a:rPr lang="cs-CZ" sz="2400" dirty="0" smtClean="0"/>
              <a:t>Odlišný od působení jedince</a:t>
            </a:r>
          </a:p>
          <a:p>
            <a:pPr eaLnBrk="1" hangingPunct="1">
              <a:defRPr/>
            </a:pPr>
            <a:r>
              <a:rPr lang="cs-CZ" sz="2400" dirty="0" smtClean="0"/>
              <a:t>Mechanismy sociálního tlaku</a:t>
            </a:r>
          </a:p>
          <a:p>
            <a:pPr lvl="2" eaLnBrk="1" hangingPunct="1">
              <a:defRPr/>
            </a:pPr>
            <a:r>
              <a:rPr lang="cs-CZ" sz="2000" dirty="0" smtClean="0">
                <a:ea typeface="+mn-ea"/>
                <a:cs typeface="+mn-cs"/>
              </a:rPr>
              <a:t>strach z případných sankci</a:t>
            </a:r>
          </a:p>
          <a:p>
            <a:pPr lvl="2" eaLnBrk="1" hangingPunct="1">
              <a:defRPr/>
            </a:pPr>
            <a:r>
              <a:rPr lang="cs-CZ" sz="2000" dirty="0" smtClean="0">
                <a:ea typeface="+mn-ea"/>
                <a:cs typeface="+mn-cs"/>
              </a:rPr>
              <a:t>loajalita ke skupině</a:t>
            </a:r>
          </a:p>
          <a:p>
            <a:pPr lvl="2" eaLnBrk="1" hangingPunct="1">
              <a:defRPr/>
            </a:pPr>
            <a:r>
              <a:rPr lang="cs-CZ" sz="2000" dirty="0" smtClean="0">
                <a:ea typeface="+mn-ea"/>
                <a:cs typeface="+mn-cs"/>
              </a:rPr>
              <a:t>přesvědčení o správnosti postoje.</a:t>
            </a:r>
            <a:endParaRPr lang="cs-CZ" sz="2000" dirty="0" smtClean="0"/>
          </a:p>
          <a:p>
            <a:pPr eaLnBrk="1" hangingPunct="1">
              <a:defRPr/>
            </a:pPr>
            <a:r>
              <a:rPr lang="cs-CZ" sz="2400" dirty="0" smtClean="0"/>
              <a:t>Konformita (faktická, vnitřní x účelová, vnější)</a:t>
            </a:r>
          </a:p>
          <a:p>
            <a:pPr eaLnBrk="1" hangingPunct="1">
              <a:defRPr/>
            </a:pPr>
            <a:r>
              <a:rPr lang="cs-CZ" sz="2400" dirty="0" smtClean="0"/>
              <a:t>Skupinový vliv v oblasti výkonu</a:t>
            </a:r>
          </a:p>
          <a:p>
            <a:pPr lvl="1" eaLnBrk="1" hangingPunct="1">
              <a:defRPr/>
            </a:pPr>
            <a:r>
              <a:rPr lang="cs-CZ" sz="2000" dirty="0" smtClean="0"/>
              <a:t>Sociální facilitace a inhibice (zvýšení x snížení výkonu)</a:t>
            </a:r>
          </a:p>
          <a:p>
            <a:pPr lvl="1" eaLnBrk="1" hangingPunct="1">
              <a:defRPr/>
            </a:pPr>
            <a:r>
              <a:rPr lang="cs-CZ" sz="2000" dirty="0" smtClean="0"/>
              <a:t>Sociální lenivost, přenesení zodpovědnosti</a:t>
            </a:r>
          </a:p>
          <a:p>
            <a:pPr eaLnBrk="1" hangingPunct="1">
              <a:defRPr/>
            </a:pPr>
            <a:r>
              <a:rPr lang="cs-CZ" sz="2400" dirty="0"/>
              <a:t>Skupinový vliv v </a:t>
            </a:r>
            <a:r>
              <a:rPr lang="cs-CZ" sz="2400" dirty="0" smtClean="0"/>
              <a:t>oblasti rozhodování</a:t>
            </a:r>
          </a:p>
          <a:p>
            <a:pPr lvl="1" eaLnBrk="1" hangingPunct="1">
              <a:defRPr/>
            </a:pPr>
            <a:r>
              <a:rPr lang="cs-CZ" sz="2000" dirty="0" smtClean="0"/>
              <a:t>Skupinová polarizace (posun názorů </a:t>
            </a:r>
            <a:r>
              <a:rPr lang="cs-CZ" sz="2000" dirty="0"/>
              <a:t>skupiny </a:t>
            </a:r>
            <a:r>
              <a:rPr lang="cs-CZ" sz="2000" dirty="0" smtClean="0"/>
              <a:t>směrem k extrému) </a:t>
            </a:r>
          </a:p>
          <a:p>
            <a:pPr lvl="1" eaLnBrk="1" hangingPunct="1">
              <a:defRPr/>
            </a:pPr>
            <a:r>
              <a:rPr lang="cs-CZ" sz="2000" dirty="0" smtClean="0"/>
              <a:t>Skupinářské myšlení (kohezivní skupina přijímá špatné, neracionální rozhodnutí)</a:t>
            </a:r>
          </a:p>
          <a:p>
            <a:pPr lvl="1" eaLnBrk="1" hangingPunct="1">
              <a:defRPr/>
            </a:pPr>
            <a:endParaRPr lang="cs-CZ" sz="2400" dirty="0" smtClean="0"/>
          </a:p>
          <a:p>
            <a:pPr eaLnBrk="1" hangingPunct="1">
              <a:defRPr/>
            </a:pP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ýchozí návrh">
  <a:themeElements>
    <a:clrScheme name="Výchozí návrh 12">
      <a:dk1>
        <a:srgbClr val="2D2015"/>
      </a:dk1>
      <a:lt1>
        <a:srgbClr val="FFFFFF"/>
      </a:lt1>
      <a:dk2>
        <a:srgbClr val="523E26"/>
      </a:dk2>
      <a:lt2>
        <a:srgbClr val="DFC08D"/>
      </a:lt2>
      <a:accent1>
        <a:srgbClr val="8C7B70"/>
      </a:accent1>
      <a:accent2>
        <a:srgbClr val="8F5F2F"/>
      </a:accent2>
      <a:accent3>
        <a:srgbClr val="B3AFAC"/>
      </a:accent3>
      <a:accent4>
        <a:srgbClr val="DADADA"/>
      </a:accent4>
      <a:accent5>
        <a:srgbClr val="C5BFBB"/>
      </a:accent5>
      <a:accent6>
        <a:srgbClr val="81552A"/>
      </a:accent6>
      <a:hlink>
        <a:srgbClr val="CCB400"/>
      </a:hlink>
      <a:folHlink>
        <a:srgbClr val="8C9EA0"/>
      </a:folHlink>
    </a:clrScheme>
    <a:fontScheme name="Výchoz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411</TotalTime>
  <Words>413</Words>
  <Application>Microsoft Office PowerPoint</Application>
  <PresentationFormat>Předvádění na obrazovce (4:3)</PresentationFormat>
  <Paragraphs>87</Paragraphs>
  <Slides>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Výchozí návrh</vt:lpstr>
      <vt:lpstr>Sociální skupina Skupinové jevy, konformita </vt:lpstr>
      <vt:lpstr>Sociální skupina vymezení, znaky</vt:lpstr>
      <vt:lpstr>Klasifikace skupin</vt:lpstr>
      <vt:lpstr>Sociální pozice</vt:lpstr>
      <vt:lpstr>Sociální role</vt:lpstr>
      <vt:lpstr>Vůdcovství ve skupině (viz Řezáč, 1998)</vt:lpstr>
      <vt:lpstr>Kvalitní vedoucí</vt:lpstr>
      <vt:lpstr>Vliv skupiny na jedince</vt:lpstr>
    </vt:vector>
  </TitlesOfParts>
  <Company>PdF UP Olomouc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Tvořivost</dc:title>
  <dc:creator>urbanove</dc:creator>
  <cp:lastModifiedBy>EVA</cp:lastModifiedBy>
  <cp:revision>41</cp:revision>
  <dcterms:created xsi:type="dcterms:W3CDTF">2014-12-05T10:20:04Z</dcterms:created>
  <dcterms:modified xsi:type="dcterms:W3CDTF">2019-06-29T05:56:54Z</dcterms:modified>
</cp:coreProperties>
</file>