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6" r:id="rId7"/>
    <p:sldId id="275" r:id="rId8"/>
    <p:sldId id="265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979C8-6E66-43E7-BDE4-9C2845F36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07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F2348-7C1E-44B3-9810-D83E747DC0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79971-6D7D-4B03-83D8-D995AD644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1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B7EE1-6420-454A-9D36-5303424BD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62C29-3EFA-43D1-B39D-E0B1DF74E8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0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D564-42F1-4C6B-AB1C-70606E16E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95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F2E8-F4C2-4FD5-9C38-2117F6AB9C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81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A3D7C-3CEE-45D4-B93A-826E791D4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06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65D23-E6A5-453C-A2B7-30B9969C1B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83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BD900-7DCD-4F6A-8687-B71A4C0EE0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53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BE106-40FA-44E6-BFBB-3089CDCD0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36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5405E8D-2E95-44B1-BA32-57E1FEBDE8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Sociální skupina</a:t>
            </a:r>
            <a:br>
              <a:rPr lang="cs-CZ" altLang="cs-CZ" dirty="0" smtClean="0"/>
            </a:br>
            <a:r>
              <a:rPr lang="cs-CZ" altLang="cs-CZ" dirty="0" smtClean="0"/>
              <a:t>Skupinové jevy</a:t>
            </a:r>
            <a:r>
              <a:rPr lang="cs-CZ" altLang="cs-CZ" smtClean="0"/>
              <a:t>, konformita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Sociální skupina vymezení, znaky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6402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interakce mezi lidmi trvá delší dobu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členové vnímají skupinu jako skupinu a sebe jako její členy,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normy, systém hodnot a systém sankcí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vědomí společného cíle či vlastního účelu,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motivace setrvávat ve skupině, skupina uspokojuje jejich potřeby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Skupinová struktura a dynamika, koheze skupiny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Klasifikace skupin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3272" cy="4784725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Malé x střední x velké</a:t>
            </a:r>
          </a:p>
          <a:p>
            <a:pPr eaLnBrk="1" hangingPunct="1"/>
            <a:r>
              <a:rPr lang="cs-CZ" altLang="cs-CZ" sz="2800" dirty="0" smtClean="0"/>
              <a:t>Primární x sekundární</a:t>
            </a:r>
          </a:p>
          <a:p>
            <a:pPr eaLnBrk="1" hangingPunct="1"/>
            <a:r>
              <a:rPr lang="cs-CZ" altLang="cs-CZ" sz="2800" dirty="0" smtClean="0"/>
              <a:t>Formální  x neformální</a:t>
            </a:r>
          </a:p>
          <a:p>
            <a:pPr eaLnBrk="1" hangingPunct="1"/>
            <a:r>
              <a:rPr lang="cs-CZ" altLang="cs-CZ" sz="2800" dirty="0" smtClean="0"/>
              <a:t>Členské x vztažné</a:t>
            </a:r>
          </a:p>
          <a:p>
            <a:pPr eaLnBrk="1" hangingPunct="1"/>
            <a:r>
              <a:rPr lang="cs-CZ" altLang="cs-CZ" sz="2800" dirty="0" smtClean="0"/>
              <a:t>Podle účelu vzniku (sousedské, zájmové, sportovní, pracovní, studijní….)</a:t>
            </a:r>
          </a:p>
          <a:p>
            <a:pPr eaLnBrk="1" hangingPunct="1"/>
            <a:r>
              <a:rPr lang="cs-CZ" altLang="cs-CZ" sz="2800" dirty="0" smtClean="0"/>
              <a:t>Podle hodnotové orientace (pozitivní x negativní)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mtClean="0"/>
              <a:t>Sociální pozice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Vymezení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postavení ve vztahu k ostatním členům skupiny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Pozice hlediska míry osobní moci: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vůdce či vedoucí (dominující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pomocníci (aktivní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souputníci (závislé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pasivní členové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okrajoví, periferní členové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Pozice z hlediska popularity u ostatních členů skupiny: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populární osoby (přitažlivé pro většinu členů)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oblíbené osoby (přitažlivé pro mnohé členy)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akceptované osoby (preferuje je část skupiny)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trpěné osoby ( preferovány jen někým)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err="1" smtClean="0"/>
              <a:t>mimostojící</a:t>
            </a:r>
            <a:r>
              <a:rPr lang="cs-CZ" altLang="cs-CZ" sz="2000" dirty="0" smtClean="0"/>
              <a:t> osoby (nepreferuje je nikdo ze skupiny)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Pozice není neměnná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role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Vymezení</a:t>
            </a:r>
          </a:p>
          <a:p>
            <a:pPr lvl="1" eaLnBrk="1" hangingPunct="1"/>
            <a:r>
              <a:rPr lang="cs-CZ" altLang="cs-CZ" sz="2400" dirty="0" smtClean="0"/>
              <a:t>Standard chování, které ostatní od jedince očekávají v souvislosti s jeho pozicí</a:t>
            </a:r>
          </a:p>
          <a:p>
            <a:pPr lvl="1" eaLnBrk="1" hangingPunct="1"/>
            <a:r>
              <a:rPr lang="cs-CZ" altLang="cs-CZ" sz="2400" dirty="0" smtClean="0"/>
              <a:t>Skládá se z vnitřních a vnějších znaků (oblečení, gesta, názory, pohnutky…)</a:t>
            </a:r>
          </a:p>
          <a:p>
            <a:pPr lvl="1" eaLnBrk="1" hangingPunct="1"/>
            <a:r>
              <a:rPr lang="cs-CZ" altLang="cs-CZ" sz="2400" dirty="0" smtClean="0"/>
              <a:t>Podléhá sociální kontrole a sankcím</a:t>
            </a:r>
          </a:p>
          <a:p>
            <a:pPr eaLnBrk="1" hangingPunct="1"/>
            <a:r>
              <a:rPr lang="cs-CZ" altLang="cs-CZ" sz="2800" dirty="0" smtClean="0"/>
              <a:t>Přijímání sociální role </a:t>
            </a:r>
          </a:p>
          <a:p>
            <a:pPr lvl="1" eaLnBrk="1" hangingPunct="1"/>
            <a:r>
              <a:rPr lang="cs-CZ" altLang="cs-CZ" sz="2400" dirty="0" smtClean="0"/>
              <a:t>divergentní a konvergentní přístup, </a:t>
            </a:r>
          </a:p>
          <a:p>
            <a:pPr lvl="1" eaLnBrk="1" hangingPunct="1"/>
            <a:r>
              <a:rPr lang="cs-CZ" altLang="cs-CZ" sz="2400" dirty="0" smtClean="0"/>
              <a:t>vyrovnání se s rolí (účelové, vnitřní distanc či odpor)</a:t>
            </a:r>
          </a:p>
          <a:p>
            <a:pPr eaLnBrk="1" hangingPunct="1"/>
            <a:r>
              <a:rPr lang="cs-CZ" altLang="cs-CZ" sz="2800" dirty="0" smtClean="0"/>
              <a:t>Konflikt sociálních rolí </a:t>
            </a:r>
          </a:p>
          <a:p>
            <a:pPr lvl="1" eaLnBrk="1" hangingPunct="1"/>
            <a:r>
              <a:rPr lang="cs-CZ" altLang="cs-CZ" sz="2400" dirty="0" smtClean="0"/>
              <a:t>Odlišnost/neslučitelnost požadavků dvou rolí (kamarád-žák; rodič – zaměstnanec – student)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4000" dirty="0" smtClean="0"/>
              <a:t>Vůdcovství ve skupině </a:t>
            </a:r>
            <a:r>
              <a:rPr lang="cs-CZ" sz="1800" dirty="0" smtClean="0"/>
              <a:t>(</a:t>
            </a:r>
            <a:r>
              <a:rPr lang="cs-CZ" sz="1800" dirty="0"/>
              <a:t>viz Řezáč, 1998)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/>
          <a:lstStyle/>
          <a:p>
            <a:r>
              <a:rPr lang="cs-CZ" sz="2400" dirty="0" smtClean="0"/>
              <a:t>Obsah vůdcovské (řídící) role: </a:t>
            </a:r>
          </a:p>
          <a:p>
            <a:pPr lvl="1"/>
            <a:r>
              <a:rPr lang="cs-CZ" sz="2000" dirty="0" smtClean="0"/>
              <a:t>Harmonizuje mezilidské vztahy – vytváří pozitivní klima</a:t>
            </a:r>
          </a:p>
          <a:p>
            <a:pPr lvl="1"/>
            <a:r>
              <a:rPr lang="cs-CZ" sz="2000" dirty="0" smtClean="0"/>
              <a:t>Koordinuje činnosti – optimalizuje výkon skupiny i jednotlivců</a:t>
            </a:r>
          </a:p>
          <a:p>
            <a:r>
              <a:rPr lang="cs-CZ" sz="2400" dirty="0" smtClean="0"/>
              <a:t>Požadované vlastnosti:</a:t>
            </a:r>
          </a:p>
          <a:p>
            <a:pPr lvl="1"/>
            <a:r>
              <a:rPr lang="cs-CZ" sz="2000" dirty="0" smtClean="0"/>
              <a:t>Citlivý, vnímavý</a:t>
            </a:r>
          </a:p>
          <a:p>
            <a:pPr lvl="1"/>
            <a:r>
              <a:rPr lang="cs-CZ" sz="2000" dirty="0" smtClean="0"/>
              <a:t>Respektuje autonomii, potřeby a zájmy členů</a:t>
            </a:r>
          </a:p>
          <a:p>
            <a:pPr lvl="1"/>
            <a:r>
              <a:rPr lang="cs-CZ" sz="2000" dirty="0" smtClean="0"/>
              <a:t>Schopen definovat aktuální stav i cíle skupiny</a:t>
            </a:r>
          </a:p>
          <a:p>
            <a:pPr lvl="1"/>
            <a:r>
              <a:rPr lang="cs-CZ" sz="2000" dirty="0" smtClean="0"/>
              <a:t>Dokáže převzít iniciativu i odpovědnost</a:t>
            </a:r>
          </a:p>
          <a:p>
            <a:pPr lvl="1"/>
            <a:r>
              <a:rPr lang="cs-CZ" sz="2000" dirty="0" smtClean="0"/>
              <a:t>Dokáže realizovat potřebné organizační a řídící činnosti</a:t>
            </a:r>
          </a:p>
          <a:p>
            <a:pPr marL="400050"/>
            <a:r>
              <a:rPr lang="cs-CZ" sz="2400" dirty="0" smtClean="0"/>
              <a:t>Kvalitní x špatný vedoucí; formální x neformální</a:t>
            </a:r>
          </a:p>
          <a:p>
            <a:pPr marL="400050"/>
            <a:r>
              <a:rPr lang="cs-CZ" sz="2400" dirty="0" smtClean="0"/>
              <a:t>Styly řízení</a:t>
            </a:r>
            <a:endParaRPr lang="cs-CZ" sz="1800" dirty="0" smtClean="0"/>
          </a:p>
          <a:p>
            <a:pPr marL="800100" lvl="1"/>
            <a:r>
              <a:rPr lang="cs-CZ" sz="2000" dirty="0" smtClean="0"/>
              <a:t>Integrující (x dezintegrující)</a:t>
            </a:r>
          </a:p>
          <a:p>
            <a:pPr marL="800100" lvl="1"/>
            <a:r>
              <a:rPr lang="cs-CZ" sz="2000" dirty="0" smtClean="0"/>
              <a:t>Nedirektivní (x direktivní)</a:t>
            </a:r>
          </a:p>
          <a:p>
            <a:pPr marL="800100" lvl="1"/>
            <a:r>
              <a:rPr lang="cs-CZ" sz="2000" dirty="0" smtClean="0"/>
              <a:t>Otevřený (x manipulativní)</a:t>
            </a:r>
          </a:p>
          <a:p>
            <a:pPr marL="800100" lvl="1"/>
            <a:r>
              <a:rPr lang="cs-CZ" sz="2000" dirty="0" smtClean="0"/>
              <a:t>Tvořivý (x rigidní)</a:t>
            </a:r>
          </a:p>
          <a:p>
            <a:pPr marL="800100"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00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sz="3200" dirty="0" smtClean="0"/>
              <a:t>Kvalitní vedoucí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dirty="0" smtClean="0"/>
              <a:t>Podněcuje soutěž podřízených (ne rivalitu)</a:t>
            </a:r>
          </a:p>
          <a:p>
            <a:r>
              <a:rPr lang="cs-CZ" sz="2400" dirty="0" smtClean="0"/>
              <a:t>Preferuje participativní řízení, kooperaci</a:t>
            </a:r>
          </a:p>
          <a:p>
            <a:r>
              <a:rPr lang="cs-CZ" sz="2400" dirty="0" smtClean="0"/>
              <a:t>Náročný na všechny rovnoměrně</a:t>
            </a:r>
          </a:p>
          <a:p>
            <a:r>
              <a:rPr lang="cs-CZ" sz="2400" dirty="0" smtClean="0"/>
              <a:t>Stabilní ve svém jednání a  projevech</a:t>
            </a:r>
          </a:p>
          <a:p>
            <a:r>
              <a:rPr lang="cs-CZ" sz="2400" dirty="0" smtClean="0"/>
              <a:t>Respektuje skupinu a meziosobní vztahy</a:t>
            </a:r>
          </a:p>
          <a:p>
            <a:r>
              <a:rPr lang="cs-CZ" sz="2400" dirty="0" smtClean="0"/>
              <a:t>Konkurenci přijímá jako výzvu (ne mocenský boj)</a:t>
            </a:r>
          </a:p>
          <a:p>
            <a:r>
              <a:rPr lang="cs-CZ" sz="2400" dirty="0" smtClean="0"/>
              <a:t>Podporuje alternativní náměty</a:t>
            </a:r>
          </a:p>
          <a:p>
            <a:r>
              <a:rPr lang="cs-CZ" sz="2400" dirty="0" smtClean="0"/>
              <a:t>Organizační změny zvažuje vzhledem k reálnosti a dopadům</a:t>
            </a:r>
          </a:p>
          <a:p>
            <a:r>
              <a:rPr lang="cs-CZ" sz="2400" dirty="0" smtClean="0"/>
              <a:t>Jedná rozhodně a energicky</a:t>
            </a:r>
          </a:p>
          <a:p>
            <a:r>
              <a:rPr lang="cs-CZ" sz="2400" dirty="0" smtClean="0"/>
              <a:t>Vyžaduje si pravidelnou zpětnou vazbu</a:t>
            </a:r>
          </a:p>
          <a:p>
            <a:r>
              <a:rPr lang="cs-CZ" sz="2400" dirty="0" smtClean="0"/>
              <a:t>Zajímá se o mínění svých podřízených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03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cs-CZ" sz="4000" dirty="0" smtClean="0"/>
              <a:t>Vliv skupiny na jedince</a:t>
            </a:r>
            <a:endParaRPr lang="cs-CZ" altLang="cs-CZ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Odlišný od působení jedince</a:t>
            </a:r>
          </a:p>
          <a:p>
            <a:pPr eaLnBrk="1" hangingPunct="1">
              <a:defRPr/>
            </a:pPr>
            <a:r>
              <a:rPr lang="cs-CZ" sz="2400" dirty="0" smtClean="0"/>
              <a:t>Mechanismy sociálního tlaku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strach z případných sankci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loajalita ke skupině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přesvědčení o správnosti postoje.</a:t>
            </a:r>
            <a:endParaRPr lang="cs-CZ" sz="2000" dirty="0" smtClean="0"/>
          </a:p>
          <a:p>
            <a:pPr eaLnBrk="1" hangingPunct="1">
              <a:defRPr/>
            </a:pPr>
            <a:r>
              <a:rPr lang="cs-CZ" sz="2400" dirty="0" smtClean="0"/>
              <a:t>Konformita (faktická, vnitřní x účelová, vnější)</a:t>
            </a:r>
          </a:p>
          <a:p>
            <a:pPr eaLnBrk="1" hangingPunct="1">
              <a:defRPr/>
            </a:pPr>
            <a:r>
              <a:rPr lang="cs-CZ" sz="2400" dirty="0" smtClean="0"/>
              <a:t>Skupinový vliv v oblasti výkonu</a:t>
            </a:r>
          </a:p>
          <a:p>
            <a:pPr lvl="1" eaLnBrk="1" hangingPunct="1">
              <a:defRPr/>
            </a:pPr>
            <a:r>
              <a:rPr lang="cs-CZ" sz="2000" dirty="0" smtClean="0"/>
              <a:t>Sociální facilitace a inhibice (zvýšení x snížení výkonu)</a:t>
            </a:r>
          </a:p>
          <a:p>
            <a:pPr lvl="1" eaLnBrk="1" hangingPunct="1">
              <a:defRPr/>
            </a:pPr>
            <a:r>
              <a:rPr lang="cs-CZ" sz="2000" dirty="0" smtClean="0"/>
              <a:t>Sociální lenivost, přenesení zodpovědnosti</a:t>
            </a:r>
          </a:p>
          <a:p>
            <a:pPr eaLnBrk="1" hangingPunct="1">
              <a:defRPr/>
            </a:pPr>
            <a:r>
              <a:rPr lang="cs-CZ" sz="2400" dirty="0"/>
              <a:t>Skupinový vliv v </a:t>
            </a:r>
            <a:r>
              <a:rPr lang="cs-CZ" sz="2400" dirty="0" smtClean="0"/>
              <a:t>oblasti rozhodování</a:t>
            </a:r>
          </a:p>
          <a:p>
            <a:pPr lvl="1" eaLnBrk="1" hangingPunct="1">
              <a:defRPr/>
            </a:pPr>
            <a:r>
              <a:rPr lang="cs-CZ" sz="2000" dirty="0" smtClean="0"/>
              <a:t>Skupinová polarizace (posun názorů </a:t>
            </a:r>
            <a:r>
              <a:rPr lang="cs-CZ" sz="2000" dirty="0"/>
              <a:t>skupiny </a:t>
            </a:r>
            <a:r>
              <a:rPr lang="cs-CZ" sz="2000" dirty="0" smtClean="0"/>
              <a:t>směrem k extrému) </a:t>
            </a:r>
          </a:p>
          <a:p>
            <a:pPr lvl="1" eaLnBrk="1" hangingPunct="1">
              <a:defRPr/>
            </a:pPr>
            <a:r>
              <a:rPr lang="cs-CZ" sz="2000" dirty="0" smtClean="0"/>
              <a:t>Skupinářské myšlení (kohezivní skupina přijímá špatné, neracionální rozhodnutí)</a:t>
            </a:r>
          </a:p>
          <a:p>
            <a:pPr lvl="1"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413</Words>
  <Application>Microsoft Office PowerPoint</Application>
  <PresentationFormat>Předvádění na obrazovce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Sociální skupina Skupinové jevy, konformita </vt:lpstr>
      <vt:lpstr>Sociální skupina vymezení, znaky</vt:lpstr>
      <vt:lpstr>Klasifikace skupin</vt:lpstr>
      <vt:lpstr>Sociální pozice</vt:lpstr>
      <vt:lpstr>Sociální role</vt:lpstr>
      <vt:lpstr>Vůdcovství ve skupině (viz Řezáč, 1998)</vt:lpstr>
      <vt:lpstr>Kvalitní vedoucí</vt:lpstr>
      <vt:lpstr>Vliv skupiny na jedince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41</cp:revision>
  <dcterms:created xsi:type="dcterms:W3CDTF">2014-12-05T10:20:04Z</dcterms:created>
  <dcterms:modified xsi:type="dcterms:W3CDTF">2019-06-29T05:56:54Z</dcterms:modified>
</cp:coreProperties>
</file>