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Edukační proces – zásady, metody, formy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140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Vyučovací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FORMA – jak si skupinu zorganizuji (frontálně, skupinově) 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METODA – nejkonkrétnější (co nejsrozumitelnější postup pro určitou skupinu) 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POMŮCKY, PROSTŘEDKY – co potřebuji 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18614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Výukové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/>
              <a:t>Výukovou metodu chápeme jako uspořádaný systém vyučovacích činností učitele a učebních aktivit žáků, které směřují k dosažení výchovně vzdělávacích cílů.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Čím jasněji a přesněji je vymezen cíl výuky, tím lépe mohou být zvoleny metody k jeho naplnění.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1426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Vyučovací forma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b="1" dirty="0"/>
              <a:t>Vyučovací forma </a:t>
            </a:r>
            <a:r>
              <a:rPr lang="cs-CZ" sz="2400" dirty="0"/>
              <a:t>(organizační forma výuky) je chápána jako vnější stránka vyučovacích metod a uspořádání výuky v určité vzdělávací instituci.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2400" dirty="0"/>
              <a:t>Základní vyučovací forma je vyučovací hodina.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2400" b="1" dirty="0"/>
              <a:t>Vyučovací jednotka </a:t>
            </a:r>
            <a:r>
              <a:rPr lang="cs-CZ" sz="2400" dirty="0"/>
              <a:t>– není dodržen limit 45 minut, vyučovací blok, exkurze, vycházka, výlet.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92126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vyučovacích hodin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sz="3200" dirty="0"/>
              <a:t>Hodina výkladu nového učiva</a:t>
            </a:r>
          </a:p>
          <a:p>
            <a:pPr>
              <a:buNone/>
              <a:defRPr/>
            </a:pPr>
            <a:r>
              <a:rPr lang="cs-CZ" sz="3200" dirty="0"/>
              <a:t>Hodina opakování a fixace učiva</a:t>
            </a:r>
          </a:p>
          <a:p>
            <a:pPr>
              <a:buNone/>
              <a:defRPr/>
            </a:pPr>
            <a:r>
              <a:rPr lang="cs-CZ" sz="3200" dirty="0"/>
              <a:t>Hodina hodnocení žáka</a:t>
            </a:r>
          </a:p>
          <a:p>
            <a:pPr>
              <a:buNone/>
              <a:defRPr/>
            </a:pPr>
            <a:r>
              <a:rPr lang="cs-CZ" sz="3200" dirty="0"/>
              <a:t>Kombinovaná hodina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45427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3569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9607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850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Didaktické 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2800" dirty="0" smtClean="0"/>
              <a:t>Didaktické </a:t>
            </a:r>
            <a:r>
              <a:rPr lang="cs-CZ" sz="2800" dirty="0"/>
              <a:t>zásady jsou všeobecné požadavky, které v souhlase s cíli výchovy a vzdělávání a v souhlase se zákonitostmi vyučovacího procesu určují charakter vyučování.</a:t>
            </a:r>
          </a:p>
          <a:p>
            <a:pPr>
              <a:lnSpc>
                <a:spcPct val="90000"/>
              </a:lnSpc>
              <a:buNone/>
            </a:pPr>
            <a:r>
              <a:rPr lang="cs-CZ" sz="2800" dirty="0"/>
              <a:t>Zásada názornosti, přiměřenosti, soustavnosti, trvalosti, uvědomělosti a aktivity žáků, zásada individuálního přístupu k žákům, zásada spojení teorie s praxí.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27674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/>
              <a:t>Metody prevence – primární, sekundární, terciární</a:t>
            </a:r>
          </a:p>
          <a:p>
            <a:pPr>
              <a:buNone/>
            </a:pPr>
            <a:endParaRPr lang="cs-CZ" sz="2800" dirty="0"/>
          </a:p>
          <a:p>
            <a:pPr>
              <a:buNone/>
            </a:pPr>
            <a:r>
              <a:rPr lang="cs-CZ" sz="2800" dirty="0"/>
              <a:t>Výzkumné metody – pozorování, </a:t>
            </a:r>
            <a:r>
              <a:rPr lang="cs-CZ" sz="2800" dirty="0" err="1"/>
              <a:t>škálování</a:t>
            </a:r>
            <a:r>
              <a:rPr lang="cs-CZ" sz="2800" dirty="0"/>
              <a:t>, dotazník, rozhovor, experiment</a:t>
            </a:r>
          </a:p>
          <a:p>
            <a:pPr>
              <a:buNone/>
            </a:pPr>
            <a:endParaRPr lang="cs-CZ" sz="2800" dirty="0"/>
          </a:p>
          <a:p>
            <a:pPr>
              <a:buNone/>
            </a:pPr>
            <a:r>
              <a:rPr lang="cs-CZ" sz="2800" dirty="0" err="1"/>
              <a:t>Speciálněpedagogické</a:t>
            </a:r>
            <a:r>
              <a:rPr lang="cs-CZ" sz="2800" dirty="0"/>
              <a:t> metody – reedukace, kompenzace, rehabilitace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95784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Termíny -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3200" b="1" dirty="0"/>
              <a:t>Výuková metoda </a:t>
            </a:r>
            <a:r>
              <a:rPr lang="cs-CZ" sz="3200" dirty="0"/>
              <a:t>je cesta po níž jde učitel se žákem, aby dosáhl vyučovacího cíle.</a:t>
            </a:r>
          </a:p>
          <a:p>
            <a:pPr>
              <a:buNone/>
            </a:pPr>
            <a:r>
              <a:rPr lang="cs-CZ" sz="3200" b="1" dirty="0"/>
              <a:t>Metodologie </a:t>
            </a:r>
            <a:r>
              <a:rPr lang="cs-CZ" sz="3200" dirty="0"/>
              <a:t>je nauka o metodách a jejich využití.</a:t>
            </a:r>
          </a:p>
          <a:p>
            <a:pPr>
              <a:buNone/>
            </a:pPr>
            <a:r>
              <a:rPr lang="cs-CZ" sz="3200" b="1" dirty="0"/>
              <a:t>Metodika</a:t>
            </a:r>
            <a:r>
              <a:rPr lang="cs-CZ" sz="3200" dirty="0"/>
              <a:t> je soubor použitých metod a postupů.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012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používané v rámci vyučovacího procesu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dirty="0"/>
              <a:t>Motivační – úvodní (motivační vyprávění, motivační rozhovor, demonstrace),průběžné (orientační otázky, aktualizace učiva, následná demonstrace)</a:t>
            </a:r>
          </a:p>
          <a:p>
            <a:pPr>
              <a:buNone/>
              <a:defRPr/>
            </a:pPr>
            <a:r>
              <a:rPr lang="cs-CZ" dirty="0"/>
              <a:t>Expoziční – </a:t>
            </a:r>
          </a:p>
          <a:p>
            <a:pPr>
              <a:buNone/>
              <a:defRPr/>
            </a:pPr>
            <a:r>
              <a:rPr lang="cs-CZ" b="1" dirty="0"/>
              <a:t>metody přímého přenosu poznatků</a:t>
            </a:r>
            <a:r>
              <a:rPr lang="cs-CZ" dirty="0"/>
              <a:t>, monologické, vyprávění, popis, instruktáž</a:t>
            </a:r>
          </a:p>
          <a:p>
            <a:pPr>
              <a:buNone/>
              <a:defRPr/>
            </a:pPr>
            <a:r>
              <a:rPr lang="cs-CZ" b="1" dirty="0"/>
              <a:t>metody zprostředkovaného přenosu poznatků</a:t>
            </a:r>
          </a:p>
          <a:p>
            <a:pPr>
              <a:buNone/>
              <a:defRPr/>
            </a:pPr>
            <a:r>
              <a:rPr lang="cs-CZ" dirty="0"/>
              <a:t>Metody demonstrační ve struktuře vnímání, zpracování vnímaného materiálu, metoda dlouhodobého pozorování</a:t>
            </a:r>
          </a:p>
          <a:p>
            <a:pPr>
              <a:buNone/>
              <a:defRPr/>
            </a:pPr>
            <a:r>
              <a:rPr lang="cs-CZ" dirty="0"/>
              <a:t>Metody pracovní – nácvik dovedností a návyků, praktická práce, manipulační práce, veřejně prospěšné práce</a:t>
            </a:r>
          </a:p>
          <a:p>
            <a:pPr>
              <a:buNone/>
              <a:defRPr/>
            </a:pPr>
            <a:r>
              <a:rPr lang="cs-CZ" dirty="0"/>
              <a:t>Dramatické metody – těží z dětské hry, dramatizace textů</a:t>
            </a:r>
          </a:p>
        </p:txBody>
      </p:sp>
    </p:spTree>
    <p:extLst>
      <p:ext uri="{BB962C8B-B14F-4D97-AF65-F5344CB8AC3E}">
        <p14:creationId xmlns:p14="http://schemas.microsoft.com/office/powerpoint/2010/main" val="820373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používané v rámci vyučovacího procesu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  <a:defRPr/>
            </a:pPr>
            <a:r>
              <a:rPr lang="cs-CZ" sz="2800" dirty="0"/>
              <a:t>Metody fixační – zaměřené na opakování a procvičování učiva, metody opakování vědomostí – metoda otázek a odpovědí, demonstrace, samostatné práce s textem, pětiminutovky, domácí práce.</a:t>
            </a:r>
          </a:p>
          <a:p>
            <a:pPr>
              <a:buNone/>
              <a:defRPr/>
            </a:pPr>
            <a:r>
              <a:rPr lang="cs-CZ" sz="2800" dirty="0"/>
              <a:t>Metody nácviku dovedností, motorický nácvik, </a:t>
            </a:r>
            <a:r>
              <a:rPr lang="cs-CZ" sz="2800" b="1" dirty="0"/>
              <a:t>nápodoba</a:t>
            </a:r>
            <a:r>
              <a:rPr lang="cs-CZ" sz="2800" dirty="0"/>
              <a:t> (je vhodná pro těžší stupně MP, stejně tak </a:t>
            </a:r>
            <a:r>
              <a:rPr lang="cs-CZ" sz="2800" b="1" dirty="0"/>
              <a:t>dril</a:t>
            </a:r>
            <a:r>
              <a:rPr lang="cs-CZ" sz="2800" dirty="0"/>
              <a:t>-mechanické opakování bez uvědomělé aktivity žáka).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6266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používané v rámci vyučovacího procesu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3200" dirty="0"/>
              <a:t>Metody diagnostické – pozorování</a:t>
            </a:r>
          </a:p>
          <a:p>
            <a:pPr>
              <a:buNone/>
            </a:pPr>
            <a:r>
              <a:rPr lang="cs-CZ" sz="3200" dirty="0"/>
              <a:t>Metody klasifikační – hodnocení žáka, komplexnost, analýza žákovských prací, písemné práce, didaktické testy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682198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Vzdělávací (edukační)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sz="2800" dirty="0"/>
              <a:t>Vzdělávací proces představuje složitý systém. </a:t>
            </a:r>
          </a:p>
          <a:p>
            <a:pPr algn="ctr"/>
            <a:endParaRPr lang="cs-CZ" sz="2800" dirty="0"/>
          </a:p>
          <a:p>
            <a:pPr marL="0" indent="0" algn="ctr">
              <a:buNone/>
            </a:pPr>
            <a:r>
              <a:rPr lang="cs-CZ" sz="2800" dirty="0"/>
              <a:t>	ČINNOST UČITELE         ČINNOST ŽÁKA</a:t>
            </a:r>
          </a:p>
          <a:p>
            <a:pPr marL="0" indent="0" algn="ctr">
              <a:buNone/>
            </a:pPr>
            <a:r>
              <a:rPr lang="cs-CZ" sz="2800" dirty="0"/>
              <a:t>								</a:t>
            </a:r>
          </a:p>
          <a:p>
            <a:pPr marL="0" indent="0" algn="ctr">
              <a:buNone/>
            </a:pPr>
            <a:r>
              <a:rPr lang="cs-CZ" sz="2800" dirty="0"/>
              <a:t>		vyučování			učení</a:t>
            </a:r>
          </a:p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r>
              <a:rPr lang="cs-CZ" sz="2800" dirty="0"/>
              <a:t>				VÝUKA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1155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Vyučovací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CÍL vyučovacího procesu, proč to sděluji 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OBSAH – co chci sdělit 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ZÁSADY – sděluji prostřednictvím didaktických zákonů, které platí obecně</a:t>
            </a:r>
          </a:p>
          <a:p>
            <a:pPr marL="0" indent="0">
              <a:buNone/>
            </a:pPr>
            <a:r>
              <a:rPr lang="cs-CZ" sz="2400" dirty="0"/>
              <a:t> – zásada názornosti </a:t>
            </a:r>
          </a:p>
          <a:p>
            <a:pPr marL="0" indent="0">
              <a:buNone/>
            </a:pPr>
            <a:r>
              <a:rPr lang="cs-CZ" sz="2400" dirty="0"/>
              <a:t>– zásada individuálního přístupu  (atd.)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60797184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</TotalTime>
  <Words>487</Words>
  <Application>Microsoft Office PowerPoint</Application>
  <PresentationFormat>Širokoúhlá obrazovka</PresentationFormat>
  <Paragraphs>65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Faseta</vt:lpstr>
      <vt:lpstr>Edukační proces – zásady, metody, formy</vt:lpstr>
      <vt:lpstr>Didaktické zásady</vt:lpstr>
      <vt:lpstr>Metody</vt:lpstr>
      <vt:lpstr>Termíny - metody</vt:lpstr>
      <vt:lpstr>Metody používané v rámci vyučovacího procesu </vt:lpstr>
      <vt:lpstr>Metody používané v rámci vyučovacího procesu </vt:lpstr>
      <vt:lpstr>Metody používané v rámci vyučovacího procesu </vt:lpstr>
      <vt:lpstr>Vzdělávací (edukační) proces</vt:lpstr>
      <vt:lpstr>Vyučovací proces</vt:lpstr>
      <vt:lpstr>Vyučovací proces</vt:lpstr>
      <vt:lpstr>Výukové metody</vt:lpstr>
      <vt:lpstr>Vyučovací forma</vt:lpstr>
      <vt:lpstr>Typy vyučovacích hodin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Edukační proces – zásady, metody, formy</dc:title>
  <dc:creator>Jarmila Pipeková</dc:creator>
  <cp:lastModifiedBy>Jarmila Pipeková</cp:lastModifiedBy>
  <cp:revision>2</cp:revision>
  <dcterms:created xsi:type="dcterms:W3CDTF">2021-04-29T07:10:26Z</dcterms:created>
  <dcterms:modified xsi:type="dcterms:W3CDTF">2021-04-29T07:26:47Z</dcterms:modified>
</cp:coreProperties>
</file>