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64" r:id="rId18"/>
    <p:sldId id="265" r:id="rId19"/>
    <p:sldId id="266" r:id="rId20"/>
    <p:sldId id="267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etiologie Downova syndromu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výskyt DS je v každé populaci zhruba stejný </a:t>
            </a:r>
          </a:p>
          <a:p>
            <a:pPr lvl="1" algn="just"/>
            <a:r>
              <a:rPr lang="cs-CZ" altLang="cs-CZ" sz="2000" dirty="0"/>
              <a:t>prokazatelným rizikovým faktorem je </a:t>
            </a:r>
            <a:r>
              <a:rPr lang="cs-CZ" altLang="cs-CZ" sz="2000" i="1" dirty="0"/>
              <a:t>věk rodičů</a:t>
            </a:r>
            <a:r>
              <a:rPr lang="cs-CZ" altLang="cs-CZ" sz="2000" dirty="0"/>
              <a:t> (matky nad 35 let, matky mladší 19 let, otcové nad 50 let)</a:t>
            </a:r>
          </a:p>
          <a:p>
            <a:pPr lvl="1" algn="just"/>
            <a:r>
              <a:rPr lang="cs-CZ" altLang="cs-CZ" sz="2000" dirty="0"/>
              <a:t>jedná se o vrozenou chromozomální vadu </a:t>
            </a:r>
          </a:p>
          <a:p>
            <a:pPr lvl="1" algn="just"/>
            <a:r>
              <a:rPr lang="cs-CZ" altLang="cs-CZ" sz="2000" dirty="0"/>
              <a:t>vznik na základě tzv. </a:t>
            </a:r>
            <a:r>
              <a:rPr lang="cs-CZ" altLang="cs-CZ" sz="2000" i="1" dirty="0"/>
              <a:t>numerických chromozómových aberací (mutací)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dispozice pro vznik DS je na jednom z ramen chromozomu č. 21 (odtud pochází označení „</a:t>
            </a:r>
            <a:r>
              <a:rPr lang="cs-CZ" altLang="cs-CZ" sz="2000" b="1" dirty="0" err="1"/>
              <a:t>trisomie</a:t>
            </a:r>
            <a:r>
              <a:rPr lang="cs-CZ" altLang="cs-CZ" sz="2000" b="1" dirty="0"/>
              <a:t> 21. chromozomu</a:t>
            </a:r>
            <a:r>
              <a:rPr lang="cs-CZ" altLang="cs-CZ" sz="2000" dirty="0"/>
              <a:t>“)</a:t>
            </a:r>
          </a:p>
          <a:p>
            <a:pPr lvl="1" algn="just"/>
            <a:r>
              <a:rPr lang="cs-CZ" altLang="cs-CZ" sz="2000" dirty="0"/>
              <a:t>každá buňka osoby s DS obsahuje 47 chromozomů uspořádaných ve 22 párech a jedné trojici </a:t>
            </a:r>
          </a:p>
          <a:p>
            <a:pPr lvl="1" algn="just"/>
            <a:r>
              <a:rPr lang="cs-CZ" altLang="cs-CZ" sz="2000" dirty="0"/>
              <a:t>každá buňka člověka bez DS obsahuje 46 chromozomů uspořádaných ve 23 párech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formy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 err="1"/>
              <a:t>nondisjunkce</a:t>
            </a:r>
            <a:r>
              <a:rPr lang="cs-CZ" altLang="cs-CZ" sz="2000" i="1" dirty="0"/>
              <a:t> </a:t>
            </a:r>
            <a:r>
              <a:rPr lang="cs-CZ" altLang="cs-CZ" sz="2000" dirty="0"/>
              <a:t>(prostá </a:t>
            </a:r>
            <a:r>
              <a:rPr lang="cs-CZ" altLang="cs-CZ" sz="2000" dirty="0" err="1"/>
              <a:t>trisomie</a:t>
            </a:r>
            <a:r>
              <a:rPr lang="cs-CZ" altLang="cs-CZ" sz="2000" dirty="0"/>
              <a:t>, 95 %) </a:t>
            </a:r>
          </a:p>
          <a:p>
            <a:pPr lvl="2" algn="just"/>
            <a:r>
              <a:rPr lang="cs-CZ" altLang="cs-CZ" sz="2000" b="1" dirty="0"/>
              <a:t>nadbytečný 21. chromozom v každé buňce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vznik – jeden z rodičů předá dítěti z vajíčka nebo spermie místo jednoho 21. chromozomu chromozomy dva, 21. párový chromozom z původní buňky se neoddělí a zůstane v jedné z nových buněk celý - proto </a:t>
            </a:r>
            <a:r>
              <a:rPr lang="cs-CZ" altLang="cs-CZ" sz="2000" dirty="0" err="1"/>
              <a:t>nondisjunkce</a:t>
            </a:r>
            <a:r>
              <a:rPr lang="cs-CZ" altLang="cs-CZ" sz="2000" dirty="0"/>
              <a:t> (disjunkce = dělení)  </a:t>
            </a:r>
          </a:p>
          <a:p>
            <a:pPr lvl="2" algn="just"/>
            <a:r>
              <a:rPr lang="cs-CZ" altLang="cs-CZ" sz="2000" dirty="0"/>
              <a:t>chyba již při prvním dělení buňky – do buňky se dostávají dva chromozomy č. 21, v následném dělení buňky se chyba stále opakuje </a:t>
            </a:r>
          </a:p>
          <a:p>
            <a:pPr lvl="2" algn="just"/>
            <a:r>
              <a:rPr lang="cs-CZ" altLang="cs-CZ" sz="2000" dirty="0"/>
              <a:t>nejedná se o dědičnou formu, zatím není jasné, proč k </a:t>
            </a:r>
            <a:r>
              <a:rPr lang="cs-CZ" altLang="cs-CZ" sz="2000" dirty="0" err="1"/>
              <a:t>nondisjunkci</a:t>
            </a:r>
            <a:r>
              <a:rPr lang="cs-CZ" altLang="cs-CZ" sz="2000" dirty="0"/>
              <a:t> dochází </a:t>
            </a:r>
          </a:p>
          <a:p>
            <a:pPr lvl="2" algn="just"/>
            <a:r>
              <a:rPr lang="cs-CZ" altLang="cs-CZ" sz="2000" dirty="0"/>
              <a:t>v 90 % případů pochází nadbytečný chromozom z vajíčka matky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translokace</a:t>
            </a:r>
            <a:r>
              <a:rPr lang="cs-CZ" altLang="cs-CZ" sz="2000" dirty="0"/>
              <a:t> (translokační typ, 4 %)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příčinou Downova syndromu </a:t>
            </a:r>
            <a:r>
              <a:rPr lang="cs-CZ" altLang="cs-CZ" sz="2000" dirty="0"/>
              <a:t>není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celý nadbytečný chromozom, ale </a:t>
            </a:r>
            <a:r>
              <a:rPr lang="cs-CZ" altLang="cs-CZ" sz="2000" b="1" dirty="0"/>
              <a:t>nadbytečná část 21. chromozomu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odlomení vrcholku chromozomu č. 21 a jiného chromozomu (13, 14, 15, 21, 22), jejich spojení a přemístění (translokace) na jiný chromozom</a:t>
            </a:r>
          </a:p>
          <a:p>
            <a:pPr lvl="2" algn="just"/>
            <a:r>
              <a:rPr lang="cs-CZ" altLang="cs-CZ" sz="2000" dirty="0"/>
              <a:t>jedná se o dědičnou formu</a:t>
            </a:r>
          </a:p>
          <a:p>
            <a:pPr lvl="2" algn="just"/>
            <a:r>
              <a:rPr lang="cs-CZ" altLang="cs-CZ" sz="2000" dirty="0"/>
              <a:t>v 1/3 případů je rodič nositelem DS, věk rodičů nehraje roli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mozaika </a:t>
            </a:r>
            <a:r>
              <a:rPr lang="cs-CZ" altLang="cs-CZ" sz="2000" dirty="0"/>
              <a:t>(mozaiková forma, 1 %)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nadbytečný 21. chromozom je pouze v některých buňkách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k chromozomální chybě dochází až po spojení chromozomů, tedy až při následném dělení buňky </a:t>
            </a:r>
          </a:p>
          <a:p>
            <a:pPr lvl="2" algn="just"/>
            <a:r>
              <a:rPr lang="cs-CZ" altLang="cs-CZ" sz="2000" dirty="0"/>
              <a:t>mozaika – část buněk má 47 chromozomů, část jich má 46</a:t>
            </a:r>
          </a:p>
          <a:p>
            <a:pPr lvl="2" algn="just"/>
            <a:r>
              <a:rPr lang="cs-CZ" altLang="cs-CZ" sz="2000" dirty="0"/>
              <a:t>nejedná se o dědičnou formu </a:t>
            </a:r>
          </a:p>
          <a:p>
            <a:pPr lvl="2" algn="just"/>
            <a:r>
              <a:rPr lang="cs-CZ" altLang="cs-CZ" sz="2000" dirty="0"/>
              <a:t>méně nápadné fyzické příznaky DS, vývoj a projevy se blíží obecnému průměru (ale normální úroveň intelektových schopností pouze velmi zřídka)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prenatální diagnostika </a:t>
            </a:r>
            <a:endParaRPr lang="cs-CZ" altLang="cs-CZ" sz="2000" i="1" dirty="0"/>
          </a:p>
          <a:p>
            <a:pPr lvl="1" algn="just"/>
            <a:r>
              <a:rPr lang="cs-CZ" altLang="cs-CZ" sz="2000" b="1" i="1" dirty="0"/>
              <a:t>neinvazivní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/>
              <a:t>tzv. triple test</a:t>
            </a:r>
            <a:r>
              <a:rPr lang="cs-CZ" altLang="cs-CZ" sz="2000" dirty="0"/>
              <a:t> – po 16. týdnu těhotenství, biochemické vyšetření z krve matky</a:t>
            </a:r>
          </a:p>
          <a:p>
            <a:pPr lvl="2" algn="just"/>
            <a:r>
              <a:rPr lang="cs-CZ" altLang="cs-CZ" sz="2000" u="sng" dirty="0"/>
              <a:t>ultrazvukové vyšetření</a:t>
            </a:r>
            <a:r>
              <a:rPr lang="cs-CZ" altLang="cs-CZ" sz="2000" dirty="0"/>
              <a:t> – 11. až 13. týden těhotenství, šíjové projasnění, přítomnost nosních kůstek plodu </a:t>
            </a:r>
          </a:p>
          <a:p>
            <a:pPr lvl="1" algn="just"/>
            <a:r>
              <a:rPr lang="cs-CZ" altLang="cs-CZ" sz="2000" b="1" i="1" dirty="0"/>
              <a:t>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 err="1"/>
              <a:t>amniocentéza</a:t>
            </a:r>
            <a:r>
              <a:rPr lang="cs-CZ" altLang="cs-CZ" sz="2000" u="sng" dirty="0"/>
              <a:t> (odběr plodové vody)</a:t>
            </a:r>
            <a:r>
              <a:rPr lang="cs-CZ" altLang="cs-CZ" sz="2000" dirty="0"/>
              <a:t> – 16. až 18. týden těhotenství, výsledky do 2 týdnů </a:t>
            </a:r>
          </a:p>
          <a:p>
            <a:pPr lvl="2" algn="just"/>
            <a:r>
              <a:rPr lang="cs-CZ" altLang="cs-CZ" sz="2000" u="sng" dirty="0"/>
              <a:t>biopsie choriových klků (CVS)</a:t>
            </a:r>
            <a:r>
              <a:rPr lang="cs-CZ" altLang="cs-CZ" sz="2000" dirty="0"/>
              <a:t> – odběr vzorků </a:t>
            </a:r>
            <a:r>
              <a:rPr lang="cs-CZ" altLang="cs-CZ" sz="2000" dirty="0" err="1"/>
              <a:t>choria</a:t>
            </a:r>
            <a:r>
              <a:rPr lang="cs-CZ" altLang="cs-CZ" sz="2000" dirty="0"/>
              <a:t>, lze již od 6. týdne, ale obvykle v 9. až 11. týdnu těhotenství, výsledky do 3 týdnů </a:t>
            </a:r>
          </a:p>
          <a:p>
            <a:pPr lvl="2" algn="just"/>
            <a:r>
              <a:rPr lang="cs-CZ" altLang="cs-CZ" sz="2000" u="sng" dirty="0" err="1"/>
              <a:t>kordocentéza</a:t>
            </a:r>
            <a:r>
              <a:rPr lang="cs-CZ" altLang="cs-CZ" sz="2000" dirty="0"/>
              <a:t> – odběr krve plodu z pupečníkové cévy, po 20. týdnu gravidity, stejně jako CVS má dvojnásobně zvýšené riziko spontánního potratu oproti </a:t>
            </a:r>
            <a:r>
              <a:rPr lang="cs-CZ" altLang="cs-CZ" sz="2000" dirty="0" err="1"/>
              <a:t>amniocentéze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Turnerův</a:t>
            </a:r>
            <a:r>
              <a:rPr lang="cs-CZ" dirty="0"/>
              <a:t>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Turnerův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žen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poruchy v oblasti sexuální: sekundární pohlavní znaky nejsou vyvinuty, nedostatečný vývoj pohlavních orgánů, omezena funkce reprodukce</a:t>
            </a:r>
          </a:p>
          <a:p>
            <a:pPr lvl="1" algn="just"/>
            <a:r>
              <a:rPr lang="cs-CZ" altLang="cs-CZ" sz="2000" dirty="0"/>
              <a:t>zpomalený růst -&gt; malá tělesná výška</a:t>
            </a:r>
          </a:p>
          <a:p>
            <a:pPr lvl="1" algn="just"/>
            <a:r>
              <a:rPr lang="cs-CZ" altLang="cs-CZ" sz="2000" dirty="0"/>
              <a:t>nápadná kožní řasa na krku</a:t>
            </a:r>
          </a:p>
          <a:p>
            <a:pPr lvl="1" algn="just"/>
            <a:r>
              <a:rPr lang="cs-CZ" altLang="cs-CZ" sz="2000" dirty="0"/>
              <a:t>dysfunkce hrubé motoriky (HM), jemné motoriky (JM)</a:t>
            </a:r>
          </a:p>
          <a:p>
            <a:pPr lvl="1" algn="just"/>
            <a:r>
              <a:rPr lang="cs-CZ" altLang="cs-CZ" sz="2000" dirty="0"/>
              <a:t>strabismus</a:t>
            </a:r>
          </a:p>
          <a:p>
            <a:pPr lvl="1" algn="just"/>
            <a:r>
              <a:rPr lang="cs-CZ" altLang="cs-CZ" sz="2000" dirty="0"/>
              <a:t>řečové poruchy</a:t>
            </a:r>
          </a:p>
          <a:p>
            <a:pPr lvl="1" algn="just"/>
            <a:r>
              <a:rPr lang="cs-CZ" altLang="cs-CZ" sz="2000" dirty="0"/>
              <a:t>intelekt snížen v pásmu LMP, spíše hraničního pásma</a:t>
            </a:r>
          </a:p>
          <a:p>
            <a:pPr lvl="1" algn="just"/>
            <a:r>
              <a:rPr lang="cs-CZ" altLang="cs-CZ" sz="2000" dirty="0"/>
              <a:t>řada jedinců s tímto syndromem je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Klinefelterův</a:t>
            </a:r>
            <a:r>
              <a:rPr lang="cs-CZ" altLang="cs-CZ" sz="3600" b="1" dirty="0"/>
              <a:t> syndrom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Klinefelterův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mužů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často diagnostikována v pubertě</a:t>
            </a:r>
          </a:p>
          <a:p>
            <a:pPr lvl="1" algn="just"/>
            <a:r>
              <a:rPr lang="cs-CZ" altLang="cs-CZ" sz="2000" dirty="0"/>
              <a:t>poruchy v oblasti sexuální: malá varlata, chybějící spermatogeneze, zbytnění prsní žlázy, omezena funkce reprodukce</a:t>
            </a:r>
          </a:p>
          <a:p>
            <a:pPr lvl="1" algn="just"/>
            <a:r>
              <a:rPr lang="cs-CZ" altLang="cs-CZ" sz="2000" dirty="0"/>
              <a:t>krátký trup, vysoká postava, štíhlé končetiny, častá obezita, snížený svalový tonus</a:t>
            </a:r>
          </a:p>
          <a:p>
            <a:pPr lvl="1" algn="just"/>
            <a:r>
              <a:rPr lang="cs-CZ" altLang="cs-CZ" sz="2000" dirty="0"/>
              <a:t>expresivní složka řeči porušena, receptivní složka řeči v normě; opožděný vývoj řeči</a:t>
            </a:r>
          </a:p>
          <a:p>
            <a:pPr lvl="1" algn="just"/>
            <a:r>
              <a:rPr lang="cs-CZ" altLang="cs-CZ" sz="2000" dirty="0"/>
              <a:t>specifické poruchy učení – dyslexie</a:t>
            </a:r>
          </a:p>
          <a:p>
            <a:pPr lvl="1" algn="just"/>
            <a:r>
              <a:rPr lang="cs-CZ" altLang="cs-CZ" sz="2000" dirty="0"/>
              <a:t>snížení intelektu v pásmu LMP, spíše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Dle období vzniku - prenatální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před narozením dítěte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hereditární </a:t>
            </a:r>
            <a:r>
              <a:rPr lang="cs-CZ" altLang="cs-CZ" sz="2000" dirty="0"/>
              <a:t>(dědičné) - </a:t>
            </a:r>
            <a:r>
              <a:rPr lang="cs-CZ" altLang="cs-CZ" sz="2000" b="1" dirty="0"/>
              <a:t>LMP</a:t>
            </a:r>
            <a:r>
              <a:rPr lang="cs-CZ" altLang="cs-CZ" sz="2000" dirty="0"/>
              <a:t> většinou vzniká v důsledku zděděné inteligence a vlivu rodinného prostředí (familiární podklad MP -&gt; familiární MP)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genetické </a:t>
            </a:r>
            <a:r>
              <a:rPr lang="cs-CZ" altLang="cs-CZ" sz="2000" dirty="0"/>
              <a:t>(odlišný počet a struktura chromozomů)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environmentální faktory </a:t>
            </a:r>
            <a:r>
              <a:rPr lang="cs-CZ" altLang="cs-CZ" sz="2000" dirty="0"/>
              <a:t>(onemocnění matky či plodu v době těhotenství, úrazy matky, otravy, ozáření, alkoholismus matky - fetální alkoholový syndrom, užívání drog - kokainový syndrom či nedostatečná výživa)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1800" b="1" dirty="0"/>
              <a:t>sociálně podmíněné mentální postižení (dříve pseudooligofrenie, sociální debilita) </a:t>
            </a:r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nejde</a:t>
            </a:r>
            <a:r>
              <a:rPr lang="cs-CZ" altLang="cs-CZ" sz="1800" dirty="0"/>
              <a:t> o poškození psychického vývoje vlivem postižení CNS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získaný stav, často způsobený zanedbaností v důsledku vlivu nevhodného sociálního a výchovného prostředí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inteligenční kvocient bývá snížen o 10 - 20 bodů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„oslabení kognitivního výkonu“ (dříve „hraniční pásmo mentálního postižení“, „mentální </a:t>
            </a:r>
            <a:r>
              <a:rPr lang="cs-CZ" altLang="cs-CZ" sz="1800" dirty="0" err="1"/>
              <a:t>subnorma</a:t>
            </a:r>
            <a:r>
              <a:rPr lang="cs-CZ" altLang="cs-CZ" sz="1800" dirty="0"/>
              <a:t>“)  </a:t>
            </a:r>
          </a:p>
          <a:p>
            <a:pPr algn="just"/>
            <a:endParaRPr lang="cs-CZ" alt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/>
              <a:t>přiměřenou a cílenou stimulací lze tento stav zlepšit až odstranit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Dle období vzniku - perinatální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období porodu a bezprostředně po něm</a:t>
            </a:r>
          </a:p>
          <a:p>
            <a:pPr lvl="1" algn="just"/>
            <a:r>
              <a:rPr lang="cs-CZ" altLang="cs-CZ" sz="2000" dirty="0"/>
              <a:t>perinatální encefalopatie (organické poškození mozku)</a:t>
            </a:r>
          </a:p>
          <a:p>
            <a:pPr lvl="1" algn="just"/>
            <a:r>
              <a:rPr lang="cs-CZ" altLang="cs-CZ" sz="2000" dirty="0"/>
              <a:t>poškození mozku při porodu (překotný porod, protrahovaný porod, klešťový porod)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hypoxie až asfyxie (nedostatek kyslíku)</a:t>
            </a:r>
          </a:p>
          <a:p>
            <a:pPr lvl="1" algn="just"/>
            <a:r>
              <a:rPr lang="cs-CZ" altLang="cs-CZ" sz="2000" dirty="0"/>
              <a:t>předčasný porod, nedonošenost</a:t>
            </a:r>
          </a:p>
          <a:p>
            <a:pPr lvl="1" algn="just"/>
            <a:r>
              <a:rPr lang="cs-CZ" altLang="cs-CZ" sz="2000" dirty="0"/>
              <a:t>nízká porodní váha dítěte</a:t>
            </a:r>
          </a:p>
          <a:p>
            <a:pPr lvl="1" algn="just"/>
            <a:r>
              <a:rPr lang="cs-CZ" altLang="cs-CZ" sz="2000" dirty="0"/>
              <a:t>nefyziologická těžká novorozenecká žloutenka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Dle období vzniku - postnatální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 porodu, do 2 let věku dítěte</a:t>
            </a:r>
          </a:p>
          <a:p>
            <a:pPr lvl="1" algn="just"/>
            <a:r>
              <a:rPr lang="cs-CZ" altLang="cs-CZ" sz="2000" dirty="0"/>
              <a:t>infekční onemocnění mozku (klíšťová encefalitida, meningitida, </a:t>
            </a:r>
            <a:r>
              <a:rPr lang="cs-CZ" altLang="cs-CZ" sz="2000" dirty="0" err="1"/>
              <a:t>meningocefalitida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úrazy hlavy</a:t>
            </a:r>
          </a:p>
          <a:p>
            <a:pPr lvl="1" algn="just"/>
            <a:r>
              <a:rPr lang="cs-CZ" altLang="cs-CZ" sz="2000" dirty="0"/>
              <a:t>nádorová onemocnění mozku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onemocnění v pozdějším věku vedoucí k demenci</a:t>
            </a:r>
          </a:p>
          <a:p>
            <a:pPr lvl="1" algn="just"/>
            <a:r>
              <a:rPr lang="cs-CZ" altLang="cs-CZ" sz="2000" dirty="0"/>
              <a:t>silná senzorická, citová a sociokulturní deprivace, silná podvýživa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projevy</a:t>
            </a:r>
          </a:p>
          <a:p>
            <a:pPr lvl="1" algn="just"/>
            <a:r>
              <a:rPr lang="cs-CZ" altLang="cs-CZ" sz="2000" dirty="0"/>
              <a:t>opožděný vývoj řeči a myšlení</a:t>
            </a:r>
          </a:p>
          <a:p>
            <a:pPr lvl="1" algn="just"/>
            <a:r>
              <a:rPr lang="cs-CZ" altLang="cs-CZ" sz="2000" dirty="0"/>
              <a:t>omezené schopnosti sociální adaptace</a:t>
            </a:r>
          </a:p>
          <a:p>
            <a:pPr lvl="1" algn="just"/>
            <a:r>
              <a:rPr lang="cs-CZ" altLang="cs-CZ" sz="2000" dirty="0"/>
              <a:t>infantilismus</a:t>
            </a:r>
          </a:p>
          <a:p>
            <a:pPr lvl="1" algn="just"/>
            <a:r>
              <a:rPr lang="cs-CZ" altLang="cs-CZ" sz="2000" dirty="0"/>
              <a:t>hravost</a:t>
            </a:r>
          </a:p>
          <a:p>
            <a:pPr lvl="1" algn="just"/>
            <a:r>
              <a:rPr lang="cs-CZ" altLang="cs-CZ" sz="2000" dirty="0"/>
              <a:t>negativismus</a:t>
            </a:r>
          </a:p>
          <a:p>
            <a:pPr lvl="1" algn="just"/>
            <a:r>
              <a:rPr lang="cs-CZ" altLang="cs-CZ" sz="2000" dirty="0"/>
              <a:t>apatie</a:t>
            </a:r>
          </a:p>
          <a:p>
            <a:pPr lvl="1" algn="just"/>
            <a:r>
              <a:rPr lang="cs-CZ" altLang="cs-CZ" sz="2000" dirty="0"/>
              <a:t>snížená schopnost zobecňovat</a:t>
            </a:r>
          </a:p>
          <a:p>
            <a:pPr lvl="1" algn="just"/>
            <a:r>
              <a:rPr lang="cs-CZ" altLang="cs-CZ" sz="2000" dirty="0"/>
              <a:t>myšlení vázané na konkrétní realitu</a:t>
            </a:r>
          </a:p>
          <a:p>
            <a:pPr lvl="1" algn="just"/>
            <a:r>
              <a:rPr lang="cs-CZ" altLang="cs-CZ" sz="2000" dirty="0"/>
              <a:t>delší a méně efektivní osvojení učiva</a:t>
            </a:r>
          </a:p>
          <a:p>
            <a:pPr lvl="1" algn="just"/>
            <a:r>
              <a:rPr lang="cs-CZ" altLang="cs-CZ" sz="2000" dirty="0"/>
              <a:t>preference mechanické práce</a:t>
            </a:r>
          </a:p>
          <a:p>
            <a:pPr lvl="1" algn="just"/>
            <a:r>
              <a:rPr lang="cs-CZ" altLang="cs-CZ" sz="2000" dirty="0"/>
              <a:t>motorika nebývá porušena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1800" dirty="0"/>
              <a:t>různá hlediska vysvětlující etiologii (příčiny vzniku) mentálního postižení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jasná příčina není většinou známa (prolínání biologických a sociálních faktorů)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u 1/3 osob s MP je příčina MP nejasná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nejčastěji působení různorodých příčin, které se vzájemně podmiňují a kombinují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čím lehčí stupeň MP, tím méně jasná příčina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vždy se jedná o </a:t>
            </a:r>
            <a:r>
              <a:rPr lang="cs-CZ" altLang="cs-CZ" sz="1800" b="1" dirty="0"/>
              <a:t>postižení CNS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nejčastější kategorizace příčin mentálního postižení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endogenní (vnitřní) X exogenní (vnější)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postižení vrozené (mentální retardace) X mentální postižení získané (demence) x mentální postižení zdánlivé (pseudooligofrenie)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příčiny z hlediska období, kdy k mentálnímu postižení došlo: příčiny prenatální, příčiny perinatální, příčiny postnatální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endogenní (vnitřní, organické) příčiny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zakódovány v systému pohlavních buněk</a:t>
            </a:r>
          </a:p>
          <a:p>
            <a:pPr lvl="1" algn="just"/>
            <a:r>
              <a:rPr lang="cs-CZ" altLang="cs-CZ" sz="2000" dirty="0"/>
              <a:t>genetické příčiny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autozomálně recesivně dědičná onemocnění </a:t>
            </a:r>
            <a:r>
              <a:rPr lang="cs-CZ" altLang="cs-CZ" sz="2000" dirty="0"/>
              <a:t>(fenylketonurie, </a:t>
            </a:r>
            <a:r>
              <a:rPr lang="cs-CZ" altLang="cs-CZ" sz="2000" dirty="0" err="1"/>
              <a:t>homocystinurie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galaktosemie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i="1" dirty="0" err="1"/>
              <a:t>gonozomálně</a:t>
            </a:r>
            <a:r>
              <a:rPr lang="cs-CZ" altLang="cs-CZ" sz="2000" i="1" dirty="0"/>
              <a:t> recesivní onemocnění </a:t>
            </a:r>
            <a:r>
              <a:rPr lang="cs-CZ" altLang="cs-CZ" sz="2000" dirty="0"/>
              <a:t>(syndrom fragilního X)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abnormality na úrovni chromozomů: </a:t>
            </a:r>
          </a:p>
          <a:p>
            <a:pPr lvl="2" algn="just"/>
            <a:r>
              <a:rPr lang="cs-CZ" altLang="cs-CZ" sz="2000" u="sng" dirty="0"/>
              <a:t>numerické aberace</a:t>
            </a:r>
            <a:r>
              <a:rPr lang="cs-CZ" altLang="cs-CZ" sz="2000" dirty="0"/>
              <a:t> (Downův syndrom, </a:t>
            </a:r>
            <a:r>
              <a:rPr lang="cs-CZ" altLang="cs-CZ" sz="2000" dirty="0" err="1"/>
              <a:t>Turnerův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Klinefelterův</a:t>
            </a:r>
            <a:r>
              <a:rPr lang="cs-CZ" altLang="cs-CZ" sz="2000" dirty="0"/>
              <a:t> syndrom) </a:t>
            </a:r>
          </a:p>
          <a:p>
            <a:pPr lvl="2" algn="just"/>
            <a:r>
              <a:rPr lang="cs-CZ" altLang="cs-CZ" sz="2000" u="sng" dirty="0"/>
              <a:t>strukturální aberace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Cri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du</a:t>
            </a:r>
            <a:r>
              <a:rPr lang="cs-CZ" altLang="cs-CZ" sz="2000" dirty="0"/>
              <a:t> Chat syndrom, </a:t>
            </a:r>
            <a:r>
              <a:rPr lang="cs-CZ" altLang="cs-CZ" sz="2000" dirty="0" err="1"/>
              <a:t>Prader</a:t>
            </a:r>
            <a:r>
              <a:rPr lang="cs-CZ" altLang="cs-CZ" sz="2000" dirty="0"/>
              <a:t> – Willi syndrom, </a:t>
            </a:r>
            <a:r>
              <a:rPr lang="cs-CZ" altLang="cs-CZ" sz="2000" dirty="0" err="1"/>
              <a:t>Williamsův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Angelmanův</a:t>
            </a:r>
            <a:r>
              <a:rPr lang="cs-CZ" altLang="cs-CZ" sz="2000" dirty="0"/>
              <a:t> syndrom)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poprvé popsán Angličanem Johnem Downem</a:t>
            </a:r>
            <a:r>
              <a:rPr lang="cs-CZ" altLang="cs-CZ" sz="1800" b="1" dirty="0"/>
              <a:t> </a:t>
            </a:r>
            <a:r>
              <a:rPr lang="cs-CZ" altLang="cs-CZ" sz="1800" dirty="0"/>
              <a:t>roku 1866 </a:t>
            </a:r>
          </a:p>
          <a:p>
            <a:pPr algn="just"/>
            <a:endParaRPr lang="cs-CZ" altLang="cs-CZ" sz="1800" b="1" dirty="0"/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nejrozšířenější forma mentálního postižení (10 %)</a:t>
            </a:r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lidé s DS mají obvykle </a:t>
            </a:r>
            <a:r>
              <a:rPr lang="cs-CZ" altLang="cs-CZ" sz="1800" b="1" dirty="0"/>
              <a:t>středně těžké mentální postižení</a:t>
            </a:r>
            <a:r>
              <a:rPr lang="cs-CZ" altLang="cs-CZ" sz="1800" dirty="0"/>
              <a:t> (IQ 49 - 35), mohou mít však i těžké mentální postižení nebo naopak lehké mentální postižení či téměř průměrnou inteligenci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anatomie a fyziognomie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hlava:</a:t>
            </a:r>
            <a:r>
              <a:rPr lang="cs-CZ" altLang="cs-CZ" sz="2000" dirty="0"/>
              <a:t> vzadu lehce </a:t>
            </a:r>
            <a:r>
              <a:rPr lang="cs-CZ" altLang="cs-CZ" sz="2000" dirty="0" err="1"/>
              <a:t>oploštělá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obličej:</a:t>
            </a:r>
            <a:r>
              <a:rPr lang="cs-CZ" altLang="cs-CZ" sz="2000" dirty="0"/>
              <a:t> kulatý, při pohledu ze strany plochý profil </a:t>
            </a:r>
          </a:p>
          <a:p>
            <a:pPr lvl="1" algn="just"/>
            <a:r>
              <a:rPr lang="cs-CZ" altLang="cs-CZ" sz="2000" i="1" dirty="0"/>
              <a:t>oči:</a:t>
            </a:r>
            <a:r>
              <a:rPr lang="cs-CZ" altLang="cs-CZ" sz="2000" dirty="0"/>
              <a:t> mírně zešikmené vzhůru </a:t>
            </a:r>
          </a:p>
          <a:p>
            <a:pPr lvl="2" algn="just"/>
            <a:r>
              <a:rPr lang="cs-CZ" altLang="cs-CZ" sz="2000" dirty="0"/>
              <a:t>bilaterální epikantus – malá kožní řasa</a:t>
            </a:r>
          </a:p>
          <a:p>
            <a:pPr lvl="2" algn="just"/>
            <a:r>
              <a:rPr lang="cs-CZ" altLang="cs-CZ" sz="2000" dirty="0" err="1"/>
              <a:t>Brushfieldovy</a:t>
            </a:r>
            <a:r>
              <a:rPr lang="cs-CZ" altLang="cs-CZ" sz="2000" dirty="0"/>
              <a:t> skvrny – bílé nebo nažloutlé tečky na okraji duhovky</a:t>
            </a:r>
          </a:p>
          <a:p>
            <a:pPr lvl="1" algn="just"/>
            <a:r>
              <a:rPr lang="cs-CZ" altLang="cs-CZ" sz="2000" i="1" dirty="0"/>
              <a:t>ústa:</a:t>
            </a:r>
            <a:r>
              <a:rPr lang="cs-CZ" altLang="cs-CZ" sz="2000" dirty="0"/>
              <a:t> menší ústní otvor, jazyk naopak o něco větší (častější vyplazování jazyka)</a:t>
            </a:r>
          </a:p>
          <a:p>
            <a:pPr lvl="1" algn="just"/>
            <a:r>
              <a:rPr lang="cs-CZ" altLang="cs-CZ" sz="2000" i="1" dirty="0"/>
              <a:t>vlasy:</a:t>
            </a:r>
            <a:r>
              <a:rPr lang="cs-CZ" altLang="cs-CZ" sz="2000" dirty="0"/>
              <a:t> rovné a jemné </a:t>
            </a:r>
          </a:p>
          <a:p>
            <a:pPr lvl="1" algn="just"/>
            <a:r>
              <a:rPr lang="cs-CZ" altLang="cs-CZ" sz="2000" i="1" dirty="0"/>
              <a:t>krk:</a:t>
            </a:r>
            <a:r>
              <a:rPr lang="cs-CZ" altLang="cs-CZ" sz="2000" dirty="0"/>
              <a:t> krátký a široký</a:t>
            </a:r>
          </a:p>
          <a:p>
            <a:pPr lvl="1" algn="just"/>
            <a:r>
              <a:rPr lang="cs-CZ" altLang="cs-CZ" sz="2000" i="1" dirty="0"/>
              <a:t>ruce:</a:t>
            </a:r>
            <a:r>
              <a:rPr lang="cs-CZ" altLang="cs-CZ" sz="2000" dirty="0"/>
              <a:t> široké, krátké prsty, na dlani jen jedna příčná rýha („opičí rýha“) </a:t>
            </a:r>
          </a:p>
          <a:p>
            <a:pPr lvl="2" algn="just"/>
            <a:r>
              <a:rPr lang="cs-CZ" altLang="cs-CZ" sz="2000" dirty="0" err="1"/>
              <a:t>klinodaktylie</a:t>
            </a:r>
            <a:r>
              <a:rPr lang="cs-CZ" altLang="cs-CZ" sz="2000" dirty="0"/>
              <a:t> – pouze jeden kloub na malíčku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svalové napětí:</a:t>
            </a:r>
            <a:r>
              <a:rPr lang="cs-CZ" altLang="cs-CZ" sz="2000" dirty="0"/>
              <a:t> hypotonie (s přibývajícím věkem se samovolně zlepšuje) </a:t>
            </a:r>
          </a:p>
          <a:p>
            <a:pPr lvl="1" algn="just"/>
            <a:r>
              <a:rPr lang="cs-CZ" altLang="cs-CZ" sz="2000" i="1" dirty="0"/>
              <a:t>výška:</a:t>
            </a:r>
            <a:r>
              <a:rPr lang="cs-CZ" altLang="cs-CZ" sz="2000" dirty="0"/>
              <a:t> postava malého vzrůstu</a:t>
            </a:r>
          </a:p>
          <a:p>
            <a:pPr lvl="2" algn="just"/>
            <a:r>
              <a:rPr lang="cs-CZ" altLang="cs-CZ" sz="2000" dirty="0"/>
              <a:t>ženy 132 až 155 cm</a:t>
            </a:r>
          </a:p>
          <a:p>
            <a:pPr lvl="2" algn="just"/>
            <a:r>
              <a:rPr lang="cs-CZ" altLang="cs-CZ" sz="2000" dirty="0"/>
              <a:t>muži 145 až 168 cm</a:t>
            </a:r>
          </a:p>
          <a:p>
            <a:pPr lvl="1" algn="just"/>
            <a:r>
              <a:rPr lang="cs-CZ" altLang="cs-CZ" sz="2000" i="1" dirty="0"/>
              <a:t>nemoci, kterými děti s DS častěji trpí: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vrozené srdeční vady (40 %)</a:t>
            </a:r>
          </a:p>
          <a:p>
            <a:pPr lvl="2" algn="just"/>
            <a:r>
              <a:rPr lang="cs-CZ" altLang="cs-CZ" sz="2000" dirty="0"/>
              <a:t>vrozené anomálie žaludku a střev (12 %)</a:t>
            </a:r>
          </a:p>
          <a:p>
            <a:pPr lvl="2" algn="just"/>
            <a:r>
              <a:rPr lang="cs-CZ" altLang="cs-CZ" sz="2000" dirty="0"/>
              <a:t>zrakové a sluchové vady</a:t>
            </a:r>
          </a:p>
          <a:p>
            <a:pPr lvl="2" algn="just"/>
            <a:r>
              <a:rPr lang="cs-CZ" altLang="cs-CZ" sz="2000" dirty="0"/>
              <a:t>onemocnění dýchacích cest</a:t>
            </a:r>
            <a:r>
              <a:rPr lang="cs-CZ" altLang="cs-CZ" sz="2000" dirty="0" smtClean="0"/>
              <a:t>, </a:t>
            </a:r>
            <a:r>
              <a:rPr lang="cs-CZ" altLang="cs-CZ" sz="2000" dirty="0"/>
              <a:t>kožní nemoci, poruchy spánku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1123</Words>
  <Application>Microsoft Office PowerPoint</Application>
  <PresentationFormat>Širokoúhlá obrazovka</PresentationFormat>
  <Paragraphs>202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Fazeta</vt:lpstr>
      <vt:lpstr>Psychopedie</vt:lpstr>
      <vt:lpstr>Zdánlivé mentální postižení</vt:lpstr>
      <vt:lpstr>Zdánlivé mentální postižení</vt:lpstr>
      <vt:lpstr>Etiologie vzniku mentálního postižení</vt:lpstr>
      <vt:lpstr>Etiologie vzniku mentálního postižení</vt:lpstr>
      <vt:lpstr>Etiologie vzniku mentálního postižení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Turnerův syndrom</vt:lpstr>
      <vt:lpstr>Klinefelterův syndrom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9</cp:revision>
  <dcterms:created xsi:type="dcterms:W3CDTF">2021-02-24T08:42:34Z</dcterms:created>
  <dcterms:modified xsi:type="dcterms:W3CDTF">2021-03-11T08:37:53Z</dcterms:modified>
</cp:coreProperties>
</file>