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86" r:id="rId23"/>
    <p:sldId id="28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každá osobnost je syntézou psychických, fyzických i sociálních znaků, přičemž nejpodstatnějším jevem je její </a:t>
            </a:r>
            <a:r>
              <a:rPr lang="cs-CZ" altLang="cs-CZ" sz="1800" i="1" dirty="0"/>
              <a:t>jedinečnost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ve snaze popsat obecnou charakteristiku osobnosti jedinců s mentálním postižením je nutné si uvědomit, že nejde pouze o </a:t>
            </a:r>
            <a:r>
              <a:rPr lang="cs-CZ" altLang="cs-CZ" sz="1800" i="1" dirty="0"/>
              <a:t>časové opoždění duševního vývoje</a:t>
            </a:r>
            <a:r>
              <a:rPr lang="cs-CZ" altLang="cs-CZ" sz="1800" dirty="0"/>
              <a:t>, ale také o </a:t>
            </a:r>
            <a:r>
              <a:rPr lang="cs-CZ" altLang="cs-CZ" sz="1800" i="1" dirty="0"/>
              <a:t>strukturální vývojové změny</a:t>
            </a:r>
            <a:r>
              <a:rPr lang="cs-CZ" altLang="cs-CZ" sz="1800" dirty="0"/>
              <a:t> (Valenta in Valenta, Müller 2013)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každý člověk s mentálním postižením je </a:t>
            </a:r>
            <a:r>
              <a:rPr lang="cs-CZ" altLang="cs-CZ" sz="1800" i="1" dirty="0"/>
              <a:t>jedinečnou osobností </a:t>
            </a:r>
            <a:r>
              <a:rPr lang="cs-CZ" altLang="cs-CZ" sz="1800" dirty="0"/>
              <a:t>se specifickými rysy, přesto se u většiny z nich projevují společné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77" y="440925"/>
            <a:ext cx="8596668" cy="1320800"/>
          </a:xfrm>
        </p:spPr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Lehké mentální postižení - LMP (IQ 69-50)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negenetické poškození plodu 10 %, vlivy sociální a kulturní 30 %, polygenní dědičnost 60 %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zaostávají již od kojeneckého věku </a:t>
            </a:r>
          </a:p>
          <a:p>
            <a:pPr lvl="2" algn="just"/>
            <a:r>
              <a:rPr lang="cs-CZ" altLang="cs-CZ" sz="2000" dirty="0"/>
              <a:t>kolem 3. roku života opoždění o jeden rok</a:t>
            </a:r>
          </a:p>
          <a:p>
            <a:pPr lvl="2" algn="just"/>
            <a:r>
              <a:rPr lang="cs-CZ" altLang="cs-CZ" sz="2000" dirty="0"/>
              <a:t>nápadnější obtíže mezi 3. - 6. rokem (malá slovní zásoba, opožděný vývoj řeči, vady řeči, chudá aktivní i pasivní slovní zásoba, nedostatečná zvídavost, stereotyp ve hře)</a:t>
            </a:r>
          </a:p>
          <a:p>
            <a:pPr lvl="2" algn="just"/>
            <a:r>
              <a:rPr lang="cs-CZ" altLang="cs-CZ" sz="2000" dirty="0"/>
              <a:t>hlavní obtíže nastávají v prvních letech školní docházky (konkrétní mechanické myšlení, slabá paměť, vázne analýza a syntéza, JM i HM lehce opožděna)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lehce opožděny, poruchy pohybové koordinace, během dospívání a dospělosti může dosáhnout normy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b="1" dirty="0"/>
              <a:t>vnímání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1986)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zúžení rozsahu vnímaného materiálu</a:t>
            </a:r>
          </a:p>
          <a:p>
            <a:pPr lvl="2" algn="just"/>
            <a:r>
              <a:rPr lang="cs-CZ" altLang="cs-CZ" sz="2000" dirty="0"/>
              <a:t>nediferencovanost jevů</a:t>
            </a:r>
          </a:p>
          <a:p>
            <a:pPr lvl="2" algn="just"/>
            <a:r>
              <a:rPr lang="cs-CZ" altLang="cs-CZ" sz="2000" dirty="0"/>
              <a:t>inaktivita vnímání </a:t>
            </a:r>
          </a:p>
          <a:p>
            <a:pPr lvl="1" algn="just"/>
            <a:r>
              <a:rPr lang="cs-CZ" altLang="cs-CZ" sz="2000" b="1" dirty="0"/>
              <a:t>pozornost: </a:t>
            </a:r>
            <a:r>
              <a:rPr lang="cs-CZ" altLang="cs-CZ" sz="2000" dirty="0"/>
              <a:t>povrchní, krátkodobá, nestálá, ulpívavá, 15 - 20 minut, pravidelné opakování, rozmanitost činností, relaxace, strukturace učiva na kratší úseky, verbalizace činností, opakovací úkoly</a:t>
            </a:r>
          </a:p>
          <a:p>
            <a:pPr lvl="1" algn="just"/>
            <a:r>
              <a:rPr lang="cs-CZ" altLang="cs-CZ" sz="2000" b="1" dirty="0"/>
              <a:t>paměť: </a:t>
            </a:r>
            <a:r>
              <a:rPr lang="cs-CZ" altLang="cs-CZ" sz="2000" dirty="0"/>
              <a:t>mechanická s individuálně různou kapacitou, názornost, motivace, pochopení obsahu</a:t>
            </a:r>
          </a:p>
          <a:p>
            <a:pPr lvl="1" algn="just"/>
            <a:r>
              <a:rPr lang="cs-CZ" altLang="cs-CZ" sz="2000" b="1" dirty="0"/>
              <a:t>sebehodnocení: </a:t>
            </a:r>
            <a:r>
              <a:rPr lang="cs-CZ" altLang="cs-CZ" sz="2000" dirty="0"/>
              <a:t>přeceňování či podceňování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možná samostatnost v sebeobsluze po celý život</a:t>
            </a:r>
          </a:p>
          <a:p>
            <a:pPr lvl="1" algn="just"/>
            <a:r>
              <a:rPr lang="cs-CZ" altLang="cs-CZ" sz="2000" b="1" dirty="0"/>
              <a:t>myšlení: </a:t>
            </a:r>
            <a:r>
              <a:rPr lang="cs-CZ" altLang="cs-CZ" sz="2000" dirty="0"/>
              <a:t>jednoduché, konkrétní, stereotypní, rigidní, nesamostatné, nepřesné, infantilní, nedosáhne rozvoje logického myšlení, vázáno na realitu, pasivní postoj k řešení problémů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  <a:r>
              <a:rPr lang="cs-CZ" altLang="cs-CZ" sz="2000" dirty="0"/>
              <a:t>může být postižena ve všech složkách (receptivní, expresivní, slovní zásoba, gramatika), opožděný vývoj řeči (až o 2 roky), chudý slovník, agramatizmy, neobratná artikulace, častá dyslálie, selhávání ve stresujících situacích, dobrá napodobovací schopnost, modulace a reprodukce písní, budování řečových stereotypů, rozvoj obsahové i formální stránky řeči (pojmenování předmětů, osob, dějů, řečový vzor)</a:t>
            </a:r>
          </a:p>
          <a:p>
            <a:pPr lvl="1" algn="just"/>
            <a:r>
              <a:rPr lang="cs-CZ" altLang="cs-CZ" sz="2000" b="1" dirty="0"/>
              <a:t>emotivita: </a:t>
            </a:r>
          </a:p>
          <a:p>
            <a:pPr lvl="2" algn="just"/>
            <a:r>
              <a:rPr lang="cs-CZ" altLang="cs-CZ" sz="2000" dirty="0"/>
              <a:t>citová nezralost, neadekvátnost citů, nízká sebekontrola, značná sugestibilita, závislé na temperamentu</a:t>
            </a:r>
          </a:p>
          <a:p>
            <a:pPr lvl="2" algn="just"/>
            <a:r>
              <a:rPr lang="cs-CZ" altLang="cs-CZ" sz="2000" dirty="0"/>
              <a:t>citová labilita, impulzivnost, úzkostnost, ocitají se v rozporu se společností, v důsledku toho, že se často a dlouho nedaří uspokojovat situace, které jsou společností kladně emočně hodnoceny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motivace a vůle: </a:t>
            </a:r>
            <a:r>
              <a:rPr lang="cs-CZ" altLang="cs-CZ" sz="2000" dirty="0"/>
              <a:t>nedostatek vůle (</a:t>
            </a:r>
            <a:r>
              <a:rPr lang="cs-CZ" altLang="cs-CZ" sz="2000" dirty="0" err="1"/>
              <a:t>hypobulie</a:t>
            </a:r>
            <a:r>
              <a:rPr lang="cs-CZ" altLang="cs-CZ" sz="2000" dirty="0"/>
              <a:t>, abulie), projevující se nesamostatností, nedostatkem iniciativy, neschopností řídit vlastní jednání, impulzivitou a neschopností překonávat překážky, odlišná hierarchie potřeb, řídí se nejjednoduššími motivy</a:t>
            </a:r>
          </a:p>
          <a:p>
            <a:pPr lvl="1" algn="just"/>
            <a:r>
              <a:rPr lang="cs-CZ" altLang="cs-CZ" sz="2000" b="1" dirty="0"/>
              <a:t>socializace: </a:t>
            </a:r>
            <a:r>
              <a:rPr lang="cs-CZ" altLang="cs-CZ" sz="2000" dirty="0"/>
              <a:t>MP je společností přijímáno jako stigmatizující postižení, jehož hlavním problémem je dorozumění s lidmi s mentálním postižením, jejich reakce, sebeovládání a chování (Vágnerová, 2014):</a:t>
            </a:r>
          </a:p>
          <a:p>
            <a:pPr lvl="2" algn="just"/>
            <a:r>
              <a:rPr lang="cs-CZ" altLang="cs-CZ" sz="2000" dirty="0"/>
              <a:t>stereotyp v sociálních vztazích</a:t>
            </a:r>
          </a:p>
          <a:p>
            <a:pPr lvl="2" algn="just"/>
            <a:r>
              <a:rPr lang="cs-CZ" altLang="cs-CZ" sz="2000" dirty="0"/>
              <a:t>jsou spokojeni ve svém rodinném prostředí, což může vést k sociální izolovanosti</a:t>
            </a:r>
          </a:p>
          <a:p>
            <a:pPr lvl="2" algn="just"/>
            <a:r>
              <a:rPr lang="cs-CZ" altLang="cs-CZ" sz="2000" dirty="0"/>
              <a:t>výchovné působení a rodinné prostředí mají velký význam pro socializaci</a:t>
            </a:r>
          </a:p>
          <a:p>
            <a:pPr lvl="2" algn="just"/>
            <a:r>
              <a:rPr lang="cs-CZ" altLang="cs-CZ" sz="2000" dirty="0"/>
              <a:t>mnoho dospělých je schopno udržovat sociální vztahy</a:t>
            </a:r>
          </a:p>
          <a:p>
            <a:pPr lvl="2" algn="just"/>
            <a:r>
              <a:rPr lang="cs-CZ" altLang="cs-CZ" sz="2000" i="1" dirty="0"/>
              <a:t>chráněné bydlení, pracovní místa zřízená pro OZP, </a:t>
            </a:r>
            <a:r>
              <a:rPr lang="cs-CZ" altLang="cs-CZ" sz="2000" dirty="0"/>
              <a:t>partnerské a přátelské vztahy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zařazení v povinné školní docházce:</a:t>
            </a:r>
            <a:r>
              <a:rPr lang="cs-CZ" altLang="cs-CZ" sz="1800" dirty="0"/>
              <a:t> základní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profesní příprava: </a:t>
            </a:r>
            <a:r>
              <a:rPr lang="cs-CZ" altLang="cs-CZ" sz="1800" dirty="0"/>
              <a:t>střední odborné učiliště, střední odborná škola (pokud žák vyhoví požadavkům přijímacího řízení a jeho zdravotní způsobilost to dovoluje, může navštěvovat jakoukoliv střední školu), odborné učiliště, praktická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pracovní návyky a dovednosti: </a:t>
            </a:r>
            <a:r>
              <a:rPr lang="cs-CZ" altLang="cs-CZ" sz="1800" dirty="0"/>
              <a:t>jednoduché učební obory, jednoduché manuální činnosti, mnoho dospělých schopno jednoduché práce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výskyt: </a:t>
            </a:r>
            <a:r>
              <a:rPr lang="cs-CZ" altLang="cs-CZ" sz="1800" dirty="0"/>
              <a:t>z celkového počtu jedinců s MP - 80 %, v populaci 2,6 %</a:t>
            </a:r>
            <a:endParaRPr lang="en-GB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Středně těžké mentální postižení - STMP (IQ 49-35)</a:t>
            </a:r>
          </a:p>
          <a:p>
            <a:pPr lvl="1" algn="just"/>
            <a:r>
              <a:rPr lang="cs-CZ" altLang="cs-CZ" sz="2000" b="1" dirty="0"/>
              <a:t>etiologie: </a:t>
            </a:r>
          </a:p>
          <a:p>
            <a:pPr lvl="2" algn="just"/>
            <a:r>
              <a:rPr lang="cs-CZ" altLang="cs-CZ" sz="2000" dirty="0"/>
              <a:t>většinou organická etiologie</a:t>
            </a:r>
          </a:p>
          <a:p>
            <a:pPr lvl="2" algn="just"/>
            <a:r>
              <a:rPr lang="cs-CZ" altLang="cs-CZ" sz="2000" dirty="0"/>
              <a:t>genetické příčiny jsou v 10 % chromozomální aberace, ve 3 % vrozené poruchy metabolismu</a:t>
            </a:r>
          </a:p>
          <a:p>
            <a:pPr lvl="2" algn="just"/>
            <a:r>
              <a:rPr lang="cs-CZ" altLang="cs-CZ" sz="2000" dirty="0"/>
              <a:t>dále traumata, infekce CNS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epilepsie, poruchy autistického spektra, další neurologické potíže, psychiatrická onemocnění, tělesné potíže, somatická postižení méně častá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velmi opožděn již od raného věku</a:t>
            </a:r>
          </a:p>
          <a:p>
            <a:pPr lvl="2" algn="just"/>
            <a:r>
              <a:rPr lang="cs-CZ" altLang="cs-CZ" sz="2000" dirty="0"/>
              <a:t>v 6 - 7 letech života dosahují úrovně max. 3 let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vývoj zpomalen, trvalá neobratnost, nekoordinovanost pohybů, neschopnost jemných úkonů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proces učení: </a:t>
            </a:r>
            <a:r>
              <a:rPr lang="cs-CZ" altLang="cs-CZ" sz="2000" dirty="0"/>
              <a:t>učení omezené, mechanické, trvá velmi dlouhou dobu</a:t>
            </a:r>
          </a:p>
          <a:p>
            <a:pPr lvl="1" algn="just"/>
            <a:r>
              <a:rPr lang="cs-CZ" altLang="cs-CZ" sz="2000" b="1" dirty="0"/>
              <a:t>vnímání: </a:t>
            </a:r>
            <a:r>
              <a:rPr lang="cs-CZ" altLang="cs-CZ" sz="2000" dirty="0"/>
              <a:t>omezeno v důsledku epilepsie, neurologických a tělesných obtíží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částečná samostatnost, někdy potřeba pomoc a dohled po celý život</a:t>
            </a:r>
          </a:p>
          <a:p>
            <a:pPr lvl="1" algn="just"/>
            <a:r>
              <a:rPr lang="cs-CZ" altLang="cs-CZ" sz="2000" b="1" dirty="0"/>
              <a:t>myšlení: </a:t>
            </a:r>
          </a:p>
          <a:p>
            <a:pPr lvl="2" algn="just"/>
            <a:r>
              <a:rPr lang="cs-CZ" altLang="cs-CZ" sz="2000" dirty="0"/>
              <a:t>výrazné opoždění rozvoje myšlení přetrvává do dospělosti</a:t>
            </a:r>
          </a:p>
          <a:p>
            <a:pPr lvl="2" algn="just"/>
            <a:r>
              <a:rPr lang="cs-CZ" altLang="cs-CZ" sz="2000" dirty="0"/>
              <a:t>omezení psychických procesů</a:t>
            </a:r>
          </a:p>
          <a:p>
            <a:pPr lvl="2" algn="just"/>
            <a:r>
              <a:rPr lang="cs-CZ" altLang="cs-CZ" sz="2000" dirty="0"/>
              <a:t>rozdíly mezi jednotlivci – u některých žáků se STMP lze při kvalifikovaném pedagogickém vedení rozvinout základy čtení, psaní a počítání</a:t>
            </a:r>
          </a:p>
          <a:p>
            <a:pPr lvl="2" algn="just"/>
            <a:r>
              <a:rPr lang="cs-CZ" altLang="cs-CZ" sz="2000" dirty="0"/>
              <a:t>myšlení je stereotypní, rigidní, nepřesné, ulpívající na nepodstatných, ale nápadných detailech</a:t>
            </a:r>
          </a:p>
          <a:p>
            <a:pPr lvl="2" algn="just"/>
            <a:r>
              <a:rPr lang="cs-CZ" altLang="cs-CZ" sz="2000" dirty="0"/>
              <a:t>slabá schopnost kombinace a usuzování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ve vývoji opožděná, agramatická, dyslálie přetrvává do dospělosti</a:t>
            </a:r>
          </a:p>
          <a:p>
            <a:pPr lvl="2" algn="just"/>
            <a:r>
              <a:rPr lang="cs-CZ" altLang="cs-CZ" sz="2000" dirty="0"/>
              <a:t>rozdíly mezi jednotlivci – velmi jednoduchá řeč (věty, slovní spojení) nebo pouze nonverbální komunikace s porozuměním základním verbálním instrukcím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labilita, nevyrovnanost, infantilismus, dráždivost, výbušnost, afektivita, negativismus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škola, případně 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</a:p>
          <a:p>
            <a:pPr lvl="2" algn="just"/>
            <a:r>
              <a:rPr lang="cs-CZ" altLang="cs-CZ" sz="2000" dirty="0"/>
              <a:t>jednoduché pracovní zařazení s dohledem, chráněná pracoviště, pracovní místa zřízená pro OZP</a:t>
            </a:r>
          </a:p>
          <a:p>
            <a:pPr lvl="2" algn="just"/>
            <a:r>
              <a:rPr lang="cs-CZ" altLang="cs-CZ" sz="2000" dirty="0"/>
              <a:t>nejsou schopni samostatně řešit náročnější situace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- 12 %, v populaci 0,4 %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Těžké mentální postižení - TMP (IQ 34-20)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genetické příčiny i negenetické příčiny (poškození zárodečné buňky embrya, plodu, novorozence, malformace CNS - mikrocefalie, makrocefalie či infekce - zarděnky)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velmi častá tělesná i další postižení</a:t>
            </a:r>
          </a:p>
          <a:p>
            <a:pPr lvl="1" algn="just"/>
            <a:r>
              <a:rPr lang="cs-CZ" altLang="cs-CZ" sz="2000" b="1" dirty="0"/>
              <a:t>psychomotorický vývoj: </a:t>
            </a:r>
            <a:r>
              <a:rPr lang="cs-CZ" altLang="cs-CZ" sz="2000" dirty="0"/>
              <a:t>výrazně opožděn již v předškolním věku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značná pohybová neobratnost, dlouhodobé osvojování koordinace pohybů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dlouhodobým tréninkem lze osvojit základní hygienické návyky, někteří však nejsou schopni udržet tělesnou čistotu ani v dospělosti</a:t>
            </a:r>
          </a:p>
          <a:p>
            <a:pPr lvl="1" algn="just"/>
            <a:r>
              <a:rPr lang="cs-CZ" altLang="cs-CZ" sz="2000" b="1" dirty="0"/>
              <a:t>poznávací procesy: </a:t>
            </a:r>
          </a:p>
          <a:p>
            <a:pPr lvl="2" algn="just"/>
            <a:r>
              <a:rPr lang="cs-CZ" altLang="cs-CZ" sz="2000" dirty="0"/>
              <a:t>značné omezení vnímání, pozornosti a paměti </a:t>
            </a:r>
          </a:p>
          <a:p>
            <a:pPr lvl="2" algn="just"/>
            <a:r>
              <a:rPr lang="cs-CZ" altLang="cs-CZ" sz="2000" dirty="0"/>
              <a:t>poznávají blízké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systémy klasifikace nemocí či duševních poruch</a:t>
            </a:r>
          </a:p>
          <a:p>
            <a:pPr lvl="1" algn="just"/>
            <a:r>
              <a:rPr lang="cs-CZ" altLang="cs-CZ" sz="2000" i="1" dirty="0"/>
              <a:t>Mezinárodní statistická klasifikace nemocí a přidružených zdravotních problémů - </a:t>
            </a:r>
            <a:r>
              <a:rPr lang="cs-CZ" altLang="cs-CZ" sz="2000" b="1" i="1" dirty="0"/>
              <a:t>MKN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Diseases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Related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Problems</a:t>
            </a:r>
            <a:r>
              <a:rPr lang="cs-CZ" altLang="cs-CZ" sz="2000" dirty="0"/>
              <a:t> - ICD) </a:t>
            </a:r>
          </a:p>
          <a:p>
            <a:pPr lvl="1" algn="just"/>
            <a:r>
              <a:rPr lang="cs-CZ" altLang="cs-CZ" sz="2000" i="1" dirty="0"/>
              <a:t>Diagnostický a statistický manuál duševních poruch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Diagnostic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Manual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Disorders</a:t>
            </a:r>
            <a:r>
              <a:rPr lang="cs-CZ" altLang="cs-CZ" sz="2000" dirty="0"/>
              <a:t> - </a:t>
            </a:r>
            <a:r>
              <a:rPr lang="cs-CZ" altLang="cs-CZ" sz="2000" b="1" dirty="0"/>
              <a:t>DSM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i="1" dirty="0"/>
              <a:t>Mezinárodní klasifikace funkčních schopností, postižení a zdraví - </a:t>
            </a:r>
            <a:r>
              <a:rPr lang="cs-CZ" altLang="cs-CZ" sz="2000" b="1" i="1" dirty="0"/>
              <a:t>MKF</a:t>
            </a:r>
            <a:r>
              <a:rPr lang="cs-CZ" altLang="cs-CZ" sz="2000" i="1" dirty="0"/>
              <a:t> 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Functioning</a:t>
            </a:r>
            <a:r>
              <a:rPr lang="cs-CZ" altLang="cs-CZ" sz="2000" dirty="0"/>
              <a:t>, Disability and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- ICF) 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klasifikace MP podle</a:t>
            </a:r>
          </a:p>
          <a:p>
            <a:pPr lvl="1" algn="just"/>
            <a:r>
              <a:rPr lang="cs-CZ" altLang="cs-CZ" sz="2000" dirty="0"/>
              <a:t>etiologie</a:t>
            </a:r>
          </a:p>
          <a:p>
            <a:pPr lvl="1" algn="just"/>
            <a:r>
              <a:rPr lang="cs-CZ" altLang="cs-CZ" sz="2000" dirty="0"/>
              <a:t>období, kdy MP došlo</a:t>
            </a:r>
          </a:p>
          <a:p>
            <a:pPr lvl="1" algn="just"/>
            <a:r>
              <a:rPr lang="cs-CZ" altLang="cs-CZ" sz="2000" dirty="0"/>
              <a:t>typu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minimální rozvoj komunikativních dovedností, řeč omezena na jednotlivá slova, skřeky, často nevytvořena</a:t>
            </a:r>
          </a:p>
          <a:p>
            <a:pPr lvl="2" algn="just"/>
            <a:r>
              <a:rPr lang="cs-CZ" altLang="cs-CZ" sz="2000" dirty="0"/>
              <a:t>echolálie, perseverace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výrazné porušení afektivní sféry, nestálost nálad, impulzivita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škola, omezeno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při soustavné péči jsou schopni vykonávat jednoduché úkony</a:t>
            </a:r>
          </a:p>
          <a:p>
            <a:pPr lvl="2" algn="just"/>
            <a:r>
              <a:rPr lang="cs-CZ" altLang="cs-CZ" sz="2000" dirty="0"/>
              <a:t>potřeba celoživotní péče</a:t>
            </a:r>
          </a:p>
          <a:p>
            <a:pPr lvl="2" algn="just"/>
            <a:r>
              <a:rPr lang="cs-CZ" altLang="cs-CZ" sz="2000" dirty="0"/>
              <a:t>časté umístění v Domovech pro osoby se zdravotním postižením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- 7 %, v populaci 0,3 %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u="sng" dirty="0"/>
              <a:t>Hluboké mentální postižení - HMP (IQ 19 a níže)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většinou organická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</a:p>
          <a:p>
            <a:pPr lvl="2" algn="just"/>
            <a:r>
              <a:rPr lang="cs-CZ" altLang="cs-CZ" sz="2000" dirty="0"/>
              <a:t>běžná neurologická, smyslová a jiná tělesná postižení, časté jsou nejtěžší formy poruch autistického spektra, atypický autismus</a:t>
            </a:r>
          </a:p>
          <a:p>
            <a:pPr lvl="2" algn="just"/>
            <a:r>
              <a:rPr lang="cs-CZ" altLang="cs-CZ" sz="2000" dirty="0"/>
              <a:t>většina imobilní či omezena v pohybu</a:t>
            </a:r>
          </a:p>
          <a:p>
            <a:pPr lvl="2" algn="just"/>
            <a:r>
              <a:rPr lang="cs-CZ" altLang="cs-CZ" sz="2000" dirty="0"/>
              <a:t>stereotypní automatizmy</a:t>
            </a:r>
          </a:p>
          <a:p>
            <a:pPr lvl="1" algn="just"/>
            <a:r>
              <a:rPr lang="cs-CZ" altLang="cs-CZ" sz="2000" b="1" dirty="0"/>
              <a:t>poznávací procesy: </a:t>
            </a:r>
            <a:r>
              <a:rPr lang="cs-CZ" altLang="cs-CZ" sz="2000" dirty="0"/>
              <a:t>těžké omezení ve schopnosti porozumět požadavkům nebo instrukcím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inkontinence, neschopnost základní sebeobsluhy, vyžadují péči ve všech základních životních úkonech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DDF9F-0DDC-4327-877B-6A0163DF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C67B1-F61C-40D9-9CBC-56E34AEDD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pouze rudimentární neverbální komunikace</a:t>
            </a:r>
          </a:p>
          <a:p>
            <a:pPr lvl="2" algn="just"/>
            <a:r>
              <a:rPr lang="cs-CZ" altLang="cs-CZ" sz="2000" dirty="0"/>
              <a:t>výkřiky, grimasy</a:t>
            </a:r>
          </a:p>
          <a:p>
            <a:pPr lvl="2" algn="just"/>
            <a:r>
              <a:rPr lang="cs-CZ" altLang="cs-CZ" sz="2000" dirty="0"/>
              <a:t>někdy lze dosáhnout porozumění základním požadavkům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zařazení v povinné školní docházce: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2" algn="just"/>
            <a:r>
              <a:rPr lang="cs-CZ" altLang="cs-CZ" sz="2000" dirty="0"/>
              <a:t>individuální vzdělávání (§ 40, § 42 školského zákona)</a:t>
            </a:r>
          </a:p>
          <a:p>
            <a:pPr lvl="2" algn="just"/>
            <a:r>
              <a:rPr lang="cs-CZ" altLang="cs-CZ" sz="2000" dirty="0"/>
              <a:t>využití momentů a terapií, které umožní přiblížení intrauterinního života</a:t>
            </a:r>
          </a:p>
          <a:p>
            <a:pPr lvl="1" algn="just"/>
            <a:r>
              <a:rPr lang="cs-CZ" altLang="cs-CZ" sz="2000" b="1" dirty="0"/>
              <a:t>emotivita: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totální poškození afektivní sféry</a:t>
            </a:r>
          </a:p>
          <a:p>
            <a:pPr lvl="2" algn="just"/>
            <a:r>
              <a:rPr lang="cs-CZ" altLang="cs-CZ" sz="2000" dirty="0"/>
              <a:t>sebepoškozování </a:t>
            </a:r>
          </a:p>
          <a:p>
            <a:pPr lvl="2" algn="just"/>
            <a:r>
              <a:rPr lang="cs-CZ" altLang="cs-CZ" sz="2000" dirty="0"/>
              <a:t>nedožívají se vysokého věku</a:t>
            </a:r>
          </a:p>
          <a:p>
            <a:pPr lvl="1" algn="just"/>
            <a:r>
              <a:rPr lang="cs-CZ" altLang="cs-CZ" sz="2000" b="1" dirty="0"/>
              <a:t>výskyt:</a:t>
            </a:r>
            <a:r>
              <a:rPr lang="cs-CZ" altLang="cs-CZ" sz="2000" dirty="0"/>
              <a:t> z celkového počtu jedinců s MP - 1 %, v populaci 0,2 %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756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77FB8-5982-493C-BE0A-A318C79C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54F75-BC7F-4C55-913D-FD514597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Jiné mentální postižení</a:t>
            </a:r>
          </a:p>
          <a:p>
            <a:pPr lvl="1" algn="just"/>
            <a:r>
              <a:rPr lang="cs-CZ" altLang="cs-CZ" sz="2000" dirty="0"/>
              <a:t>stanovení stupně MP je nesnadné pro přidružené senzorické, somatické postižení, těžké poruchy chování, pro autismus</a:t>
            </a:r>
          </a:p>
          <a:p>
            <a:pPr lvl="1" algn="just"/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Nespecifikované mentální postižení</a:t>
            </a:r>
          </a:p>
          <a:p>
            <a:pPr lvl="1" algn="just"/>
            <a:r>
              <a:rPr lang="cs-CZ" altLang="cs-CZ" sz="2000" dirty="0"/>
              <a:t>mentální postižení je prokázané, není však dostatek informací pro zařazení osoby do některého z uvedených stupňů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1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altLang="cs-CZ" sz="2000" b="1" dirty="0"/>
              <a:t>kvantitativní hledisko:</a:t>
            </a:r>
          </a:p>
          <a:p>
            <a:pPr lvl="1" algn="just"/>
            <a:r>
              <a:rPr lang="cs-CZ" altLang="cs-CZ" sz="2000" i="1" dirty="0"/>
              <a:t>druh postižení </a:t>
            </a:r>
          </a:p>
          <a:p>
            <a:pPr lvl="2" algn="just"/>
            <a:r>
              <a:rPr lang="cs-CZ" altLang="cs-CZ" sz="2000" dirty="0"/>
              <a:t>F70 - F79 Mentální retardace </a:t>
            </a:r>
          </a:p>
          <a:p>
            <a:pPr lvl="1" algn="just"/>
            <a:r>
              <a:rPr lang="cs-CZ" altLang="cs-CZ" sz="2000" i="1" dirty="0"/>
              <a:t>stupeň postižení </a:t>
            </a:r>
          </a:p>
          <a:p>
            <a:pPr lvl="2" algn="just"/>
            <a:r>
              <a:rPr lang="cs-CZ" altLang="cs-CZ" sz="2000" dirty="0"/>
              <a:t>F 70 Lehká mentální retardace (dříve debilita) </a:t>
            </a:r>
          </a:p>
          <a:p>
            <a:pPr lvl="2" algn="just"/>
            <a:r>
              <a:rPr lang="cs-CZ" altLang="cs-CZ" sz="2000" dirty="0"/>
              <a:t>F 71 Středně těžká mentální retardace (dříve imbecilita)</a:t>
            </a:r>
          </a:p>
          <a:p>
            <a:pPr lvl="2" algn="just"/>
            <a:r>
              <a:rPr lang="cs-CZ" altLang="cs-CZ" sz="2000" dirty="0"/>
              <a:t>F 72 Těžká mentální retardace (dříve idiocie prostá)</a:t>
            </a:r>
          </a:p>
          <a:p>
            <a:pPr lvl="2" algn="just"/>
            <a:r>
              <a:rPr lang="cs-CZ" altLang="cs-CZ" sz="2000" dirty="0"/>
              <a:t>F 73 Hluboká mentální retardace (dříve idiocie hluboká) </a:t>
            </a:r>
          </a:p>
          <a:p>
            <a:pPr lvl="2" algn="just"/>
            <a:r>
              <a:rPr lang="cs-CZ" altLang="cs-CZ" sz="2000" dirty="0"/>
              <a:t>F 78 Jiná mentální retardace </a:t>
            </a:r>
          </a:p>
          <a:p>
            <a:pPr lvl="2" algn="just"/>
            <a:r>
              <a:rPr lang="cs-CZ" altLang="cs-CZ" sz="2000" dirty="0"/>
              <a:t>F 79 Nespecifikovaná mentální retardace </a:t>
            </a:r>
          </a:p>
          <a:p>
            <a:pPr lvl="1" algn="just"/>
            <a:r>
              <a:rPr lang="cs-CZ" altLang="cs-CZ" sz="2000" i="1" dirty="0"/>
              <a:t>typ postižení (viz klasifikace MP podle typu chování) </a:t>
            </a:r>
          </a:p>
          <a:p>
            <a:pPr lvl="2" algn="just"/>
            <a:r>
              <a:rPr lang="cs-CZ" altLang="cs-CZ" sz="2000" dirty="0" err="1"/>
              <a:t>eretický</a:t>
            </a:r>
            <a:r>
              <a:rPr lang="cs-CZ" altLang="cs-CZ" sz="2000" dirty="0"/>
              <a:t> (nepokojný, dráždivý, </a:t>
            </a:r>
            <a:r>
              <a:rPr lang="cs-CZ" altLang="cs-CZ" sz="2000" dirty="0" err="1"/>
              <a:t>instabilní</a:t>
            </a:r>
            <a:r>
              <a:rPr lang="cs-CZ" altLang="cs-CZ" sz="2000" dirty="0"/>
              <a:t>)</a:t>
            </a:r>
          </a:p>
          <a:p>
            <a:pPr lvl="2" algn="just"/>
            <a:r>
              <a:rPr lang="cs-CZ" altLang="cs-CZ" sz="2000" dirty="0"/>
              <a:t>torpidní (apatický, netečný, strnulý) </a:t>
            </a:r>
          </a:p>
          <a:p>
            <a:pPr lvl="2" algn="just"/>
            <a:r>
              <a:rPr lang="cs-CZ" altLang="cs-CZ" sz="2000" dirty="0"/>
              <a:t>nevyhraněný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kvalitativní hledisko: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inteligenční kvocient (IQ) je ovlivňován neintelektovými jevy: </a:t>
            </a:r>
          </a:p>
          <a:p>
            <a:pPr lvl="2" algn="just"/>
            <a:r>
              <a:rPr lang="cs-CZ" altLang="cs-CZ" sz="2000" dirty="0"/>
              <a:t>adaptace, neklid</a:t>
            </a:r>
          </a:p>
          <a:p>
            <a:pPr lvl="2" algn="just"/>
            <a:r>
              <a:rPr lang="cs-CZ" altLang="cs-CZ" sz="2000" dirty="0"/>
              <a:t>zájem</a:t>
            </a:r>
          </a:p>
          <a:p>
            <a:pPr lvl="2" algn="just"/>
            <a:r>
              <a:rPr lang="cs-CZ" altLang="cs-CZ" sz="2000" dirty="0"/>
              <a:t>zvídavost, aktivace, osobní tempo</a:t>
            </a:r>
          </a:p>
          <a:p>
            <a:pPr lvl="2" algn="just"/>
            <a:r>
              <a:rPr lang="cs-CZ" altLang="cs-CZ" sz="2000" dirty="0"/>
              <a:t>pozornost, paměť</a:t>
            </a:r>
          </a:p>
          <a:p>
            <a:pPr lvl="2" algn="just"/>
            <a:r>
              <a:rPr lang="cs-CZ" altLang="cs-CZ" sz="2000" dirty="0"/>
              <a:t>schopnost nápodoby</a:t>
            </a:r>
          </a:p>
          <a:p>
            <a:pPr lvl="2" algn="just"/>
            <a:r>
              <a:rPr lang="cs-CZ" altLang="cs-CZ" sz="2000" dirty="0"/>
              <a:t>schopnost motivace</a:t>
            </a:r>
          </a:p>
          <a:p>
            <a:pPr lvl="2" algn="just"/>
            <a:r>
              <a:rPr lang="cs-CZ" altLang="cs-CZ" sz="2000" dirty="0"/>
              <a:t>řečový projev</a:t>
            </a:r>
          </a:p>
          <a:p>
            <a:pPr lvl="2" algn="just"/>
            <a:r>
              <a:rPr lang="cs-CZ" altLang="cs-CZ" sz="2000" dirty="0"/>
              <a:t>emoční stabilita, preferovaný způsob řešení problémů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dané faktory vyjadřují míru využitelnosti zachované inteligence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Diagnostický a statistický manuál duševních poruch </a:t>
            </a:r>
            <a:r>
              <a:rPr lang="cs-CZ" altLang="cs-CZ" sz="2000" i="1" u="sng" dirty="0"/>
              <a:t>(</a:t>
            </a:r>
            <a:r>
              <a:rPr lang="cs-CZ" altLang="cs-CZ" sz="2000" i="1" u="sng" dirty="0" err="1"/>
              <a:t>Diagnostic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Manual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Mental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Disorders</a:t>
            </a:r>
            <a:r>
              <a:rPr lang="cs-CZ" altLang="cs-CZ" sz="2000" i="1" u="sng" dirty="0"/>
              <a:t> – </a:t>
            </a:r>
            <a:r>
              <a:rPr lang="cs-CZ" altLang="cs-CZ" sz="2000" b="1" i="1" u="sng" dirty="0"/>
              <a:t>DSM</a:t>
            </a:r>
            <a:r>
              <a:rPr lang="cs-CZ" altLang="cs-CZ" sz="2000" i="1" u="sng" dirty="0"/>
              <a:t>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klasifikace duševních poruch užívaná ve Spojených státech</a:t>
            </a:r>
          </a:p>
          <a:p>
            <a:pPr lvl="1" algn="just"/>
            <a:r>
              <a:rPr lang="cs-CZ" altLang="cs-CZ" sz="2000" dirty="0"/>
              <a:t>DSM vydává Americká psychiatrická asociace (APA)</a:t>
            </a:r>
          </a:p>
          <a:p>
            <a:pPr lvl="1" algn="just"/>
            <a:r>
              <a:rPr lang="cs-CZ" altLang="cs-CZ" sz="2000" dirty="0"/>
              <a:t>v roce 2000 byla publikována revize DSM-IV pod označením DSM-IV-TR (Text </a:t>
            </a:r>
            <a:r>
              <a:rPr lang="cs-CZ" altLang="cs-CZ" sz="2000" dirty="0" err="1"/>
              <a:t>revision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v současné době platí pátá verze Diagnostického a statistického manuálu duševních poruch (DSM-5)</a:t>
            </a:r>
          </a:p>
          <a:p>
            <a:pPr lvl="1" algn="just"/>
            <a:r>
              <a:rPr lang="cs-CZ" altLang="cs-CZ" sz="2000" dirty="0"/>
              <a:t>mentální postižení patří podle DSM-5 mezi </a:t>
            </a:r>
            <a:r>
              <a:rPr lang="cs-CZ" altLang="cs-CZ" sz="2000" b="1" dirty="0" err="1"/>
              <a:t>neurovývojové</a:t>
            </a:r>
            <a:r>
              <a:rPr lang="cs-CZ" altLang="cs-CZ" sz="2000" b="1" dirty="0"/>
              <a:t> poruchy</a:t>
            </a:r>
          </a:p>
          <a:p>
            <a:pPr lvl="1" algn="just"/>
            <a:r>
              <a:rPr lang="cs-CZ" altLang="cs-CZ" sz="2000" b="1" dirty="0"/>
              <a:t>Mentální postižení </a:t>
            </a:r>
            <a:r>
              <a:rPr lang="cs-CZ" altLang="cs-CZ" sz="2000" dirty="0"/>
              <a:t>(Lehké mentální postižení-317, Středně těžké mentální postižení-318.0, Těžké mentální postižení-318.1, Hluboké mentální postižení-318.2)</a:t>
            </a:r>
          </a:p>
          <a:p>
            <a:pPr lvl="1" algn="just"/>
            <a:r>
              <a:rPr lang="cs-CZ" altLang="cs-CZ" sz="2000" b="1" dirty="0"/>
              <a:t>315.8 Celkové opoždění vývoje</a:t>
            </a:r>
          </a:p>
          <a:p>
            <a:pPr lvl="1" algn="just"/>
            <a:r>
              <a:rPr lang="cs-CZ" altLang="cs-CZ" sz="2000" b="1" dirty="0"/>
              <a:t>319 Nespecifikované mentální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klasifikace funkčních schopností, postižení a zdraví – MKF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Functioning</a:t>
            </a:r>
            <a:r>
              <a:rPr lang="cs-CZ" altLang="cs-CZ" sz="2000" i="1" u="sng" dirty="0"/>
              <a:t>, Disability and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– ICF)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schválena všemi členskými zeměmi WHO v roce 2001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podává nový pohled na pojmy „zdraví“ a „postižení“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sociální aspekty postižení, na něhož nepohlíží pouze jako na medicínskou či biologickou poruchu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faktory životního prostředí, které ovlivňují člověka a jeho fungování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dirty="0"/>
              <a:t>klasifikace obsahuje dvě části a každá část má dvě komponenty: </a:t>
            </a:r>
          </a:p>
          <a:p>
            <a:pPr lvl="2" algn="just"/>
            <a:r>
              <a:rPr lang="cs-CZ" altLang="cs-CZ" sz="2000" b="1" dirty="0"/>
              <a:t>funkční schopnosti a disabilita </a:t>
            </a:r>
            <a:r>
              <a:rPr lang="cs-CZ" altLang="cs-CZ" sz="2000" dirty="0"/>
              <a:t>– tělesné funkce a tělesné struktury, aktivity a participace </a:t>
            </a:r>
          </a:p>
          <a:p>
            <a:pPr lvl="2" algn="just"/>
            <a:r>
              <a:rPr lang="cs-CZ" altLang="cs-CZ" sz="2000" b="1" dirty="0"/>
              <a:t>spolupůsobící faktory </a:t>
            </a:r>
            <a:r>
              <a:rPr lang="cs-CZ" altLang="cs-CZ" sz="2000" dirty="0"/>
              <a:t>– faktory prostředí, osobní faktory</a:t>
            </a:r>
            <a:r>
              <a:rPr lang="cs-CZ" altLang="cs-CZ" sz="2000" b="1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července 2010 revize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závazná pro lékaře, psychology, terapeuty, speciální pedagogy, sociální pracovníky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určena pro měření zdravotního postižení na individuální i populační úrovni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využívá k označení malá písmena (rozdíl od MKN – 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2004</Words>
  <Application>Microsoft Office PowerPoint</Application>
  <PresentationFormat>Širokoúhlá obrazovka</PresentationFormat>
  <Paragraphs>220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Fazeta</vt:lpstr>
      <vt:lpstr>Psychopedie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Charakteristika jednotlivých stupňů mentálního postižení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TMP</vt:lpstr>
      <vt:lpstr>Charakteristika jednotlivých stupňů mentálního postižení - TMP</vt:lpstr>
      <vt:lpstr>Charakteristika jednotlivých stupňů mentálního postižení - HMP</vt:lpstr>
      <vt:lpstr>Charakteristika jednotlivých stupňů mentálního postižení - HMP</vt:lpstr>
      <vt:lpstr>Charakteristika jednotlivých stupňů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Petr Pipek</cp:lastModifiedBy>
  <cp:revision>11</cp:revision>
  <dcterms:created xsi:type="dcterms:W3CDTF">2021-02-24T08:42:34Z</dcterms:created>
  <dcterms:modified xsi:type="dcterms:W3CDTF">2021-02-24T10:02:44Z</dcterms:modified>
</cp:coreProperties>
</file>