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9C061-AAA9-4F6B-925A-7C908B1CEC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Speciální </a:t>
            </a:r>
            <a:r>
              <a:rPr lang="cs-CZ" dirty="0" err="1"/>
              <a:t>gerontagogika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C4DDC6-637F-475D-97E4-8D8DDE7A35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508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774B6-5242-4D54-99D8-FC130AA79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5AA8A-F926-4450-827B-7DF2F0B0F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Valenta a kol. (2014) uvádějí zajímavé členění seniorů z hlediska jejich funkčního stavu (dle stavu aktivit denního života), který vypovídá o soběstačnosti, nezávislosti, schopnosti adaptace, fyzické, sociální a psychické zdatnosti. Rozlišují:  elitní senior (samostatný, schopen mimořádných výkonů, např. otužilec)  zdatný senior (žije samostatně, žije i o samotě, má dobrou tělesnou a duševní kondici)  nezávislý senior (zvládá běžné aktivity, má nižší zdatnost – posedává, bolavé klouby, nízká svalová síla, selhává v zátěžových situacích)  křehký senior (malá schopnost zdatnosti, odolnosti a adaptibility), malá odolnost k zátěži, snadno se dekompenzují a musí vyhledávat pomoc u běžných aktivit)  závislý senior (částečná až úplná ztráta soběstačnosti, zvládají sebeobsluhu, ale jinak potřebují pomoci, pomoc s animací život k podnětům, komunikaci a smyslu  zcela závislý senior (vyžaduje pomoc i u základních aktivit, trvalý dohled, ošetřování při upoutání na lůžko, obvyklá inkontinence, vyžaduje ochranu a bezpečí)  umírající senior (vyžaduje paliativní péči).</a:t>
            </a:r>
          </a:p>
        </p:txBody>
      </p:sp>
    </p:spTree>
    <p:extLst>
      <p:ext uri="{BB962C8B-B14F-4D97-AF65-F5344CB8AC3E}">
        <p14:creationId xmlns:p14="http://schemas.microsoft.com/office/powerpoint/2010/main" val="3572495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54199-43E4-4F05-9EFC-82F5FE43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Definování a předmět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7130E8-B69A-41BF-BFB1-5C035F3A3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Speciální andragogika a </a:t>
            </a:r>
            <a:r>
              <a:rPr lang="cs-CZ" sz="2800" dirty="0" err="1"/>
              <a:t>gerontagogika</a:t>
            </a:r>
            <a:r>
              <a:rPr lang="cs-CZ" sz="2800" dirty="0"/>
              <a:t> jsou nejmladšími disciplínami speciální pedagogiky, které se ustavily v souvislosti s proměnou paradigmatu speciální pedagogiky, rozšířením sociálních a vzdělávacích služeb pro osoby se znevýhodněním, ale také demografickou křivkou. Müller (2013) za další důvod vzniku této disciplíny považuje podporovanou filozofii </a:t>
            </a:r>
            <a:r>
              <a:rPr lang="cs-CZ" sz="2800" b="1" dirty="0"/>
              <a:t>celoživotního učení. </a:t>
            </a:r>
          </a:p>
        </p:txBody>
      </p:sp>
    </p:spTree>
    <p:extLst>
      <p:ext uri="{BB962C8B-B14F-4D97-AF65-F5344CB8AC3E}">
        <p14:creationId xmlns:p14="http://schemas.microsoft.com/office/powerpoint/2010/main" val="117180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D6FA4-A5C3-4BC8-9BC9-8DE3FBF7E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Definování a předmět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345205-C434-4F59-89AA-0AACDA020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Jako první definoval speciální </a:t>
            </a:r>
            <a:r>
              <a:rPr lang="cs-CZ" sz="2400" dirty="0" err="1"/>
              <a:t>gerontagogika</a:t>
            </a:r>
            <a:r>
              <a:rPr lang="cs-CZ" sz="2400" dirty="0"/>
              <a:t> Ján Jesenský. Vymezuje ji jako vědní disciplínu, která </a:t>
            </a:r>
            <a:r>
              <a:rPr lang="cs-CZ" sz="2400" b="1" dirty="0"/>
              <a:t>„studuje, zkoumá, systematizuje a vykládá poznatky o procesech usměrňování a rozvíjení aktivit seniorů, jejich hodnotových orientací, poznatků kompenzačních i reedukačních schopností, dovedností a návyků vztahujících se ke specifickým kvalitám a potřebám života, k rolím a statusu handicapovaných seniorů, jejich </a:t>
            </a:r>
            <a:r>
              <a:rPr lang="cs-CZ" sz="2400" b="1" dirty="0" err="1"/>
              <a:t>společensko</a:t>
            </a:r>
            <a:r>
              <a:rPr lang="cs-CZ" sz="2400" b="1" dirty="0"/>
              <a:t> kulturního, technického a přírodního prostředí“</a:t>
            </a:r>
            <a:r>
              <a:rPr lang="cs-CZ" sz="2400" dirty="0"/>
              <a:t> (Jesenský, 2000, s. 275).</a:t>
            </a:r>
          </a:p>
        </p:txBody>
      </p:sp>
    </p:spTree>
    <p:extLst>
      <p:ext uri="{BB962C8B-B14F-4D97-AF65-F5344CB8AC3E}">
        <p14:creationId xmlns:p14="http://schemas.microsoft.com/office/powerpoint/2010/main" val="520242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9437D-F6C7-4445-977D-480986E5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Definování a předmět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1A650D-803A-44EF-93B0-38FAE97AF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0427"/>
            <a:ext cx="8596668" cy="4620935"/>
          </a:xfrm>
        </p:spPr>
        <p:txBody>
          <a:bodyPr>
            <a:noAutofit/>
          </a:bodyPr>
          <a:lstStyle/>
          <a:p>
            <a:r>
              <a:rPr lang="cs-CZ" sz="2800" dirty="0"/>
              <a:t>Předmětem speciální </a:t>
            </a:r>
            <a:r>
              <a:rPr lang="cs-CZ" sz="2800" dirty="0" err="1"/>
              <a:t>gerontagogiky</a:t>
            </a:r>
            <a:r>
              <a:rPr lang="cs-CZ" sz="2800" dirty="0"/>
              <a:t> jsou osoby v seniorském věku vyžadující odbornou péči v oblasti svého znevýhodnění. </a:t>
            </a:r>
          </a:p>
          <a:p>
            <a:r>
              <a:rPr lang="cs-CZ" sz="2800" dirty="0"/>
              <a:t>Podpora je věnována cílené enkulturaci (</a:t>
            </a:r>
            <a:r>
              <a:rPr lang="cs-CZ" sz="2800" dirty="0" err="1">
                <a:solidFill>
                  <a:srgbClr val="000000"/>
                </a:solidFill>
                <a:latin typeface="Cambria" panose="02040503050406030204" pitchFamily="18" charset="0"/>
              </a:rPr>
              <a:t>e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nkulturační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procesy se vždy vztahují ke konkrétní společnosti a prakticky se kryjí s procesem socializace) </a:t>
            </a:r>
            <a:r>
              <a:rPr lang="cs-CZ" sz="2800" dirty="0"/>
              <a:t>tj. socializaci v nejširším slova smyslu – zde ve smyslu institucionální podpory daného jedince. </a:t>
            </a:r>
          </a:p>
        </p:txBody>
      </p:sp>
    </p:spTree>
    <p:extLst>
      <p:ext uri="{BB962C8B-B14F-4D97-AF65-F5344CB8AC3E}">
        <p14:creationId xmlns:p14="http://schemas.microsoft.com/office/powerpoint/2010/main" val="1448111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57D85-A4FC-4D4C-A8A1-AE09491DF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5518"/>
          </a:xfrm>
        </p:spPr>
        <p:txBody>
          <a:bodyPr>
            <a:normAutofit fontScale="90000"/>
          </a:bodyPr>
          <a:lstStyle/>
          <a:p>
            <a:r>
              <a:rPr lang="cs-CZ" dirty="0"/>
              <a:t>Postavení v systému věd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AFC34-6ACC-44E3-9BD0-C945F1BC0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7263"/>
            <a:ext cx="8596668" cy="4754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Společenské vědy</a:t>
            </a:r>
          </a:p>
          <a:p>
            <a:pPr marL="0" indent="0">
              <a:buNone/>
            </a:pPr>
            <a:r>
              <a:rPr lang="cs-CZ" dirty="0"/>
              <a:t>Speciální </a:t>
            </a:r>
            <a:r>
              <a:rPr lang="cs-CZ" dirty="0" err="1"/>
              <a:t>gerontagogika</a:t>
            </a:r>
            <a:r>
              <a:rPr lang="cs-CZ" dirty="0"/>
              <a:t> je dílčí disciplínou speciální pedagogiky. </a:t>
            </a:r>
          </a:p>
          <a:p>
            <a:r>
              <a:rPr lang="cs-CZ" dirty="0"/>
              <a:t>Spolupracuje s pedagogickými vědami (obecná pedagogika, metodologie, didaktika, dějiny pedagogiky, teorie výchovy, pedagogická diagnostika)</a:t>
            </a:r>
          </a:p>
          <a:p>
            <a:r>
              <a:rPr lang="cs-CZ" dirty="0"/>
              <a:t>Spolupracuje s psychologií, zvláště vývojovou psychologií, </a:t>
            </a:r>
            <a:r>
              <a:rPr lang="cs-CZ" dirty="0" err="1"/>
              <a:t>gerontopsychologií</a:t>
            </a:r>
            <a:r>
              <a:rPr lang="cs-CZ" dirty="0"/>
              <a:t>, patopsychologií, pedagogickou, poradenskou a klinickou psychologií. </a:t>
            </a:r>
          </a:p>
          <a:p>
            <a:r>
              <a:rPr lang="cs-CZ" dirty="0"/>
              <a:t>Významnou roli hraje také vazba na sociologii, etiku, estetiku, logiku, právní vědy, lingvistiku.</a:t>
            </a:r>
          </a:p>
          <a:p>
            <a:pPr marL="0" indent="0">
              <a:buNone/>
            </a:pPr>
            <a:r>
              <a:rPr lang="cs-CZ" b="1" dirty="0"/>
              <a:t>Přírodní vědy</a:t>
            </a:r>
            <a:r>
              <a:rPr lang="cs-CZ" dirty="0"/>
              <a:t> </a:t>
            </a:r>
          </a:p>
          <a:p>
            <a:r>
              <a:rPr lang="cs-CZ" dirty="0"/>
              <a:t>Spolupracuje s lékařskými obory (je třeba mít základní povědomí o podstatě a dopadech znevýhodnění z lékařského hlediska, obor </a:t>
            </a:r>
            <a:r>
              <a:rPr lang="cs-CZ" dirty="0" err="1"/>
              <a:t>gerontopsychiatrie</a:t>
            </a:r>
            <a:r>
              <a:rPr lang="cs-CZ" dirty="0"/>
              <a:t> -</a:t>
            </a:r>
            <a:r>
              <a:rPr lang="cs-CZ" b="0" i="0" dirty="0">
                <a:solidFill>
                  <a:srgbClr val="666666"/>
                </a:solidFill>
                <a:effectLst/>
                <a:latin typeface="Roboto"/>
              </a:rPr>
              <a:t> psychiatrie pro seniory, zabývá se léčbou psychických poruch, které vznikají ve stáří, po 65. roce života</a:t>
            </a:r>
            <a:r>
              <a:rPr lang="cs-CZ" dirty="0"/>
              <a:t>). </a:t>
            </a:r>
          </a:p>
          <a:p>
            <a:pPr marL="0" indent="0">
              <a:buNone/>
            </a:pPr>
            <a:r>
              <a:rPr lang="cs-CZ" b="1" dirty="0"/>
              <a:t>Technické vědy </a:t>
            </a:r>
            <a:r>
              <a:rPr lang="cs-CZ" dirty="0"/>
              <a:t>(v kontextu návrhů, vývoje, výroby a využívání kompenzačních pomůcek) </a:t>
            </a:r>
          </a:p>
        </p:txBody>
      </p:sp>
    </p:spTree>
    <p:extLst>
      <p:ext uri="{BB962C8B-B14F-4D97-AF65-F5344CB8AC3E}">
        <p14:creationId xmlns:p14="http://schemas.microsoft.com/office/powerpoint/2010/main" val="850094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1F6F0-9E53-422B-8AD5-6808CA42B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oboru speciální </a:t>
            </a:r>
            <a:r>
              <a:rPr lang="cs-CZ" dirty="0" err="1"/>
              <a:t>gerontagogiky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46F699-F52C-4FBD-AB61-F0C67B41B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Zaměřuje se na oblasti:  </a:t>
            </a:r>
          </a:p>
          <a:p>
            <a:r>
              <a:rPr lang="cs-CZ" dirty="0"/>
              <a:t>teoretického základu oboru</a:t>
            </a:r>
          </a:p>
          <a:p>
            <a:r>
              <a:rPr lang="cs-CZ" dirty="0"/>
              <a:t>základní terminologii  oboru </a:t>
            </a:r>
          </a:p>
          <a:p>
            <a:r>
              <a:rPr lang="cs-CZ" dirty="0"/>
              <a:t>metodologii  </a:t>
            </a:r>
          </a:p>
          <a:p>
            <a:r>
              <a:rPr lang="cs-CZ" dirty="0"/>
              <a:t>diagnostiku </a:t>
            </a:r>
          </a:p>
          <a:p>
            <a:r>
              <a:rPr lang="cs-CZ" dirty="0"/>
              <a:t>teorii rozvoje (udržení) lidského potenciálu seniorů se znevýhodněním </a:t>
            </a:r>
          </a:p>
          <a:p>
            <a:r>
              <a:rPr lang="cs-CZ" dirty="0"/>
              <a:t>teorii řízení a organizace v institucích a organizacích podporujících tuto cílovou skupinu.</a:t>
            </a:r>
          </a:p>
        </p:txBody>
      </p:sp>
    </p:spTree>
    <p:extLst>
      <p:ext uri="{BB962C8B-B14F-4D97-AF65-F5344CB8AC3E}">
        <p14:creationId xmlns:p14="http://schemas.microsoft.com/office/powerpoint/2010/main" val="174383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4AEFC-F437-4D57-8CD3-2B4335E5E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speciální </a:t>
            </a:r>
            <a:r>
              <a:rPr lang="cs-CZ" dirty="0" err="1"/>
              <a:t>gerontagogiky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EF1A21-40C3-4696-B0C1-AF7EF8EE0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speciální </a:t>
            </a:r>
            <a:r>
              <a:rPr lang="cs-CZ" dirty="0" err="1"/>
              <a:t>gerontagogiky</a:t>
            </a:r>
            <a:r>
              <a:rPr lang="cs-CZ" dirty="0"/>
              <a:t> je udržet či zvýšit kvalitu života člověka. Kvalita života bývá definována z různých úhlů pohledu, nicméně lze rozeznat objektivní a subjektivní kvalitu. Objektivně vnímaná kvalita života je dána většinou životními podmínkami člověka a jeho zdravím, subjektivní rovina je podle většiny odborné literatury vázána na osobní zkušenost, životní spokojenost, soulad mezi realitou a očekáváním. Významnou roli jistě hraje také vnímání tzv. sociální opory. </a:t>
            </a:r>
            <a:r>
              <a:rPr lang="cs-CZ" dirty="0" err="1"/>
              <a:t>Mühlpachr</a:t>
            </a:r>
            <a:r>
              <a:rPr lang="cs-CZ" dirty="0"/>
              <a:t> (2017) uvádí, že subjektivní spokojenost seniorů se váže k pocitům a prožitkům spokojenosti, štěstí, obav, samoty, strachu nebo naděje.</a:t>
            </a:r>
          </a:p>
        </p:txBody>
      </p:sp>
    </p:spTree>
    <p:extLst>
      <p:ext uri="{BB962C8B-B14F-4D97-AF65-F5344CB8AC3E}">
        <p14:creationId xmlns:p14="http://schemas.microsoft.com/office/powerpoint/2010/main" val="3543407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9C47D-FCFB-4879-A034-54FAE1E5B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Cílová skupina speciální </a:t>
            </a:r>
            <a:r>
              <a:rPr lang="cs-CZ" dirty="0" err="1"/>
              <a:t>gerontagogiky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C1FE0-EBC1-46A3-8F3C-F71F5515D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Cílovou skupinou speciální </a:t>
            </a:r>
            <a:r>
              <a:rPr lang="cs-CZ" dirty="0" err="1"/>
              <a:t>gerontagogiky</a:t>
            </a:r>
            <a:r>
              <a:rPr lang="cs-CZ" dirty="0"/>
              <a:t> jsou senioři s určitým typem postižení. Tato disciplína se formuje v posledních desetiletích, protože vzrůstá potřeba aplikovat metody speciální pedagogiky a </a:t>
            </a:r>
            <a:r>
              <a:rPr lang="cs-CZ" dirty="0" err="1"/>
              <a:t>gerontagogiky</a:t>
            </a:r>
            <a:r>
              <a:rPr lang="cs-CZ" dirty="0"/>
              <a:t> na populaci jedinců, kteří se začínají dožívat stále vyššího věku. Se zlepšováním se lékařské péče se jedinci s vrozeným postižením dožívají vyššího věku, současně se však objevuje mnoho onemocnění, které postižení způsobují ve starším věku (dříve se buď tak vysoký výskyt onemocnění nebyl, nebo lidé v podobné situaci nepřežili).</a:t>
            </a:r>
          </a:p>
        </p:txBody>
      </p:sp>
    </p:spTree>
    <p:extLst>
      <p:ext uri="{BB962C8B-B14F-4D97-AF65-F5344CB8AC3E}">
        <p14:creationId xmlns:p14="http://schemas.microsoft.com/office/powerpoint/2010/main" val="773366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6173E-B7C1-4B8C-820F-BE254850D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D05E73-1B6F-49F2-A5F9-DFB09FDED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Cílovou skupinu lze rozčlenit do několika skupin. PODLE DRUHU POSTIŽENÍ:  poruchy tělesné (poruchy hybnosti, dlouhodobě nemocní; mohou být vrozené nebo vzniknout v důsledku chronických nemocí, úrazů, vážných chorob)  poruchy komunikace (poruchy s přijímáním, zpracováním a vysíláním podnětů, které vznikly vrozeným poškozením, nebo došlo ke ztrátě komunikačních dovedností v průběhu života)  poruchy mentální (vrozené defekty: mentální retardace a získané poškození integrity psychických funkcí, demence)  poruchy smyslové (zrakové a sluchové postižení, které vzniklo jako vrozené nebo bylo způsobeno během života)  poruchy chování (závažné odchylky ve vzorcích chování, které jsou z hlediska sociokulturní normy, psaných či nepsaných pravidel společenského soužití pro danou společnost nežádoucí, nechtěné nebo až nepřijatelné“ a lze je členit na poruchy disociální, asociální a antisociální (Fišer a kol., 2014, s. 35)</a:t>
            </a:r>
          </a:p>
        </p:txBody>
      </p:sp>
    </p:spTree>
    <p:extLst>
      <p:ext uri="{BB962C8B-B14F-4D97-AF65-F5344CB8AC3E}">
        <p14:creationId xmlns:p14="http://schemas.microsoft.com/office/powerpoint/2010/main" val="87397300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914</Words>
  <Application>Microsoft Office PowerPoint</Application>
  <PresentationFormat>Širokoúhlá obrazovka</PresentationFormat>
  <Paragraphs>31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Cambria</vt:lpstr>
      <vt:lpstr>Roboto</vt:lpstr>
      <vt:lpstr>Trebuchet MS</vt:lpstr>
      <vt:lpstr>Wingdings 3</vt:lpstr>
      <vt:lpstr>Fazeta</vt:lpstr>
      <vt:lpstr>Speciální gerontagogika</vt:lpstr>
      <vt:lpstr>Definování a předmět</vt:lpstr>
      <vt:lpstr>Definování a předmět</vt:lpstr>
      <vt:lpstr>Definování a předmět</vt:lpstr>
      <vt:lpstr>Postavení v systému věd </vt:lpstr>
      <vt:lpstr>Obsah oboru speciální gerontagogiky</vt:lpstr>
      <vt:lpstr>Cíl speciální gerontagogiky</vt:lpstr>
      <vt:lpstr>Cílová skupina speciální gerontagogiky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gerontagogika</dc:title>
  <dc:creator>Petr Pipek</dc:creator>
  <cp:lastModifiedBy>Petr Pipek</cp:lastModifiedBy>
  <cp:revision>9</cp:revision>
  <dcterms:created xsi:type="dcterms:W3CDTF">2021-02-25T20:18:08Z</dcterms:created>
  <dcterms:modified xsi:type="dcterms:W3CDTF">2021-02-26T12:20:41Z</dcterms:modified>
</cp:coreProperties>
</file>