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600" b="1" dirty="0">
                <a:solidFill>
                  <a:srgbClr val="00B050"/>
                </a:solidFill>
              </a:rPr>
              <a:t>HISTORICKÉ POJETÍ PÉČE O OSOBY S MENTÁLNÍM POSTIŽENÍM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120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 algn="just"/>
            <a:r>
              <a:rPr lang="cs-CZ" altLang="cs-CZ" sz="2000" dirty="0"/>
              <a:t>na idiocii (slabomyslnost) se díval jako na afektivní a rozumovou retardaci, a to vrozenou či získanou, přičemž rozlišoval čtyři stupně: 1. stav blízký zvířeti; 2. stav, kdy jsou některé pojmy a potřeby zachovány; 3. hloupost, tj. stav, kdy je na nižší úrovni zachována řeč a rozum; imbecilita – stav s postupným úbytkem rozumových schopností (demence)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Jean </a:t>
            </a:r>
            <a:r>
              <a:rPr lang="cs-CZ" altLang="cs-CZ" sz="2000" b="1" i="1" dirty="0" err="1"/>
              <a:t>Etienne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Dominique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Esquirol</a:t>
            </a:r>
            <a:endParaRPr lang="cs-CZ" altLang="cs-CZ" sz="2000" dirty="0"/>
          </a:p>
          <a:p>
            <a:pPr lvl="2" algn="just"/>
            <a:r>
              <a:rPr lang="cs-CZ" altLang="cs-CZ" sz="2000" dirty="0" err="1"/>
              <a:t>Pinelův</a:t>
            </a:r>
            <a:r>
              <a:rPr lang="cs-CZ" altLang="cs-CZ" sz="2000" dirty="0"/>
              <a:t> žák</a:t>
            </a:r>
          </a:p>
          <a:p>
            <a:pPr lvl="2" algn="just"/>
            <a:r>
              <a:rPr lang="cs-CZ" altLang="cs-CZ" sz="2000" dirty="0"/>
              <a:t>jako první vymezil idiocii jako stav (nikoliv tedy nemoc) charakterizovaný vrozeným a trvalým nedostatkem rozumových schopností </a:t>
            </a:r>
          </a:p>
          <a:p>
            <a:pPr lvl="2" algn="just"/>
            <a:r>
              <a:rPr lang="cs-CZ" altLang="cs-CZ" sz="2000" dirty="0"/>
              <a:t>pod pojmem imbecilita chápal lehčí formu slabomyslnosti</a:t>
            </a:r>
          </a:p>
          <a:p>
            <a:pPr lvl="2" algn="just"/>
            <a:r>
              <a:rPr lang="cs-CZ" altLang="cs-CZ" sz="2000" dirty="0"/>
              <a:t>pro nejmírnější formu postižení stanovil pojem rozumové opoždění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663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prvním v odborné literatuře popsaným </a:t>
            </a:r>
            <a:r>
              <a:rPr lang="cs-CZ" altLang="cs-CZ" sz="2000" dirty="0" err="1"/>
              <a:t>psychopedickým</a:t>
            </a:r>
            <a:r>
              <a:rPr lang="cs-CZ" altLang="cs-CZ" sz="2000" dirty="0"/>
              <a:t> experimentem byla kauza </a:t>
            </a:r>
            <a:r>
              <a:rPr lang="cs-CZ" altLang="cs-CZ" sz="2000" b="1" i="1" dirty="0"/>
              <a:t>„divocha z </a:t>
            </a:r>
            <a:r>
              <a:rPr lang="cs-CZ" altLang="cs-CZ" sz="2000" b="1" i="1" dirty="0" err="1"/>
              <a:t>Aveyronu</a:t>
            </a:r>
            <a:r>
              <a:rPr lang="cs-CZ" altLang="cs-CZ" sz="2000" b="1" i="1" dirty="0"/>
              <a:t>“</a:t>
            </a:r>
            <a:r>
              <a:rPr lang="cs-CZ" altLang="cs-CZ" sz="2000" dirty="0"/>
              <a:t> z počátku 19. století – případ dvanáctiletého Viktora, který byl nalezen ve francouzských horách</a:t>
            </a:r>
          </a:p>
          <a:p>
            <a:pPr lvl="2" algn="just"/>
            <a:r>
              <a:rPr lang="cs-CZ" altLang="cs-CZ" sz="2000" dirty="0"/>
              <a:t>svůj dosavadní život žil Viktor v okolních lesích divokým životem bez většího kontaktu s lidskou civilizací</a:t>
            </a:r>
          </a:p>
          <a:p>
            <a:pPr lvl="2" algn="just"/>
            <a:r>
              <a:rPr lang="cs-CZ" altLang="cs-CZ" sz="2000" dirty="0"/>
              <a:t>po zadržení byl Viktor předán do ústavu pro hluchoněmé, ve kterém byl od roku 1800 ředitelem </a:t>
            </a:r>
            <a:r>
              <a:rPr lang="cs-CZ" altLang="cs-CZ" sz="2000" b="1" i="1" dirty="0"/>
              <a:t>Jean </a:t>
            </a:r>
            <a:r>
              <a:rPr lang="cs-CZ" altLang="cs-CZ" sz="2000" b="1" i="1" dirty="0" err="1"/>
              <a:t>Itard</a:t>
            </a:r>
            <a:r>
              <a:rPr lang="cs-CZ" altLang="cs-CZ" sz="2000" dirty="0"/>
              <a:t>, který se dostal do kontroverze se svým kolegou </a:t>
            </a:r>
            <a:r>
              <a:rPr lang="cs-CZ" altLang="cs-CZ" sz="2000" dirty="0" err="1"/>
              <a:t>Pinelem</a:t>
            </a:r>
            <a:endParaRPr lang="cs-CZ" altLang="cs-CZ" sz="2000" dirty="0"/>
          </a:p>
          <a:p>
            <a:pPr lvl="2" algn="just"/>
            <a:r>
              <a:rPr lang="cs-CZ" altLang="cs-CZ" sz="2000" dirty="0" err="1"/>
              <a:t>Pinel</a:t>
            </a:r>
            <a:r>
              <a:rPr lang="cs-CZ" altLang="cs-CZ" sz="2000" dirty="0"/>
              <a:t> zkoumal Viktora a prohlásil jej za nevyléčitelného idiota s nulovou vývojovou perspektivou, zatímco </a:t>
            </a:r>
            <a:r>
              <a:rPr lang="cs-CZ" altLang="cs-CZ" sz="2000" dirty="0" err="1"/>
              <a:t>Itard</a:t>
            </a:r>
            <a:r>
              <a:rPr lang="cs-CZ" altLang="cs-CZ" sz="2000" dirty="0"/>
              <a:t> se domníval, že nejde o idiota, nýbrž o zdivočelé dítě</a:t>
            </a:r>
          </a:p>
          <a:p>
            <a:pPr lvl="2" algn="just"/>
            <a:r>
              <a:rPr lang="cs-CZ" altLang="cs-CZ" sz="2000" dirty="0" err="1"/>
              <a:t>Itard</a:t>
            </a:r>
            <a:r>
              <a:rPr lang="cs-CZ" altLang="cs-CZ" sz="2000" dirty="0"/>
              <a:t> vypracoval systém cvičení zaměřených na rozvoj smyslů, řeči, motoriky i sociálního chování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095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 algn="just"/>
            <a:r>
              <a:rPr lang="cs-CZ" altLang="cs-CZ" sz="2000" dirty="0"/>
              <a:t>přestože léta (speciálně) pedagogického úsilí přinesla jistý pokrok v psychomotorickém a mentálním vývoji Viktora, nebyl progres úměrný vynaložené námaze</a:t>
            </a:r>
          </a:p>
          <a:p>
            <a:pPr lvl="2" algn="just"/>
            <a:r>
              <a:rPr lang="cs-CZ" altLang="cs-CZ" sz="2000" dirty="0"/>
              <a:t>příčinou selhání byla i skutečnost, že Viktor měl středně těžké mentální postižení zapříčiněné s největší pravděpodobností těžkou sociálně kulturní deprivací</a:t>
            </a:r>
          </a:p>
          <a:p>
            <a:pPr lvl="2" algn="just"/>
            <a:r>
              <a:rPr lang="cs-CZ" altLang="cs-CZ" sz="2000" dirty="0" err="1"/>
              <a:t>Itard</a:t>
            </a:r>
            <a:r>
              <a:rPr lang="cs-CZ" altLang="cs-CZ" sz="2000" dirty="0"/>
              <a:t> dokázal, že i jedince s mentálním postižením lze speciální metodikou dále rozvíjet</a:t>
            </a:r>
          </a:p>
          <a:p>
            <a:pPr lvl="2" algn="just"/>
            <a:r>
              <a:rPr lang="cs-CZ" altLang="cs-CZ" sz="2000" dirty="0"/>
              <a:t>po vzoru jeho edukačního experimentu dochází k otevření prvních institucí specializovaných na výchovu a vzdělávání takto postižených dětí i dospělých (</a:t>
            </a:r>
            <a:r>
              <a:rPr lang="cs-CZ" altLang="cs-CZ" sz="2000" b="1" i="1" dirty="0"/>
              <a:t>dr. </a:t>
            </a:r>
            <a:r>
              <a:rPr lang="cs-CZ" altLang="cs-CZ" sz="2000" b="1" i="1" dirty="0" err="1"/>
              <a:t>Voisin</a:t>
            </a:r>
            <a:r>
              <a:rPr lang="cs-CZ" altLang="cs-CZ" sz="2000" dirty="0"/>
              <a:t> – </a:t>
            </a:r>
            <a:r>
              <a:rPr lang="cs-CZ" altLang="cs-CZ" sz="2000" dirty="0" err="1"/>
              <a:t>ortofrenický</a:t>
            </a:r>
            <a:r>
              <a:rPr lang="cs-CZ" altLang="cs-CZ" sz="2000" dirty="0"/>
              <a:t> institut jakožto první samostatné zařízení pro slabomyslné v Paříži, </a:t>
            </a:r>
            <a:r>
              <a:rPr lang="cs-CZ" altLang="cs-CZ" sz="2000" b="1" i="1" dirty="0"/>
              <a:t>dr. </a:t>
            </a:r>
            <a:r>
              <a:rPr lang="cs-CZ" altLang="cs-CZ" sz="2000" b="1" i="1" dirty="0" err="1"/>
              <a:t>Guggenbuhl</a:t>
            </a:r>
            <a:r>
              <a:rPr lang="cs-CZ" altLang="cs-CZ" sz="2000" dirty="0"/>
              <a:t> – první sanatorium pro kretény a epileptiky ve švýcarském </a:t>
            </a:r>
            <a:r>
              <a:rPr lang="cs-CZ" altLang="cs-CZ" sz="2000" dirty="0" err="1"/>
              <a:t>Abendbergu</a:t>
            </a:r>
            <a:r>
              <a:rPr lang="cs-CZ" altLang="cs-CZ" sz="2000" dirty="0"/>
              <a:t>, </a:t>
            </a:r>
            <a:r>
              <a:rPr lang="cs-CZ" altLang="cs-CZ" sz="2000" b="1" i="1" dirty="0" err="1"/>
              <a:t>Seguin</a:t>
            </a:r>
            <a:r>
              <a:rPr lang="cs-CZ" altLang="cs-CZ" sz="2000" dirty="0"/>
              <a:t> – první škola pro slabomyslné v Paříži)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34962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i="1" dirty="0"/>
              <a:t>Eduard </a:t>
            </a:r>
            <a:r>
              <a:rPr lang="cs-CZ" altLang="cs-CZ" sz="2000" b="1" i="1" dirty="0" err="1"/>
              <a:t>Sequin</a:t>
            </a:r>
            <a:r>
              <a:rPr lang="cs-CZ" altLang="cs-CZ" sz="2000" i="1" dirty="0"/>
              <a:t>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lékař, „otec zakladatel“ </a:t>
            </a:r>
            <a:r>
              <a:rPr lang="cs-CZ" altLang="cs-CZ" sz="2000" dirty="0" err="1"/>
              <a:t>psychopedie</a:t>
            </a:r>
            <a:r>
              <a:rPr lang="cs-CZ" altLang="cs-CZ" sz="2000" dirty="0"/>
              <a:t> a systematické péče o slabomyslné v Evropě i ve Spojených státech</a:t>
            </a:r>
          </a:p>
          <a:p>
            <a:pPr lvl="2" algn="just"/>
            <a:r>
              <a:rPr lang="cs-CZ" altLang="cs-CZ" sz="2000" dirty="0"/>
              <a:t>dílo: Pojednání o morálce, hygieně a výchově idiotů a ostatních postižených dětí, Idiocie a její léčení fyziologickou metodou</a:t>
            </a:r>
          </a:p>
          <a:p>
            <a:pPr lvl="2" algn="just"/>
            <a:r>
              <a:rPr lang="cs-CZ" altLang="cs-CZ" sz="2000" dirty="0"/>
              <a:t>rozpracovává systém výchovy slabomyslných jedinců postavených na tzv. </a:t>
            </a:r>
            <a:r>
              <a:rPr lang="cs-CZ" altLang="cs-CZ" sz="2000" dirty="0" err="1"/>
              <a:t>Sequinově</a:t>
            </a:r>
            <a:r>
              <a:rPr lang="cs-CZ" altLang="cs-CZ" sz="2000" dirty="0"/>
              <a:t> triádě: 1. výchova činnosti (rozvoj motoriky, analyzátorů, </a:t>
            </a:r>
            <a:r>
              <a:rPr lang="cs-CZ" altLang="cs-CZ" sz="2000" dirty="0" err="1"/>
              <a:t>senzomotoriky</a:t>
            </a:r>
            <a:r>
              <a:rPr lang="cs-CZ" altLang="cs-CZ" sz="2000" dirty="0"/>
              <a:t>); 2. výchova myšlení (výuka trivia, utváření představ o světě a společnosti); 3. výchova vůle (schopnost ovládnout své instinkty)</a:t>
            </a:r>
          </a:p>
          <a:p>
            <a:pPr lvl="2" algn="just"/>
            <a:r>
              <a:rPr lang="cs-CZ" altLang="cs-CZ" sz="2000" dirty="0"/>
              <a:t>společně s </a:t>
            </a:r>
            <a:r>
              <a:rPr lang="cs-CZ" altLang="cs-CZ" sz="2000" dirty="0" err="1"/>
              <a:t>Itardem</a:t>
            </a:r>
            <a:r>
              <a:rPr lang="cs-CZ" altLang="cs-CZ" sz="2000" dirty="0"/>
              <a:t> je pokládán za zakladatele kurativní – léčebné pedagogiky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7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 algn="just"/>
            <a:r>
              <a:rPr lang="cs-CZ" altLang="cs-CZ" sz="2000" dirty="0"/>
              <a:t>zakládal fyziologické školy pro slabomyslné, v nichž byl kromě výuky trivia kladen důraz na rozvoj sebeobsluhy, pracovní a estetickou výchovu </a:t>
            </a:r>
          </a:p>
          <a:p>
            <a:pPr lvl="2" algn="just"/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věnoval se i diagnostice jedinců s mentálním postižením (tzv. </a:t>
            </a:r>
            <a:r>
              <a:rPr lang="cs-CZ" altLang="cs-CZ" sz="2000" dirty="0" err="1"/>
              <a:t>Sequinova</a:t>
            </a:r>
            <a:r>
              <a:rPr lang="cs-CZ" altLang="cs-CZ" sz="2000" dirty="0"/>
              <a:t>/</a:t>
            </a:r>
            <a:r>
              <a:rPr lang="cs-CZ" altLang="cs-CZ" sz="2000" dirty="0" err="1"/>
              <a:t>Goddardova</a:t>
            </a:r>
            <a:r>
              <a:rPr lang="cs-CZ" altLang="cs-CZ" sz="2000" dirty="0"/>
              <a:t> destička – diagnostikování úrovně praktického/manipulačního myšlení, destička, do jejíhož reliéfu se vkládají příslušné geometrické tvary)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335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altLang="cs-CZ" sz="2000" b="1" u="sng" dirty="0"/>
              <a:t>ALTERNATIVNÍ PEDAGOGIKA 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vyrostla na dílech „speciálních pedagogů“</a:t>
            </a:r>
          </a:p>
          <a:p>
            <a:pPr lvl="1" algn="just"/>
            <a:r>
              <a:rPr lang="cs-CZ" altLang="cs-CZ" sz="2000" b="1" i="1" dirty="0"/>
              <a:t>MUDr. </a:t>
            </a:r>
            <a:r>
              <a:rPr lang="cs-CZ" altLang="cs-CZ" sz="2000" b="1" i="1" dirty="0" err="1"/>
              <a:t>Ovid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Decroly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globalista </a:t>
            </a:r>
          </a:p>
          <a:p>
            <a:pPr lvl="2" algn="just"/>
            <a:r>
              <a:rPr lang="cs-CZ" altLang="cs-CZ" sz="2000" dirty="0"/>
              <a:t>inicioval v Belgii vznik diagnostických tříd pro slabomyslné žáky a vypracoval pro ně systém senzomotorických cvičení </a:t>
            </a:r>
          </a:p>
          <a:p>
            <a:pPr lvl="2" algn="just"/>
            <a:r>
              <a:rPr lang="cs-CZ" altLang="cs-CZ" sz="2000" dirty="0"/>
              <a:t>založil r. 1901 ústav pro slaboduché v Bruselu</a:t>
            </a:r>
          </a:p>
          <a:p>
            <a:pPr lvl="2" algn="just"/>
            <a:r>
              <a:rPr lang="cs-CZ" altLang="cs-CZ" sz="2000" dirty="0"/>
              <a:t>založil r. 1907 soukromou školu pro děti normální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Marie </a:t>
            </a:r>
            <a:r>
              <a:rPr lang="cs-CZ" altLang="cs-CZ" sz="2000" b="1" i="1" dirty="0" err="1"/>
              <a:t>Montessori</a:t>
            </a:r>
            <a:r>
              <a:rPr lang="cs-CZ" altLang="cs-CZ" sz="2000" b="1" i="1" dirty="0"/>
              <a:t>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lékařka</a:t>
            </a:r>
          </a:p>
          <a:p>
            <a:pPr lvl="2" algn="just"/>
            <a:r>
              <a:rPr lang="cs-CZ" altLang="cs-CZ" sz="2000" dirty="0"/>
              <a:t>pracovala s žáky s mentálním postižením v </a:t>
            </a:r>
            <a:r>
              <a:rPr lang="cs-CZ" altLang="cs-CZ" sz="2000" dirty="0" err="1"/>
              <a:t>orthofrenické</a:t>
            </a:r>
            <a:r>
              <a:rPr lang="cs-CZ" altLang="cs-CZ" sz="2000" dirty="0"/>
              <a:t> škole a poznatky využila pro koncipování předškolní výchovy dětí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08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i="1" dirty="0"/>
              <a:t>Helena </a:t>
            </a:r>
            <a:r>
              <a:rPr lang="cs-CZ" altLang="cs-CZ" sz="2000" b="1" i="1" dirty="0" err="1"/>
              <a:t>Parhurstová</a:t>
            </a:r>
            <a:endParaRPr lang="cs-CZ" altLang="cs-CZ" sz="2000" dirty="0"/>
          </a:p>
          <a:p>
            <a:pPr lvl="2" algn="just"/>
            <a:r>
              <a:rPr lang="cs-CZ" altLang="cs-CZ" sz="2000" dirty="0" err="1"/>
              <a:t>Daltonský</a:t>
            </a:r>
            <a:r>
              <a:rPr lang="cs-CZ" altLang="cs-CZ" sz="2000" dirty="0"/>
              <a:t> plán vznikl původně pro potřeby newyorské školy pro „mrzáčky“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Dr. </a:t>
            </a:r>
            <a:r>
              <a:rPr lang="cs-CZ" altLang="cs-CZ" sz="2000" b="1" i="1" dirty="0" err="1"/>
              <a:t>Washburn</a:t>
            </a:r>
            <a:r>
              <a:rPr lang="cs-CZ" altLang="cs-CZ" sz="2000" i="1" dirty="0"/>
              <a:t>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koncipoval </a:t>
            </a:r>
            <a:r>
              <a:rPr lang="cs-CZ" altLang="cs-CZ" sz="2000" dirty="0" err="1"/>
              <a:t>Winnetskou</a:t>
            </a:r>
            <a:r>
              <a:rPr lang="cs-CZ" altLang="cs-CZ" sz="2000" dirty="0"/>
              <a:t> soustavu na základě poznatků psychologické kliniky pro „úchylné žáky“ ve </a:t>
            </a:r>
            <a:r>
              <a:rPr lang="cs-CZ" altLang="cs-CZ" sz="2000" dirty="0" err="1"/>
              <a:t>Winnetce</a:t>
            </a:r>
            <a:endParaRPr lang="cs-CZ" altLang="cs-CZ" sz="2000" dirty="0"/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Peter </a:t>
            </a:r>
            <a:r>
              <a:rPr lang="cs-CZ" altLang="cs-CZ" sz="2000" b="1" i="1" dirty="0" err="1"/>
              <a:t>Peterson</a:t>
            </a:r>
            <a:r>
              <a:rPr lang="cs-CZ" altLang="cs-CZ" sz="2000" i="1" dirty="0"/>
              <a:t>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univerzitní profesor pedagogiky</a:t>
            </a:r>
          </a:p>
          <a:p>
            <a:pPr lvl="2" algn="just"/>
            <a:r>
              <a:rPr lang="cs-CZ" altLang="cs-CZ" sz="2000" dirty="0"/>
              <a:t>autor Jenského plánu </a:t>
            </a:r>
          </a:p>
          <a:p>
            <a:pPr lvl="2" algn="just"/>
            <a:r>
              <a:rPr lang="cs-CZ" altLang="cs-CZ" sz="2000" dirty="0"/>
              <a:t>prosazoval inkluzi žáků s postižením půl století předtím, než se stala aktuálním úkolem pedagogického systému vyspělých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12266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i="1" dirty="0"/>
              <a:t>Rudolf Steiner  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rakouský filozof, sociální reformátor, architekt, esoterik 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teoretik waldorfské pedagogiky 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jeden ze zakladatelů léčebné pedagogiky 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celosvětové </a:t>
            </a:r>
            <a:r>
              <a:rPr lang="cs-CZ" altLang="cs-CZ" sz="2000" dirty="0" err="1"/>
              <a:t>camphillské</a:t>
            </a:r>
            <a:r>
              <a:rPr lang="cs-CZ" altLang="cs-CZ" sz="2000" dirty="0"/>
              <a:t> hnutí vyrostlé ze Steinerova odkazu je určeno především klientům s mentálním postižením těžšího stupně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8998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cs-CZ" altLang="cs-CZ" sz="2000" b="1" u="sng" dirty="0"/>
              <a:t>ČESKÉ ZEMĚ</a:t>
            </a:r>
            <a:endParaRPr lang="cs-CZ" altLang="cs-CZ" sz="2000" dirty="0"/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Všeobecný (tereziánský) školní řád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z roku</a:t>
            </a:r>
            <a:r>
              <a:rPr lang="cs-CZ" altLang="cs-CZ" sz="2000" b="1" dirty="0"/>
              <a:t> </a:t>
            </a:r>
            <a:r>
              <a:rPr lang="cs-CZ" altLang="cs-CZ" sz="2000" dirty="0"/>
              <a:t>1774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první zákonné ustanovení na území naší země řešící školní docházku dětí 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dílem pruského reformátora Johanna Ignáce </a:t>
            </a:r>
            <a:r>
              <a:rPr lang="cs-CZ" altLang="cs-CZ" sz="2000" dirty="0" err="1"/>
              <a:t>Felbigera</a:t>
            </a:r>
            <a:r>
              <a:rPr lang="cs-CZ" altLang="cs-CZ" sz="2000" dirty="0"/>
              <a:t>, který zastával názor, že nenadaní žáci by měli být přítomni výuce a učitel by je pro jejich malé nadání neměl trestat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5363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1" algn="just"/>
            <a:r>
              <a:rPr lang="cs-CZ" altLang="cs-CZ" sz="2000" b="1" i="1" dirty="0"/>
              <a:t>Zákon o domovském právu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vydán v roce 1863 </a:t>
            </a:r>
          </a:p>
          <a:p>
            <a:pPr lvl="2" algn="just"/>
            <a:r>
              <a:rPr lang="cs-CZ" altLang="cs-CZ" sz="2000" dirty="0"/>
              <a:t>v podstatě první legislativní úprava zabývající se skutečnou péčí o „úchylné“ jedince</a:t>
            </a:r>
          </a:p>
          <a:p>
            <a:pPr lvl="2" algn="just"/>
            <a:r>
              <a:rPr lang="cs-CZ" altLang="cs-CZ" sz="2000" dirty="0"/>
              <a:t>ustanovuje nárok jedinců s postižením na sociální nemoc</a:t>
            </a:r>
          </a:p>
          <a:p>
            <a:pPr lvl="2" algn="just"/>
            <a:r>
              <a:rPr lang="cs-CZ" altLang="cs-CZ" sz="2000" dirty="0"/>
              <a:t>v praxi to přineslo rozvoj zemských ústavů pro duševně, tělesně a smyslově postižené občany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Zákon o obecných školách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 roku 1869</a:t>
            </a:r>
          </a:p>
          <a:p>
            <a:pPr lvl="2" algn="just"/>
            <a:r>
              <a:rPr lang="cs-CZ" altLang="cs-CZ" sz="2000" dirty="0"/>
              <a:t>měl nepříznivý dopad pro děti s těžkým tělesným a mentálním postižením </a:t>
            </a:r>
          </a:p>
          <a:p>
            <a:pPr lvl="2" algn="just"/>
            <a:r>
              <a:rPr lang="cs-CZ" altLang="cs-CZ" sz="2000" dirty="0"/>
              <a:t>vylučoval tyto děti ze vzdělávání, v centru „speciálně pedagogického“ zájmu rakousko-uherské společnosti bylo vzdělávání dětí se smyslovým postižením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98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- starověk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u="sng" dirty="0"/>
              <a:t>STAROVĚK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prvním patrně doloženým konceptem duševní poruchy v literatuře je deprese popsaná v lékařském dokumentu tzv. </a:t>
            </a:r>
            <a:r>
              <a:rPr lang="cs-CZ" altLang="cs-CZ" sz="2000" b="1" i="1" dirty="0" err="1"/>
              <a:t>Eberova</a:t>
            </a:r>
            <a:r>
              <a:rPr lang="cs-CZ" altLang="cs-CZ" sz="2000" b="1" i="1" dirty="0"/>
              <a:t> papyru</a:t>
            </a:r>
            <a:r>
              <a:rPr lang="cs-CZ" altLang="cs-CZ" sz="2000" dirty="0"/>
              <a:t> datovaného do doby kolem roku 1900 před Kristem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první preventivní opatření (duševních poruch) známe již z r. 800 před Kr. jako tzv. </a:t>
            </a:r>
            <a:r>
              <a:rPr lang="cs-CZ" altLang="cs-CZ" sz="2000" b="1" i="1" dirty="0"/>
              <a:t>opatření </a:t>
            </a:r>
            <a:r>
              <a:rPr lang="cs-CZ" altLang="cs-CZ" sz="2000" b="1" i="1" dirty="0" err="1"/>
              <a:t>Lykurgovo</a:t>
            </a:r>
            <a:r>
              <a:rPr lang="cs-CZ" altLang="cs-CZ" sz="2000" dirty="0"/>
              <a:t>, který věděl, že požívání lihovin má neblahý vliv na potomstvo, zejména na jeho duševní vývoj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zakazoval proto požívat víno v den sňatku s předpokladem, že v ten den </a:t>
            </a:r>
            <a:r>
              <a:rPr lang="cs-CZ" altLang="cs-CZ" sz="2000" dirty="0" smtClean="0"/>
              <a:t>dochází </a:t>
            </a:r>
            <a:r>
              <a:rPr lang="cs-CZ" altLang="cs-CZ" sz="2000" dirty="0"/>
              <a:t>k početí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606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i="1" dirty="0"/>
              <a:t>Řád školní o vyučování</a:t>
            </a:r>
            <a:r>
              <a:rPr lang="cs-CZ" altLang="cs-CZ" sz="2000" i="1" dirty="0"/>
              <a:t>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 roku 1905 </a:t>
            </a:r>
          </a:p>
          <a:p>
            <a:pPr lvl="2" algn="just"/>
            <a:r>
              <a:rPr lang="cs-CZ" altLang="cs-CZ" sz="2000" dirty="0"/>
              <a:t>umožnil s povolením zemských školních úřadů zřizovat zvláštní pomocné či podpůrné třídy, které by mohly navštěvovat (kromě dětí se smyslovým postižením) i méně nadané děti, aby se předešlo „duševní zakrslosti“ říšského obyvatelstva</a:t>
            </a:r>
          </a:p>
          <a:p>
            <a:pPr lvl="2" algn="just"/>
            <a:r>
              <a:rPr lang="cs-CZ" altLang="cs-CZ" sz="2000" dirty="0"/>
              <a:t>dva roky po vydání řádu ministerstvo kultury a vyučování upravuje výnosem podmínky pro přijetí žáka do těchto škol a vydává pokyny k jejich vyučování (15 či max. 20 žáků na jednoho učitele, vyučování jednoho předmětu nesmí přesáhnout 25 min., pomocná škola má 3 až 5 tříd…)</a:t>
            </a:r>
          </a:p>
          <a:p>
            <a:pPr lvl="2" algn="just"/>
            <a:r>
              <a:rPr lang="cs-CZ" altLang="cs-CZ" sz="2000" dirty="0"/>
              <a:t>učitelé těchto tříd procházeli několikadenním „</a:t>
            </a:r>
            <a:r>
              <a:rPr lang="cs-CZ" altLang="cs-CZ" sz="2000" dirty="0" err="1"/>
              <a:t>psychopedickým</a:t>
            </a:r>
            <a:r>
              <a:rPr lang="cs-CZ" altLang="cs-CZ" sz="2000" dirty="0"/>
              <a:t>“ kurzem placeným státem, kde se seznamovali mj. i se specifiky osobnostní struktury žáků trpících různou formou „blbosti“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086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i="1" dirty="0"/>
              <a:t>Karel Slavoj </a:t>
            </a:r>
            <a:r>
              <a:rPr lang="cs-CZ" altLang="cs-CZ" sz="2000" b="1" i="1" dirty="0" err="1"/>
              <a:t>Amerling</a:t>
            </a:r>
            <a:r>
              <a:rPr lang="cs-CZ" altLang="cs-CZ" sz="2000" i="1" dirty="0"/>
              <a:t> (1807-1884)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lékař, přírodovědec, pedagog a pedagogický reformátor </a:t>
            </a:r>
          </a:p>
          <a:p>
            <a:pPr lvl="2" algn="just"/>
            <a:r>
              <a:rPr lang="cs-CZ" altLang="cs-CZ" sz="2000" dirty="0"/>
              <a:t>ředitel české hlavní školy v Praze, ředitel učitelského ústavu a ředitel ústavu pro slabomyslné</a:t>
            </a:r>
          </a:p>
          <a:p>
            <a:pPr lvl="2" algn="just"/>
            <a:r>
              <a:rPr lang="cs-CZ" altLang="cs-CZ" sz="2000" dirty="0"/>
              <a:t>bezplatně řídil první ústav pro slabomyslné v celém rakousko-uherském mocnářství, jímž bylo tzv. </a:t>
            </a:r>
            <a:r>
              <a:rPr lang="cs-CZ" altLang="cs-CZ" sz="2000" b="1" i="1" dirty="0" err="1"/>
              <a:t>Ernestinum</a:t>
            </a:r>
            <a:r>
              <a:rPr lang="cs-CZ" altLang="cs-CZ" sz="2000" b="1" dirty="0"/>
              <a:t> </a:t>
            </a:r>
            <a:r>
              <a:rPr lang="cs-CZ" altLang="cs-CZ" sz="2000" dirty="0"/>
              <a:t>na Pražském hradě, provozované Spolkem paní sv. Anny a založené roku 1871</a:t>
            </a:r>
          </a:p>
          <a:p>
            <a:pPr lvl="2" algn="just"/>
            <a:r>
              <a:rPr lang="cs-CZ" altLang="cs-CZ" sz="2000" dirty="0"/>
              <a:t>prosazoval pro své klienty základní vzdělání, ruční práce a zemědělské práce, pevný režim dne a nácvik </a:t>
            </a:r>
            <a:r>
              <a:rPr lang="cs-CZ" altLang="cs-CZ" sz="2000" dirty="0" err="1"/>
              <a:t>sebeobslužných</a:t>
            </a:r>
            <a:r>
              <a:rPr lang="cs-CZ" altLang="cs-CZ" sz="2000" dirty="0"/>
              <a:t> prací a hygieny</a:t>
            </a:r>
          </a:p>
          <a:p>
            <a:pPr lvl="2" algn="just"/>
            <a:r>
              <a:rPr lang="cs-CZ" altLang="cs-CZ" sz="2000" dirty="0"/>
              <a:t>velký vyznavač tehdy moderní frenologie a fyziognomiky, v duchu těchto teorií také diagnostikoval své svěřence podle typologie pocházející z jejich fyziognomie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5457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just"/>
            <a:r>
              <a:rPr lang="cs-CZ" altLang="cs-CZ" sz="2000" b="1" i="1" dirty="0"/>
              <a:t>MUDr. Karel </a:t>
            </a:r>
            <a:r>
              <a:rPr lang="cs-CZ" altLang="cs-CZ" sz="2000" b="1" i="1" dirty="0" err="1"/>
              <a:t>Herfort</a:t>
            </a:r>
            <a:r>
              <a:rPr lang="cs-CZ" altLang="cs-CZ" sz="2000" b="1" i="1" dirty="0"/>
              <a:t> </a:t>
            </a:r>
            <a:r>
              <a:rPr lang="cs-CZ" altLang="cs-CZ" sz="2000" i="1" dirty="0"/>
              <a:t>(1871-1940)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lékař, vědec a „speciální pedagog“ </a:t>
            </a:r>
          </a:p>
          <a:p>
            <a:pPr lvl="2" algn="just"/>
            <a:r>
              <a:rPr lang="cs-CZ" altLang="cs-CZ" sz="2000" dirty="0"/>
              <a:t>spojen s </a:t>
            </a:r>
            <a:r>
              <a:rPr lang="cs-CZ" altLang="cs-CZ" sz="2000" dirty="0" err="1"/>
              <a:t>Ernestinem</a:t>
            </a:r>
            <a:r>
              <a:rPr lang="cs-CZ" altLang="cs-CZ" sz="2000" dirty="0"/>
              <a:t> a péčí o slabomyslné na našem území </a:t>
            </a:r>
          </a:p>
          <a:p>
            <a:pPr lvl="2" algn="just"/>
            <a:r>
              <a:rPr lang="cs-CZ" altLang="cs-CZ" sz="2000" dirty="0"/>
              <a:t>v ústavu prosadil individuální přístup k chovancům, prohloubil jejich výuku (vč. tělesné a pracovní) a zavedl chorobopisy vycházející z vědeckých (lékařských i „speciálně pedagogických“) diagnostických metod</a:t>
            </a:r>
          </a:p>
          <a:p>
            <a:pPr lvl="2" algn="just"/>
            <a:r>
              <a:rPr lang="cs-CZ" altLang="cs-CZ" sz="2000" dirty="0"/>
              <a:t>závěry svých pozorování a měření zevšeobecňoval na teoretickou úroveň (rozsáhlé vědecké dílo Rodokmeny slabomyslných)</a:t>
            </a:r>
          </a:p>
          <a:p>
            <a:pPr lvl="2" algn="just"/>
            <a:r>
              <a:rPr lang="cs-CZ" altLang="cs-CZ" sz="2000" dirty="0"/>
              <a:t>stal se vůdčí osobností života osvětového (předseda Spolku pro péči o slabomyslné), odborného (zakladatel české </a:t>
            </a:r>
            <a:r>
              <a:rPr lang="cs-CZ" altLang="cs-CZ" sz="2000" dirty="0" err="1"/>
              <a:t>pedopsychiatrie</a:t>
            </a:r>
            <a:r>
              <a:rPr lang="cs-CZ" altLang="cs-CZ" sz="2000" dirty="0"/>
              <a:t>, spoluzakladatel našeho prvního odborného časopisu Úchylná mládež) i pedagogického (univerzitní profesor prosazující týmovou práci lékaře a pedagoga a vzdělávající po dlouhý čas učitele pomocných škol v pedopatologii)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6196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b="1" i="1" dirty="0"/>
              <a:t>Josef Zeman</a:t>
            </a:r>
            <a:r>
              <a:rPr lang="cs-CZ" altLang="cs-CZ" sz="2000" i="1" dirty="0"/>
              <a:t> (1867-1961)</a:t>
            </a:r>
            <a:r>
              <a:rPr lang="cs-CZ" altLang="cs-CZ" sz="2000" dirty="0"/>
              <a:t> </a:t>
            </a:r>
          </a:p>
          <a:p>
            <a:pPr lvl="2" algn="just"/>
            <a:r>
              <a:rPr lang="cs-CZ" altLang="cs-CZ" sz="2000" dirty="0"/>
              <a:t>blízký spolupracovník doktora </a:t>
            </a:r>
            <a:r>
              <a:rPr lang="cs-CZ" altLang="cs-CZ" sz="2000" dirty="0" err="1"/>
              <a:t>Herforta</a:t>
            </a:r>
            <a:r>
              <a:rPr lang="cs-CZ" altLang="cs-CZ" sz="2000" dirty="0"/>
              <a:t> (nejen z redakce Úchylné mládeže) </a:t>
            </a:r>
          </a:p>
          <a:p>
            <a:pPr lvl="2" algn="just"/>
            <a:r>
              <a:rPr lang="cs-CZ" altLang="cs-CZ" sz="2000" dirty="0"/>
              <a:t>zakladatel našeho speciálního školství </a:t>
            </a:r>
          </a:p>
          <a:p>
            <a:pPr lvl="2" algn="just"/>
            <a:r>
              <a:rPr lang="cs-CZ" altLang="cs-CZ" sz="2000" dirty="0"/>
              <a:t>s jeho jménem je spojen </a:t>
            </a:r>
            <a:r>
              <a:rPr lang="cs-CZ" altLang="cs-CZ" sz="2000" b="1" i="1" dirty="0"/>
              <a:t>zákon o pomocných školách</a:t>
            </a:r>
            <a:r>
              <a:rPr lang="cs-CZ" altLang="cs-CZ" sz="2000" dirty="0"/>
              <a:t> (1929) – vřadil pomocné školy do školského systému „první republiky“, upravoval řízení těchto škol státem a řešil otázku povinné školní docházky slabomyslných</a:t>
            </a:r>
          </a:p>
          <a:p>
            <a:pPr lvl="2" algn="just"/>
            <a:r>
              <a:rPr lang="cs-CZ" altLang="cs-CZ" sz="2000" dirty="0"/>
              <a:t>školský inspektor, pedagogický pracovník vychovávající odborníky z oblasti pedopatologie na Vysoké škole studií pedagogických v Praze</a:t>
            </a:r>
          </a:p>
          <a:p>
            <a:pPr lvl="2" algn="just"/>
            <a:r>
              <a:rPr lang="cs-CZ" altLang="cs-CZ" sz="2000" dirty="0"/>
              <a:t>vydal pro ně řadu odborných publikací jako je soubor přednášek Črty z pedopatologie, Pedopatologický slovník</a:t>
            </a:r>
          </a:p>
          <a:p>
            <a:pPr lvl="2" algn="just"/>
            <a:r>
              <a:rPr lang="cs-CZ" altLang="cs-CZ" sz="2000" dirty="0"/>
              <a:t>později zpracoval i naše první Dějiny péče o slabomyslné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75041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b="1" i="1" dirty="0"/>
              <a:t>Jan Mauer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„speciální pedagog“, metodik a propagátor „ručních prací“ na pomocných školách </a:t>
            </a:r>
          </a:p>
          <a:p>
            <a:pPr lvl="2" algn="just"/>
            <a:r>
              <a:rPr lang="cs-CZ" altLang="cs-CZ" sz="2000" dirty="0"/>
              <a:t>působil jako učitel pomocné třídy v Praze</a:t>
            </a:r>
          </a:p>
          <a:p>
            <a:pPr lvl="2" algn="just"/>
            <a:r>
              <a:rPr lang="cs-CZ" altLang="cs-CZ" sz="2000" dirty="0"/>
              <a:t>své postoje zdůvodňuje v pedopatologické publikaci Děti duševně úchylné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Konrád Sedláček</a:t>
            </a:r>
            <a:r>
              <a:rPr lang="cs-CZ" altLang="cs-CZ" sz="2000" i="1" dirty="0"/>
              <a:t> (1876-1939)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iniciátor rozvoje pomocného školství na Moravě </a:t>
            </a:r>
          </a:p>
          <a:p>
            <a:pPr lvl="2" algn="just"/>
            <a:r>
              <a:rPr lang="cs-CZ" altLang="cs-CZ" sz="2000" dirty="0"/>
              <a:t>ředitel první pomocné školy v Olomouci otevřené v roce 1920 (rok předtím byla otevřena pomocná škola v Brně)</a:t>
            </a:r>
          </a:p>
          <a:p>
            <a:pPr lvl="2" algn="just"/>
            <a:r>
              <a:rPr lang="cs-CZ" altLang="cs-CZ" sz="2000" dirty="0"/>
              <a:t>díky jeho snaze byla již po dvou letech fungování vedena jako trojtřídní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791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zabýval se především pozorováním vlivu těžkých sociálních podmínek na samotný život jedince</a:t>
            </a:r>
          </a:p>
          <a:p>
            <a:pPr lvl="2" algn="just"/>
            <a:r>
              <a:rPr lang="cs-CZ" altLang="cs-CZ" sz="2000" dirty="0"/>
              <a:t>věnoval soustavnou pozornost modernizaci a materiálnímu vybavení školy</a:t>
            </a:r>
          </a:p>
          <a:p>
            <a:pPr lvl="2" algn="just"/>
            <a:r>
              <a:rPr lang="cs-CZ" altLang="cs-CZ" sz="2000" dirty="0"/>
              <a:t>jeho nejznámější publikací je spis Zachraňte slabomyslné (1907)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Otakar Chlup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vědec a teoretik </a:t>
            </a:r>
          </a:p>
          <a:p>
            <a:pPr lvl="2" algn="just"/>
            <a:r>
              <a:rPr lang="cs-CZ" altLang="cs-CZ" sz="2000" dirty="0"/>
              <a:t>zabýval se výzkumem a diagnostikou duševních projevů osob s mentálním postižením </a:t>
            </a:r>
          </a:p>
          <a:p>
            <a:pPr lvl="2" algn="just"/>
            <a:r>
              <a:rPr lang="cs-CZ" altLang="cs-CZ" sz="2000" dirty="0"/>
              <a:t>ve své práci Výzkum duševních projevů u dětí méně schopných (1925) uvádí tento akademik příklady, jež názorně poukazují na důležitost používání takových vyučovacích metod, které se odvíjí od znalosti všech psychických funkcí každého dítěte</a:t>
            </a:r>
          </a:p>
          <a:p>
            <a:pPr lvl="2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6777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 algn="just"/>
            <a:r>
              <a:rPr lang="cs-CZ" altLang="cs-CZ" sz="2000" dirty="0"/>
              <a:t>působil jako profesor Masarykovy univerzity v Brně a je autorem těchto publikací: O dětské duši, Mravní nemoci dětství, Rukověť přirozené mravouky, Středoškolská didaktika, O výchově citů</a:t>
            </a:r>
          </a:p>
          <a:p>
            <a:pPr lvl="2" algn="just">
              <a:buFont typeface="Arial" panose="020B0604020202020204" pitchFamily="34" charset="0"/>
              <a:buNone/>
            </a:pPr>
            <a:endParaRPr lang="cs-CZ" altLang="cs-CZ" sz="2000" dirty="0"/>
          </a:p>
          <a:p>
            <a:pPr lvl="1" algn="just"/>
            <a:r>
              <a:rPr lang="cs-CZ" altLang="cs-CZ" sz="2000" b="1" i="1" dirty="0"/>
              <a:t>Vlasta Novotná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autorka první speciálně pedagogické učebnice (slabikáře)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Karel Beneš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autor publikace Psaní na zvláštní škole, která je dodnes v mnoha směrech moderní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39560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b="1" i="1" dirty="0"/>
              <a:t>František </a:t>
            </a:r>
            <a:r>
              <a:rPr lang="cs-CZ" altLang="cs-CZ" sz="2000" b="1" i="1" dirty="0" err="1"/>
              <a:t>Čáda</a:t>
            </a:r>
            <a:endParaRPr lang="cs-CZ" altLang="cs-CZ" sz="2000" dirty="0"/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univerzitní profesor 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uspořádání trojice sjezdů zaměřených na péči o slabomyslné a pomocné školy (1909 v Praze, 1911 v Brně, 1913 ve Slezské Ostravě) – zásadním směrem ovlivnily vývoj oboru, oslovily odbornou veřejnost (propagovaly např. týmovou spolupráci „speciálního pedagoga“, lékaře a právníka) a měly i velký význam osvětový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93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OBDOBÍ OD ÚNORA 1948 DO LISTOPADU 1989</a:t>
            </a:r>
            <a:endParaRPr lang="cs-CZ" altLang="cs-CZ" sz="2000" dirty="0"/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Zákon o jednotném školství </a:t>
            </a:r>
            <a:r>
              <a:rPr lang="cs-CZ" altLang="cs-CZ" sz="2000" dirty="0"/>
              <a:t>(95/48 Sb.) </a:t>
            </a:r>
          </a:p>
          <a:p>
            <a:pPr lvl="2" algn="just"/>
            <a:r>
              <a:rPr lang="cs-CZ" altLang="cs-CZ" sz="2000" dirty="0"/>
              <a:t>zřizoval školy zejména pro mládež tělesně vadnou a s vadami smyslů a řeči, duševně a mravně vadnou, postiženou chorobami a umístěnou v léčebných ústavech a ozdravovnách</a:t>
            </a:r>
          </a:p>
          <a:p>
            <a:pPr lvl="2" algn="just"/>
            <a:r>
              <a:rPr lang="cs-CZ" altLang="cs-CZ" sz="2000" dirty="0"/>
              <a:t>zavedl nový termín pro speciální školy a později i obor „školy /učitelství, vychovatelství/ pro mládež vyžadující zvláštní péči“ a místo pomocné školy školu zvláštní </a:t>
            </a:r>
          </a:p>
          <a:p>
            <a:pPr lvl="2" algn="just"/>
            <a:r>
              <a:rPr lang="cs-CZ" altLang="cs-CZ" sz="2000" dirty="0"/>
              <a:t>uvedený zákon na jedné straně pozitivně ovlivnil vývoj péče o jedince s mentálním postižením, na straně druhé jeho totalitně centralistický charakter nedovoloval existenci alternativního (soukromého, církevního) školství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4229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b="1" i="1" dirty="0"/>
              <a:t>Školský zákon</a:t>
            </a:r>
            <a:r>
              <a:rPr lang="cs-CZ" altLang="cs-CZ" sz="2000" b="1" dirty="0"/>
              <a:t> </a:t>
            </a:r>
            <a:r>
              <a:rPr lang="cs-CZ" altLang="cs-CZ" sz="2000" dirty="0"/>
              <a:t>(31/53 Sb.) </a:t>
            </a:r>
          </a:p>
          <a:p>
            <a:pPr lvl="2" algn="just"/>
            <a:r>
              <a:rPr lang="cs-CZ" altLang="cs-CZ" sz="2000" dirty="0"/>
              <a:t>dochází k rozšíření edukace žáků s mentálním postižením na druhém cyklu škol – vznikají zvláštní učňovské školy připravující na výkon jednoduchých manuálních povolání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Zákon</a:t>
            </a:r>
            <a:r>
              <a:rPr lang="cs-CZ" altLang="cs-CZ" sz="2000" b="1" dirty="0"/>
              <a:t> </a:t>
            </a:r>
            <a:r>
              <a:rPr lang="cs-CZ" altLang="cs-CZ" sz="2000" dirty="0"/>
              <a:t>(188/60 Sb.) </a:t>
            </a:r>
          </a:p>
          <a:p>
            <a:pPr lvl="2" algn="just"/>
            <a:r>
              <a:rPr lang="cs-CZ" altLang="cs-CZ" sz="2000" dirty="0"/>
              <a:t>rozšiřuje síť speciálních škol o speciální mateřské školy (realizováno o tři roky později)</a:t>
            </a:r>
          </a:p>
          <a:p>
            <a:pPr lvl="2" algn="just"/>
            <a:r>
              <a:rPr lang="cs-CZ" altLang="cs-CZ" sz="2000" dirty="0"/>
              <a:t>v oblasti předškolní institucionální péče o děti s mentálním postižením jsme patřili mezi modelové země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v této době dochází také k největšímu nárůstu počtu zvláštních škol na území tehdejšího Československa – zatímco po přijetí zákona o jednotné škole bylo na našem území cca 180 těchto škol (cca 7 000 žáků), o deset let později jich bylo již kolem 400 (přes 20 000 žáků)</a:t>
            </a:r>
          </a:p>
          <a:p>
            <a:pPr>
              <a:buFont typeface="Arial" panose="020B0604020202020204" pitchFamily="34" charset="0"/>
              <a:buNone/>
            </a:pP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175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- antika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altLang="cs-CZ" sz="2000" b="1" dirty="0"/>
              <a:t>ANTICKÁ SPOLEČNOST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měla poměrně značně bohatou teorii duševních poruch (melancholie, mánie, delirium…) vykládaných různými školami, na etiologii poruch převažoval „organický“ náhled</a:t>
            </a:r>
          </a:p>
          <a:p>
            <a:pPr lvl="1" algn="just"/>
            <a:r>
              <a:rPr lang="cs-CZ" altLang="cs-CZ" sz="2000" b="1" i="1" dirty="0"/>
              <a:t>Hippokrates</a:t>
            </a:r>
            <a:r>
              <a:rPr lang="cs-CZ" altLang="cs-CZ" sz="2000" dirty="0"/>
              <a:t> dokazoval, že mentální onemocnění vzniká z poruch mozku</a:t>
            </a:r>
          </a:p>
          <a:p>
            <a:pPr lvl="1" algn="just"/>
            <a:r>
              <a:rPr lang="cs-CZ" altLang="cs-CZ" sz="2000" dirty="0"/>
              <a:t>stoikové a epikurejci</a:t>
            </a:r>
            <a:r>
              <a:rPr lang="cs-CZ" altLang="cs-CZ" sz="2000" b="1" i="1" dirty="0"/>
              <a:t> </a:t>
            </a:r>
            <a:r>
              <a:rPr lang="cs-CZ" altLang="cs-CZ" sz="2000" dirty="0"/>
              <a:t>si všímali vztahů mezi jedincem a společností </a:t>
            </a:r>
          </a:p>
          <a:p>
            <a:pPr lvl="1" algn="just"/>
            <a:r>
              <a:rPr lang="cs-CZ" altLang="cs-CZ" sz="2000" b="1" i="1" dirty="0" err="1"/>
              <a:t>Galenos</a:t>
            </a:r>
            <a:r>
              <a:rPr lang="cs-CZ" altLang="cs-CZ" sz="2000" b="1" i="1" dirty="0"/>
              <a:t> Claudius</a:t>
            </a:r>
            <a:r>
              <a:rPr lang="cs-CZ" altLang="cs-CZ" sz="2000" dirty="0"/>
              <a:t> (200 po Kr.) – poslední velký lékař antiky definoval i symptomatické psychické poruchy, ve funkci osobního lékaře Marka Aurelia a jeho slabomyslného syna odlišoval slabomyslnost vrozenou od získané </a:t>
            </a:r>
          </a:p>
          <a:p>
            <a:pPr lvl="1" algn="just"/>
            <a:r>
              <a:rPr lang="cs-CZ" altLang="cs-CZ" sz="2000" b="1" i="1" dirty="0"/>
              <a:t>Řekové </a:t>
            </a:r>
            <a:r>
              <a:rPr lang="cs-CZ" altLang="cs-CZ" sz="2000" dirty="0"/>
              <a:t>– na úpatí spartských skal </a:t>
            </a:r>
            <a:r>
              <a:rPr lang="cs-CZ" altLang="cs-CZ" sz="2000" dirty="0" err="1"/>
              <a:t>Tajgetu</a:t>
            </a:r>
            <a:r>
              <a:rPr lang="cs-CZ" altLang="cs-CZ" sz="2000" dirty="0"/>
              <a:t> končil krátký život dětí s postižením, které otec po narození „nezvedl z prahu svého domu“</a:t>
            </a:r>
          </a:p>
          <a:p>
            <a:pPr lvl="1" algn="just"/>
            <a:r>
              <a:rPr lang="cs-CZ" altLang="cs-CZ" sz="2000" dirty="0"/>
              <a:t>Římané – defektní děti byly topeny v řece Tiber, </a:t>
            </a:r>
            <a:r>
              <a:rPr lang="cs-CZ" altLang="cs-CZ" sz="2000" b="1" i="1" dirty="0"/>
              <a:t>Seneka</a:t>
            </a:r>
            <a:r>
              <a:rPr lang="cs-CZ" altLang="cs-CZ" sz="2000" dirty="0"/>
              <a:t> odděloval špatné (děti neduživé, znetvořené) od dobrého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9849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i="1" dirty="0"/>
              <a:t>osobnosti určující vývoj oboru po 2. světové válce 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prof. Miloš Sovák</a:t>
            </a:r>
            <a:r>
              <a:rPr lang="cs-CZ" altLang="cs-CZ" sz="2000" b="1" dirty="0"/>
              <a:t> </a:t>
            </a:r>
            <a:r>
              <a:rPr lang="cs-CZ" altLang="cs-CZ" sz="2000" dirty="0"/>
              <a:t>– stanovil definitivně termín speciální pedagogika, Nárys speciální pedagogiky (1972, 1. vydání)</a:t>
            </a:r>
          </a:p>
          <a:p>
            <a:pPr lvl="2" algn="just"/>
            <a:r>
              <a:rPr lang="cs-CZ" altLang="cs-CZ" sz="2000" dirty="0"/>
              <a:t>prof. František </a:t>
            </a:r>
            <a:r>
              <a:rPr lang="cs-CZ" altLang="cs-CZ" sz="2000" dirty="0" err="1"/>
              <a:t>Kábele</a:t>
            </a:r>
            <a:r>
              <a:rPr lang="cs-CZ" altLang="cs-CZ" sz="2000" dirty="0"/>
              <a:t> – český speciální pedagog (logoped, </a:t>
            </a:r>
            <a:r>
              <a:rPr lang="cs-CZ" altLang="cs-CZ" sz="2000" dirty="0" err="1"/>
              <a:t>somatoped</a:t>
            </a:r>
            <a:r>
              <a:rPr lang="cs-CZ" altLang="cs-CZ" sz="2000" dirty="0"/>
              <a:t>), výrazně zasahoval i do dění po „velkém třesku“ v roce 1989</a:t>
            </a:r>
          </a:p>
          <a:p>
            <a:pPr lvl="1" algn="just"/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současnost v </a:t>
            </a:r>
            <a:r>
              <a:rPr lang="cs-CZ" altLang="cs-CZ" sz="2000" b="1" i="1" dirty="0" err="1"/>
              <a:t>psychopedii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prof. M. Vítková, prof. M. Valenta, dr. O. Müller, doc. J. </a:t>
            </a:r>
            <a:r>
              <a:rPr lang="cs-CZ" altLang="cs-CZ" sz="2000" dirty="0" err="1"/>
              <a:t>Kysučan</a:t>
            </a:r>
            <a:r>
              <a:rPr lang="cs-CZ" altLang="cs-CZ" sz="2000" dirty="0"/>
              <a:t>, doc. M. Černá, doc. I. Švarcová, doc. B. Stejskal, doc. O. Krejčířová, doc. J. Pipeková, prof. M. Bartoňová, doc. S. Langr, doc. J. Šiška, doc. B. </a:t>
            </a:r>
            <a:r>
              <a:rPr lang="cs-CZ" altLang="cs-CZ" sz="2000" dirty="0" err="1"/>
              <a:t>Titzl</a:t>
            </a:r>
            <a:r>
              <a:rPr lang="cs-CZ" altLang="cs-CZ" sz="2000" dirty="0"/>
              <a:t>, doc. P. </a:t>
            </a:r>
            <a:r>
              <a:rPr lang="cs-CZ" altLang="cs-CZ" sz="2000" dirty="0" err="1"/>
              <a:t>Franiok</a:t>
            </a:r>
            <a:r>
              <a:rPr lang="cs-CZ" altLang="cs-CZ" sz="2000" dirty="0"/>
              <a:t>, dr. L. </a:t>
            </a:r>
            <a:r>
              <a:rPr lang="cs-CZ" altLang="cs-CZ" sz="2000" dirty="0" err="1"/>
              <a:t>Edelsberger</a:t>
            </a:r>
            <a:r>
              <a:rPr lang="cs-CZ" altLang="cs-CZ" sz="2000" dirty="0"/>
              <a:t>, dr. M. Teplá, Mgr. L. Kubová, prof. H. Válková, doc. V. Karásková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5156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- středověk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altLang="cs-CZ" sz="2000" b="1" dirty="0"/>
              <a:t>STŘEDOVĚK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zaujal k jedincům s duševním postižením ambivalentní postoj</a:t>
            </a:r>
          </a:p>
          <a:p>
            <a:pPr lvl="1" algn="just"/>
            <a:r>
              <a:rPr lang="cs-CZ" altLang="cs-CZ" sz="2000" dirty="0"/>
              <a:t>na jedné straně byli „blázni a šílenci“ považováni za šťastlivě vyvolené, na něž shlédl bůh, na straně druhé byli považováni za „zplozence ďáblovy“</a:t>
            </a:r>
          </a:p>
          <a:p>
            <a:pPr lvl="1" algn="just"/>
            <a:r>
              <a:rPr lang="cs-CZ" altLang="cs-CZ" sz="2000" b="1" i="1" dirty="0" err="1"/>
              <a:t>Codex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Theodosianus</a:t>
            </a:r>
            <a:r>
              <a:rPr lang="cs-CZ" altLang="cs-CZ" sz="2000" dirty="0"/>
              <a:t> odsuzuje vše, co pochází z magie a vyhlašuje trestání všech „posedlých“, čímž byly duševní poruchy vyňaty ze sféry medicíny a staly se předmětem démonologie</a:t>
            </a:r>
          </a:p>
          <a:p>
            <a:pPr lvl="1" algn="just"/>
            <a:r>
              <a:rPr lang="cs-CZ" altLang="cs-CZ" sz="2000" dirty="0"/>
              <a:t>již od raného středověku vznikají </a:t>
            </a:r>
            <a:r>
              <a:rPr lang="cs-CZ" altLang="cs-CZ" sz="2000" b="1" i="1" dirty="0"/>
              <a:t>klášterní hospitály</a:t>
            </a:r>
            <a:r>
              <a:rPr lang="cs-CZ" altLang="cs-CZ" sz="2000" dirty="0"/>
              <a:t> jakožto útulky pro staré, nemohoucí i duševně nemocné osoby (Lyon, Kolín nad Rýnem, Paříž, Řím …)</a:t>
            </a:r>
          </a:p>
          <a:p>
            <a:pPr lvl="1" algn="just"/>
            <a:r>
              <a:rPr lang="cs-CZ" altLang="cs-CZ" sz="2000" dirty="0"/>
              <a:t>vznik </a:t>
            </a:r>
            <a:r>
              <a:rPr lang="cs-CZ" altLang="cs-CZ" sz="2000" b="1" i="1" dirty="0"/>
              <a:t>prvních azylových zařízení pro kretény </a:t>
            </a:r>
            <a:r>
              <a:rPr lang="cs-CZ" altLang="cs-CZ" sz="2000" dirty="0"/>
              <a:t>při špitálech v </a:t>
            </a:r>
            <a:r>
              <a:rPr lang="cs-CZ" altLang="cs-CZ" sz="2000" dirty="0" err="1"/>
              <a:t>Churu</a:t>
            </a:r>
            <a:r>
              <a:rPr lang="cs-CZ" altLang="cs-CZ" sz="2000" dirty="0"/>
              <a:t> a </a:t>
            </a:r>
            <a:r>
              <a:rPr lang="cs-CZ" altLang="cs-CZ" sz="2000" dirty="0" err="1"/>
              <a:t>Sitten</a:t>
            </a:r>
            <a:r>
              <a:rPr lang="cs-CZ" altLang="cs-CZ" sz="2000" dirty="0"/>
              <a:t> ve Švýcarsku a v </a:t>
            </a:r>
            <a:r>
              <a:rPr lang="cs-CZ" altLang="cs-CZ" sz="2000" dirty="0" err="1"/>
              <a:t>admonnském</a:t>
            </a:r>
            <a:r>
              <a:rPr lang="cs-CZ" altLang="cs-CZ" sz="2000" dirty="0"/>
              <a:t> klášteře ve Štýrsku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49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- středověk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zlopověstná kniha </a:t>
            </a:r>
            <a:r>
              <a:rPr lang="cs-CZ" altLang="cs-CZ" sz="2000" b="1" i="1" dirty="0" err="1"/>
              <a:t>Malleus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Maleficarum</a:t>
            </a:r>
            <a:r>
              <a:rPr lang="cs-CZ" altLang="cs-CZ" sz="2000" dirty="0"/>
              <a:t> (Kladivo na čarodějnice) – bestsellerem vrcholného středověku </a:t>
            </a:r>
          </a:p>
          <a:p>
            <a:pPr lvl="1" algn="just"/>
            <a:r>
              <a:rPr lang="cs-CZ" altLang="cs-CZ" sz="2000" dirty="0"/>
              <a:t>bula </a:t>
            </a:r>
            <a:r>
              <a:rPr lang="cs-CZ" altLang="cs-CZ" sz="2000" b="1" i="1" dirty="0" err="1"/>
              <a:t>Summis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Desiderantes</a:t>
            </a:r>
            <a:r>
              <a:rPr lang="cs-CZ" altLang="cs-CZ" sz="2000" dirty="0"/>
              <a:t> – vydal papež Inocenc VIII., brojící proti čarodějnictví</a:t>
            </a:r>
          </a:p>
          <a:p>
            <a:pPr lvl="1" algn="just"/>
            <a:r>
              <a:rPr lang="cs-CZ" altLang="cs-CZ" sz="2000" dirty="0"/>
              <a:t>podivný středověký „institut péče o mentálně a jinak duševně postižené“ – </a:t>
            </a:r>
            <a:r>
              <a:rPr lang="cs-CZ" altLang="cs-CZ" sz="2000" b="1" i="1" dirty="0"/>
              <a:t>lodě bláznů</a:t>
            </a:r>
            <a:r>
              <a:rPr lang="cs-CZ" altLang="cs-CZ" sz="2000" dirty="0"/>
              <a:t> – lodě naložené blázny vyhnané městskou radou za hradby velkých měst a plující za svým rozumem, jedni pluli řekami Porýní do Belgie a </a:t>
            </a:r>
            <a:r>
              <a:rPr lang="cs-CZ" altLang="cs-CZ" sz="2000" dirty="0" err="1"/>
              <a:t>Gheelu</a:t>
            </a:r>
            <a:r>
              <a:rPr lang="cs-CZ" altLang="cs-CZ" sz="2000" dirty="0"/>
              <a:t>, druzí proti proudu Rýna do Jury a </a:t>
            </a:r>
            <a:r>
              <a:rPr lang="cs-CZ" altLang="cs-CZ" sz="2000" dirty="0" err="1"/>
              <a:t>Besanconu</a:t>
            </a:r>
            <a:endParaRPr lang="cs-CZ" altLang="cs-CZ" sz="2000" dirty="0"/>
          </a:p>
          <a:p>
            <a:pPr lvl="1" algn="just"/>
            <a:r>
              <a:rPr lang="cs-CZ" altLang="cs-CZ" sz="2000" dirty="0"/>
              <a:t>lodě bláznů brázdily hladiny středověké Evropy proto, aby se radnice měst navždy zbavily jejich nepohodlného nákladu, ale byly i dopravními prostředky směřujícími k terapeutickým cílům – do poutních míst, kde lze uvěřit v zázrak uzdravení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7411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- středověk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vznik </a:t>
            </a:r>
            <a:r>
              <a:rPr lang="cs-CZ" altLang="cs-CZ" sz="2000" b="1" i="1" dirty="0"/>
              <a:t>podivuhodné a svobodně organizované komunity duševně postižených</a:t>
            </a:r>
            <a:r>
              <a:rPr lang="cs-CZ" altLang="cs-CZ" sz="2000" dirty="0"/>
              <a:t> v belgické vesnici </a:t>
            </a:r>
            <a:r>
              <a:rPr lang="cs-CZ" altLang="cs-CZ" sz="2000" dirty="0" err="1"/>
              <a:t>Gheel</a:t>
            </a:r>
            <a:r>
              <a:rPr lang="cs-CZ" altLang="cs-CZ" sz="2000" b="1" dirty="0"/>
              <a:t> </a:t>
            </a:r>
            <a:r>
              <a:rPr lang="cs-CZ" altLang="cs-CZ" sz="2000" dirty="0"/>
              <a:t>poblíž Antverp (</a:t>
            </a:r>
            <a:r>
              <a:rPr lang="cs-CZ" altLang="cs-CZ" sz="2000" dirty="0" err="1"/>
              <a:t>zal</a:t>
            </a:r>
            <a:r>
              <a:rPr lang="cs-CZ" altLang="cs-CZ" sz="2000" dirty="0"/>
              <a:t>. ve 13. stol.) – z poutního místa se stalo místo vyhrazené, posvátná země, kde se mělo šílenství dočkat svého vysvobození, ale kde zároveň člověk v duchu starých témat vykonával cosi jako obřad oddělení </a:t>
            </a:r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ještě z 18. století pochází zprávy o fungování této komunity, kde jsou 4/5 obyvatel blázni těšící se bez potíží stejné svobodě jako ostatní občané, zdravá strava, čistý vzduch, naprostá svoboda, v tom spočívá celá jejich léčba a většina z nich se do roka skutečně uzdraví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9505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– období renesance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altLang="cs-CZ" sz="2000" b="1" dirty="0"/>
              <a:t>RENESANCE</a:t>
            </a:r>
            <a:endParaRPr lang="cs-CZ" altLang="cs-CZ" sz="2000" dirty="0"/>
          </a:p>
          <a:p>
            <a:pPr lvl="1" algn="just"/>
            <a:endParaRPr lang="cs-CZ" altLang="cs-CZ" sz="2000" dirty="0"/>
          </a:p>
          <a:p>
            <a:pPr lvl="1" algn="just"/>
            <a:r>
              <a:rPr lang="cs-CZ" altLang="cs-CZ" sz="2000" dirty="0"/>
              <a:t>umělecká fascinace tématem lodi bláznů a blázny všeobecně (</a:t>
            </a:r>
            <a:r>
              <a:rPr lang="cs-CZ" altLang="cs-CZ" sz="2000" b="1" i="1" dirty="0"/>
              <a:t>Erasmus Rotterdamský</a:t>
            </a:r>
            <a:r>
              <a:rPr lang="cs-CZ" altLang="cs-CZ" sz="2000" dirty="0"/>
              <a:t> a jeho nesmrtelná Chvála bláznovství) </a:t>
            </a:r>
          </a:p>
          <a:p>
            <a:pPr lvl="1" algn="just"/>
            <a:r>
              <a:rPr lang="cs-CZ" altLang="cs-CZ" sz="2000" dirty="0"/>
              <a:t>první klasifikace duševních poruch, tj. klasifikace, v níž jsou poruchy intelektu odděleny od ostatních duševních poruch (sebeprožívání, poruch emocionálních) - basilejský lékař </a:t>
            </a:r>
            <a:r>
              <a:rPr lang="cs-CZ" altLang="cs-CZ" sz="2000" b="1" i="1" dirty="0"/>
              <a:t>Felix </a:t>
            </a:r>
            <a:r>
              <a:rPr lang="cs-CZ" altLang="cs-CZ" sz="2000" b="1" i="1" dirty="0" err="1"/>
              <a:t>Platter</a:t>
            </a:r>
            <a:r>
              <a:rPr lang="cs-CZ" altLang="cs-CZ" sz="2000" i="1" dirty="0"/>
              <a:t> </a:t>
            </a:r>
            <a:r>
              <a:rPr lang="cs-CZ" altLang="cs-CZ" sz="2000" dirty="0"/>
              <a:t>– Pojednání o nemocech ducha (jasná hranice mezi poruchami vědomí, psychózami a mentálním postižením)  </a:t>
            </a:r>
          </a:p>
          <a:p>
            <a:pPr lvl="1" algn="just"/>
            <a:r>
              <a:rPr lang="cs-CZ" altLang="cs-CZ" sz="2000" b="1" i="1" dirty="0"/>
              <a:t>Petr Jordan z Mohuče</a:t>
            </a:r>
            <a:r>
              <a:rPr lang="cs-CZ" altLang="cs-CZ" sz="2000" dirty="0"/>
              <a:t> vydal roku 1543 knihu „</a:t>
            </a:r>
            <a:r>
              <a:rPr lang="cs-CZ" altLang="cs-CZ" sz="2000" dirty="0" err="1"/>
              <a:t>Laienbuch</a:t>
            </a:r>
            <a:r>
              <a:rPr lang="cs-CZ" altLang="cs-CZ" sz="2000" dirty="0"/>
              <a:t>“, která určuje způsob, jak učit děti nedostatečného rozumu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3116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– období renesance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b="1" i="1" dirty="0"/>
              <a:t>J. A. Komenský</a:t>
            </a:r>
            <a:r>
              <a:rPr lang="cs-CZ" altLang="cs-CZ" sz="2000" dirty="0"/>
              <a:t> 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hájil nutnost vzdělávat všechny děti bez ohledu na typ a stupeň jejich postižení</a:t>
            </a:r>
          </a:p>
          <a:p>
            <a:pPr lvl="2" algn="just"/>
            <a:endParaRPr lang="cs-CZ" altLang="cs-CZ" sz="2000" dirty="0"/>
          </a:p>
          <a:p>
            <a:pPr lvl="2" algn="just"/>
            <a:r>
              <a:rPr lang="cs-CZ" altLang="cs-CZ" sz="2000" dirty="0"/>
              <a:t>Didaktika velká – první speciálně pedagogická klasifikace žáků z hlediska jejich typologie, popis a metodické pokyny, jak postupovat u žáků s lehkým mentálním postižením a hlubším stupněm mentálního postižení spíše torpidního typu (princip individuálního přístupu, přiměřenosti, názornosti a konkrétnosti, ve středu zájmu není učivo, nýbrž žák)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06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OBDOBÍ PO VELKÉ FRANCOUZSKÉ REVOLUCI</a:t>
            </a:r>
            <a:r>
              <a:rPr lang="cs-CZ" altLang="cs-CZ" dirty="0"/>
              <a:t/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0" algn="just">
              <a:buNone/>
            </a:pPr>
            <a:endParaRPr lang="cs-CZ" altLang="cs-CZ" sz="2000" b="1" i="1" dirty="0"/>
          </a:p>
          <a:p>
            <a:pPr lvl="1" algn="just"/>
            <a:r>
              <a:rPr lang="cs-CZ" altLang="cs-CZ" sz="2000" b="1" i="1" dirty="0"/>
              <a:t>Filip </a:t>
            </a:r>
            <a:r>
              <a:rPr lang="cs-CZ" altLang="cs-CZ" sz="2000" b="1" i="1" dirty="0" err="1"/>
              <a:t>Pinel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zakladatel moderní psychiatrie </a:t>
            </a:r>
          </a:p>
          <a:p>
            <a:pPr lvl="2" algn="just"/>
            <a:r>
              <a:rPr lang="cs-CZ" altLang="cs-CZ" sz="2000" dirty="0"/>
              <a:t>sejmul </a:t>
            </a:r>
            <a:r>
              <a:rPr lang="cs-CZ" altLang="cs-CZ" sz="2000" dirty="0" smtClean="0"/>
              <a:t>osobám s duševním postižením jejich </a:t>
            </a:r>
            <a:r>
              <a:rPr lang="cs-CZ" altLang="cs-CZ" sz="2000" dirty="0"/>
              <a:t>okovy, obrazně i fakticky</a:t>
            </a:r>
          </a:p>
          <a:p>
            <a:pPr lvl="2" algn="just"/>
            <a:r>
              <a:rPr lang="cs-CZ" altLang="cs-CZ" sz="2000" dirty="0"/>
              <a:t>represi pozvolna nahrazuje léčbou založenou na morální akci, jejíž součástí byla v rámci „přirozených léků“ také ergoterapie, popř. </a:t>
            </a:r>
            <a:r>
              <a:rPr lang="cs-CZ" altLang="cs-CZ" sz="2000" dirty="0" err="1"/>
              <a:t>gardenterapie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zabýval se také teorií, v níž medicínsko-biologický přístup ke klientovi spojoval s pohledem „psychosociálním“</a:t>
            </a:r>
          </a:p>
          <a:p>
            <a:pPr lvl="2" algn="just"/>
            <a:r>
              <a:rPr lang="cs-CZ" altLang="cs-CZ" sz="2000" dirty="0"/>
              <a:t>dílo: Lékařsko-filozofické pojednání o mentálním odcizení čili o mánii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16789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768</Words>
  <Application>Microsoft Office PowerPoint</Application>
  <PresentationFormat>Širokoúhlá obrazovka</PresentationFormat>
  <Paragraphs>201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Trebuchet MS</vt:lpstr>
      <vt:lpstr>Wingdings 3</vt:lpstr>
      <vt:lpstr>Faseta</vt:lpstr>
      <vt:lpstr>HISTORICKÉ POJETÍ PÉČE O OSOBY S MENTÁLNÍM POSTIŽENÍM</vt:lpstr>
      <vt:lpstr>Historie - starověk</vt:lpstr>
      <vt:lpstr>Historie - antika</vt:lpstr>
      <vt:lpstr>Historie - středověk</vt:lpstr>
      <vt:lpstr>Historie - středověk</vt:lpstr>
      <vt:lpstr>Historie - středověk</vt:lpstr>
      <vt:lpstr>Historie – období renesance</vt:lpstr>
      <vt:lpstr>Historie – období renesance</vt:lpstr>
      <vt:lpstr>OBDOBÍ PO VELKÉ FRANCOUZSKÉ REVOLUCI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Jarmila Pipeková</dc:creator>
  <cp:lastModifiedBy>Jarmila Pipeková</cp:lastModifiedBy>
  <cp:revision>4</cp:revision>
  <dcterms:created xsi:type="dcterms:W3CDTF">2021-03-24T20:27:22Z</dcterms:created>
  <dcterms:modified xsi:type="dcterms:W3CDTF">2021-03-24T20:56:32Z</dcterms:modified>
</cp:coreProperties>
</file>