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81" r:id="rId15"/>
    <p:sldId id="280" r:id="rId16"/>
    <p:sldId id="275" r:id="rId17"/>
    <p:sldId id="276" r:id="rId18"/>
    <p:sldId id="277" r:id="rId19"/>
    <p:sldId id="278" r:id="rId20"/>
    <p:sldId id="279" r:id="rId21"/>
    <p:sldId id="259" r:id="rId22"/>
    <p:sldId id="260" r:id="rId23"/>
    <p:sldId id="261" r:id="rId24"/>
    <p:sldId id="262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Vzdělávání dětí a žáků s mentálním postižením v ČR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Systém a obsah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4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přípravný stupeň základní školy speciální</a:t>
            </a:r>
          </a:p>
          <a:p>
            <a:pPr lvl="1" algn="just"/>
            <a:r>
              <a:rPr lang="cs-CZ" altLang="cs-CZ" sz="2000" dirty="0"/>
              <a:t>školský zákon § 16, § 48, § 48a </a:t>
            </a:r>
          </a:p>
          <a:p>
            <a:pPr lvl="1" algn="just"/>
            <a:r>
              <a:rPr lang="cs-CZ" altLang="cs-CZ" sz="2000" dirty="0"/>
              <a:t>vyhláška č. 27/2016 Sb. § 17, § 25  </a:t>
            </a:r>
          </a:p>
          <a:p>
            <a:pPr lvl="1" algn="just"/>
            <a:r>
              <a:rPr lang="cs-CZ" altLang="cs-CZ" sz="2000" dirty="0"/>
              <a:t>od 1. 9. 2010 RVP PV </a:t>
            </a:r>
          </a:p>
          <a:p>
            <a:pPr lvl="1" algn="just"/>
            <a:r>
              <a:rPr lang="cs-CZ" altLang="cs-CZ" sz="2000" dirty="0"/>
              <a:t>přiřazen k základní škole speciální</a:t>
            </a:r>
          </a:p>
          <a:p>
            <a:pPr lvl="1" algn="just"/>
            <a:r>
              <a:rPr lang="cs-CZ" altLang="cs-CZ" sz="2000" dirty="0"/>
              <a:t>samostatná jednotka</a:t>
            </a:r>
          </a:p>
          <a:p>
            <a:pPr lvl="1" algn="just"/>
            <a:r>
              <a:rPr lang="cs-CZ" altLang="cs-CZ" sz="2000" dirty="0" smtClean="0"/>
              <a:t>pro děti: </a:t>
            </a:r>
            <a:r>
              <a:rPr lang="cs-CZ" altLang="cs-CZ" sz="2000" dirty="0"/>
              <a:t>se středně těžkým MP, s těžkým MP, více vadami a autismem (vyhláška č. 27/2016 Sb., školský zákon)</a:t>
            </a:r>
          </a:p>
          <a:p>
            <a:pPr lvl="1" algn="just"/>
            <a:r>
              <a:rPr lang="cs-CZ" altLang="cs-CZ" sz="2000" dirty="0"/>
              <a:t>na 1 až 3 roky (možnost přestupu kdykoliv do prvního stupně ZŠ speciální)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nezapočítává se do povinné školní docházky</a:t>
            </a:r>
          </a:p>
          <a:p>
            <a:pPr lvl="1" algn="just"/>
            <a:r>
              <a:rPr lang="cs-CZ" altLang="cs-CZ" sz="2000" dirty="0"/>
              <a:t>výchovně-vzdělávací činnost zabezpečují současně nejvýše 3 pedagogičtí pracovníci (vyhláška č. 27/2016 Sb.)</a:t>
            </a:r>
          </a:p>
          <a:p>
            <a:pPr lvl="1" algn="just"/>
            <a:r>
              <a:rPr lang="cs-CZ" altLang="cs-CZ" sz="2000" dirty="0"/>
              <a:t>o </a:t>
            </a:r>
            <a:r>
              <a:rPr lang="cs-CZ" altLang="cs-CZ" sz="2000" dirty="0" smtClean="0"/>
              <a:t>zařazení dítěte </a:t>
            </a:r>
            <a:r>
              <a:rPr lang="cs-CZ" altLang="cs-CZ" sz="2000" dirty="0"/>
              <a:t>do přípravného stupně základní školy speciální rozhoduje ředitel školy na základě písemné žádosti zákonného zástupce a písemného doporučení školského poradenského zařízení (školský zákon)</a:t>
            </a:r>
          </a:p>
          <a:p>
            <a:pPr lvl="1" algn="just"/>
            <a:r>
              <a:rPr lang="cs-CZ" altLang="cs-CZ" sz="2000" dirty="0"/>
              <a:t>do třídy přípravného stupně základní školy speciální lze zařadit dítě od školního roku, v němž dosáhne 5-ti let věku (školský zákon)</a:t>
            </a:r>
          </a:p>
          <a:p>
            <a:pPr lvl="1" algn="just"/>
            <a:r>
              <a:rPr lang="cs-CZ" altLang="cs-CZ" sz="2000" dirty="0"/>
              <a:t>součástí je místnost pro individuální práci, relaxaci, odpočinek, pohybové aktivity, cvičení</a:t>
            </a:r>
          </a:p>
          <a:p>
            <a:pPr lvl="1" algn="just"/>
            <a:r>
              <a:rPr lang="cs-CZ" altLang="cs-CZ" sz="2000" dirty="0"/>
              <a:t>počet 4 </a:t>
            </a:r>
            <a:r>
              <a:rPr lang="cs-CZ" altLang="cs-CZ" sz="2000" dirty="0" smtClean="0"/>
              <a:t>– 6 dětí </a:t>
            </a:r>
            <a:r>
              <a:rPr lang="cs-CZ" altLang="cs-CZ" sz="2000" dirty="0"/>
              <a:t>ve třídě (vyhláška č. 27/2016, školský zákon)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68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B050"/>
                </a:solidFill>
              </a:rPr>
              <a:t>ZÁKLADNÍ </a:t>
            </a:r>
            <a:r>
              <a:rPr lang="cs-CZ" altLang="cs-CZ" b="1" dirty="0" smtClean="0">
                <a:solidFill>
                  <a:srgbClr val="00B050"/>
                </a:solidFill>
              </a:rPr>
              <a:t>povinné VZDĚLÁVÁNÍ </a:t>
            </a:r>
            <a:r>
              <a:rPr lang="cs-CZ" altLang="cs-CZ" b="1" dirty="0">
                <a:solidFill>
                  <a:srgbClr val="00B050"/>
                </a:solidFill>
              </a:rPr>
              <a:t>ŽÁKŮ S m</a:t>
            </a:r>
            <a:r>
              <a:rPr lang="cs-CZ" altLang="cs-CZ" b="1" dirty="0" smtClean="0">
                <a:solidFill>
                  <a:srgbClr val="00B050"/>
                </a:solidFill>
              </a:rPr>
              <a:t>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dirty="0"/>
              <a:t>pro žáky od 6 - 8 let až do max. 26 let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algn="just"/>
            <a:r>
              <a:rPr lang="cs-CZ" altLang="cs-CZ" sz="2000" b="1" u="sng" dirty="0"/>
              <a:t>možnosti základního vzdělávání žáků s MP</a:t>
            </a:r>
            <a:endParaRPr lang="cs-CZ" altLang="cs-CZ" sz="2000" u="sng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základní škola</a:t>
            </a:r>
          </a:p>
          <a:p>
            <a:pPr lvl="1" algn="just"/>
            <a:endParaRPr lang="cs-CZ" altLang="cs-CZ" sz="2000" dirty="0"/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endParaRPr lang="cs-CZ" altLang="cs-CZ" sz="2000" dirty="0"/>
          </a:p>
          <a:p>
            <a:pPr lvl="1"/>
            <a:r>
              <a:rPr lang="cs-CZ" altLang="cs-CZ" sz="2000" dirty="0"/>
              <a:t>základní škola speciální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662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základní škola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základní vzdělání</a:t>
            </a:r>
          </a:p>
          <a:p>
            <a:pPr lvl="1" algn="just"/>
            <a:r>
              <a:rPr lang="cs-CZ" altLang="cs-CZ" sz="2000" dirty="0"/>
              <a:t>povinná školní docházka </a:t>
            </a:r>
            <a:r>
              <a:rPr lang="cs-CZ" altLang="cs-CZ" sz="2000" b="1" dirty="0"/>
              <a:t>9 let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hodnocení výsledků vzdělávání (§ 51-53 školského zákona): </a:t>
            </a:r>
            <a:r>
              <a:rPr lang="cs-CZ" altLang="cs-CZ" sz="2000" dirty="0"/>
              <a:t>klasifikačním stupněm, slovně, kombinací obou způsobů</a:t>
            </a:r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učební dokument:</a:t>
            </a:r>
            <a:r>
              <a:rPr lang="cs-CZ" altLang="cs-CZ" sz="2000" dirty="0"/>
              <a:t> Rámcový vzdělávací program pro základní vzdělávání (RVP ZV)</a:t>
            </a:r>
          </a:p>
          <a:p>
            <a:pPr lvl="2" algn="just"/>
            <a:r>
              <a:rPr lang="cs-CZ" altLang="cs-CZ" sz="2000" b="1" dirty="0"/>
              <a:t>2. stupně: </a:t>
            </a:r>
            <a:r>
              <a:rPr lang="cs-CZ" altLang="cs-CZ" sz="2000" dirty="0"/>
              <a:t>1. stupeň (1. - 5. ročník) – 1. období (1. - 3. ročník), 2. období (4. - 5. ročník); 2. stupeň (6. - 9. ročník)</a:t>
            </a:r>
          </a:p>
          <a:p>
            <a:pPr lvl="2" algn="just"/>
            <a:r>
              <a:rPr lang="cs-CZ" altLang="cs-CZ" sz="2000" dirty="0"/>
              <a:t>očekávané výstupy mají </a:t>
            </a:r>
            <a:r>
              <a:rPr lang="cs-CZ" altLang="cs-CZ" sz="2000" i="1" dirty="0"/>
              <a:t>činnostní povahu</a:t>
            </a:r>
            <a:r>
              <a:rPr lang="cs-CZ" altLang="cs-CZ" sz="2000" dirty="0"/>
              <a:t>, jsou prakticky zaměřené, využitelné v běžném životě a ověřitelné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805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0745"/>
            <a:ext cx="8596668" cy="46606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500" b="1" u="sng" dirty="0"/>
              <a:t>Rámcový vzdělávací program pro základní vzdělávání (RVP ZV) </a:t>
            </a:r>
            <a:endParaRPr lang="cs-CZ" altLang="cs-CZ" sz="2500" dirty="0"/>
          </a:p>
          <a:p>
            <a:pPr lvl="1" algn="just"/>
            <a:r>
              <a:rPr lang="cs-CZ" altLang="cs-CZ" sz="2500" dirty="0"/>
              <a:t>od 1. září 2016</a:t>
            </a:r>
            <a:endParaRPr lang="cs-CZ" altLang="cs-CZ" sz="2500" b="1" dirty="0"/>
          </a:p>
          <a:p>
            <a:pPr lvl="1"/>
            <a:r>
              <a:rPr lang="cs-CZ" altLang="cs-CZ" sz="2500" b="1" dirty="0"/>
              <a:t>část A: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vymezení RVP ZV v systému </a:t>
            </a:r>
            <a:r>
              <a:rPr lang="cs-CZ" altLang="cs-CZ" sz="2500" i="1" dirty="0" err="1"/>
              <a:t>kurikulárních</a:t>
            </a:r>
            <a:r>
              <a:rPr lang="cs-CZ" altLang="cs-CZ" sz="2500" i="1" dirty="0"/>
              <a:t> dokumentů 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B: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charakteristika základního vzdělávání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C: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pojetí a cíle základního vzdělávání 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klíčové kompetence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vzdělávací oblasti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průřezová témata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rámcový učební plán </a:t>
            </a:r>
            <a:endParaRPr lang="cs-CZ" alt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843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se speciálními vzdělávacími potřebami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nadaných a mimořádně nadaných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materiální, personální, hygienické, organizační a jiné podmínky pro uskutečňování RVP ZV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zásady pro zpracování, vyhodnocování a úpravy školního vzdělávacího programu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slovníček použitých výrazů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příloha: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standardy pro základní vzdělávání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22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Rámcový vzdělávací program pro základní vzdělávání (RVP ZV)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navazuje svým pojetím a obsahem na RVP PV a je východiskem pro koncepci rámcových vzdělávacích programů pro střední vzdělávání</a:t>
            </a:r>
          </a:p>
          <a:p>
            <a:pPr lvl="1" algn="just"/>
            <a:r>
              <a:rPr lang="cs-CZ" altLang="cs-CZ" sz="2000" dirty="0"/>
              <a:t>vymezuje vše, co je společné a nezbytné v povinném základním vzdělávání žáků, včetně vzdělávání v odpovídajících ročnících víceletých středních škol</a:t>
            </a:r>
          </a:p>
          <a:p>
            <a:pPr lvl="1" algn="just"/>
            <a:r>
              <a:rPr lang="cs-CZ" altLang="cs-CZ" sz="2000" dirty="0"/>
              <a:t>specifikuje úroveň klíčových kompetencí, jíž by měli žáci dosáhnout na konci základního vzdělávání</a:t>
            </a:r>
          </a:p>
          <a:p>
            <a:pPr lvl="1" algn="just"/>
            <a:r>
              <a:rPr lang="cs-CZ" altLang="cs-CZ" sz="2000" dirty="0"/>
              <a:t>vymezuje vzdělávací obsah - očekávané výstupy a učivo</a:t>
            </a:r>
          </a:p>
          <a:p>
            <a:pPr lvl="1" algn="just"/>
            <a:r>
              <a:rPr lang="cs-CZ" altLang="cs-CZ" sz="2000" dirty="0"/>
              <a:t>zařazuje jako závaznou součást základního vzdělávání průřezová témata s výrazně formativními funkcemi</a:t>
            </a:r>
          </a:p>
          <a:p>
            <a:pPr lvl="1" algn="just"/>
            <a:r>
              <a:rPr lang="cs-CZ" altLang="cs-CZ" sz="2000" dirty="0"/>
              <a:t>stanovuje standardy pro základní vzdělávání, jejichž smyslem je účinně napomáhat při dosahování cílů stanovených v RVP ZV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533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</a:t>
            </a:r>
          </a:p>
          <a:p>
            <a:pPr lvl="1" algn="just"/>
            <a:r>
              <a:rPr lang="cs-CZ" altLang="cs-CZ" sz="2000" dirty="0"/>
              <a:t>umožňuje modifikaci vzdělávacího obsahu, rozsahu a zaměření výuky, metod práce a zařazení dalších podpůrných opatření pro vzdělávání žáků se speciálními vzdělávacími potřebami, žáků nadaných a mimořádně nadaných </a:t>
            </a:r>
          </a:p>
          <a:p>
            <a:pPr lvl="1" algn="just"/>
            <a:r>
              <a:rPr lang="cs-CZ" altLang="cs-CZ" sz="2000" dirty="0"/>
              <a:t>je podkladem pro všechny střední školy při stanovování požadavků přijímacího řízení pro vstup do středního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96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984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300" b="1" dirty="0"/>
              <a:t>klíčové kompetence (6): </a:t>
            </a:r>
            <a:endParaRPr lang="cs-CZ" altLang="cs-CZ" sz="2300" dirty="0"/>
          </a:p>
          <a:p>
            <a:pPr lvl="1" algn="just"/>
            <a:endParaRPr lang="cs-CZ" altLang="cs-CZ" sz="2300" dirty="0"/>
          </a:p>
          <a:p>
            <a:pPr lvl="1" algn="just"/>
            <a:r>
              <a:rPr lang="cs-CZ" altLang="cs-CZ" sz="2300" dirty="0"/>
              <a:t>souhrn vědomostí, dovedností, schopností, postojů a hodnot důležitých pro osobní rozvoj a uplatnění každého člena společnosti </a:t>
            </a:r>
          </a:p>
          <a:p>
            <a:pPr lvl="1" algn="just"/>
            <a:r>
              <a:rPr lang="cs-CZ" altLang="cs-CZ" sz="2300" dirty="0"/>
              <a:t>k jejich utváření a rozvíjení musí směřovat a přispívat veškerý vzdělávací obsah i aktivity a činnosti, které ve škole probíhají </a:t>
            </a:r>
          </a:p>
          <a:p>
            <a:pPr lvl="1" algn="just"/>
            <a:endParaRPr lang="cs-CZ" altLang="cs-CZ" sz="2300" b="1" dirty="0"/>
          </a:p>
          <a:p>
            <a:pPr lvl="1" algn="just"/>
            <a:r>
              <a:rPr lang="cs-CZ" altLang="cs-CZ" sz="2300" b="1" dirty="0"/>
              <a:t>Kompetence k učení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 řešení problémů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komunikativní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sociální a personální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občanské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pracovní </a:t>
            </a:r>
            <a:endParaRPr lang="cs-CZ" alt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89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vzdělávací oblasti (9) a příslušné vzdělávací obory: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Jazyk a jazyková komunikace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(Český jazyk a literatura, Cizí jazyk, Další cizí jazyk)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Matematika a její aplikace</a:t>
            </a:r>
            <a:r>
              <a:rPr lang="cs-CZ" altLang="cs-CZ" sz="2000" i="1" dirty="0"/>
              <a:t> (Matematika a její aplikace)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Informační a komunikační technologie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jeho svět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společnost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(Dějepis, Výchova k občanství)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příroda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(Fyzika, Chemie, Přírodopis, Zeměpis /Geografie/)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Umění a kultura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zdraví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(Výchova ke zdraví, Tělesná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svět práce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Doplňující vzdělávací oblasti </a:t>
            </a:r>
            <a:r>
              <a:rPr lang="cs-CZ" altLang="cs-CZ" sz="2000" dirty="0"/>
              <a:t>(Dramatická výchova, Etická výchova, Filmová/Audiovizuální výchova, Taneční a pohybová výchova)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73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 dětí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možnosti předškolního vzdělávání dětí s MP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mateřská škola</a:t>
            </a:r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r>
              <a:rPr lang="cs-CZ" altLang="cs-CZ" sz="2000" dirty="0"/>
              <a:t>přípravný stupeň základní školy speciální  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předškolní vzdělávání plní funkci: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formativní</a:t>
            </a:r>
          </a:p>
          <a:p>
            <a:pPr lvl="1" algn="just"/>
            <a:r>
              <a:rPr lang="cs-CZ" altLang="cs-CZ" sz="2000" i="1" dirty="0"/>
              <a:t>informativní</a:t>
            </a:r>
          </a:p>
          <a:p>
            <a:pPr lvl="1" algn="just"/>
            <a:r>
              <a:rPr lang="cs-CZ" altLang="cs-CZ" sz="2000" i="1" dirty="0"/>
              <a:t>diagnostickou –</a:t>
            </a:r>
            <a:r>
              <a:rPr lang="cs-CZ" altLang="cs-CZ" sz="2000" dirty="0"/>
              <a:t> zařazení dítěte do dalšího vzdělávání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reedukační</a:t>
            </a:r>
            <a:r>
              <a:rPr lang="cs-CZ" altLang="cs-CZ" sz="2000" dirty="0"/>
              <a:t> – rozvoj postižených funkcí 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rehabilitační </a:t>
            </a:r>
          </a:p>
          <a:p>
            <a:pPr lvl="1" algn="just"/>
            <a:r>
              <a:rPr lang="cs-CZ" altLang="cs-CZ" sz="2000" i="1" dirty="0"/>
              <a:t>léčebně výchovnou </a:t>
            </a:r>
          </a:p>
          <a:p>
            <a:pPr lvl="1" algn="just"/>
            <a:r>
              <a:rPr lang="cs-CZ" altLang="cs-CZ" sz="2000" i="1" dirty="0" err="1"/>
              <a:t>respitní</a:t>
            </a:r>
            <a:r>
              <a:rPr lang="cs-CZ" altLang="cs-CZ" sz="2000" i="1" dirty="0"/>
              <a:t> –</a:t>
            </a:r>
            <a:r>
              <a:rPr lang="cs-CZ" altLang="cs-CZ" sz="2000" dirty="0"/>
              <a:t> úleva rodičům </a:t>
            </a:r>
            <a:endParaRPr lang="en-GB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056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vzdělávací obory: 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vzdělávací obsah vzdělávacích oborů tvoří: </a:t>
            </a:r>
          </a:p>
          <a:p>
            <a:pPr lvl="2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(na konci 5. a 9. ročníku) </a:t>
            </a:r>
          </a:p>
          <a:p>
            <a:pPr lvl="2" algn="just"/>
            <a:r>
              <a:rPr lang="cs-CZ" altLang="cs-CZ" sz="2000" i="1" dirty="0"/>
              <a:t>učivo</a:t>
            </a:r>
            <a:r>
              <a:rPr lang="cs-CZ" altLang="cs-CZ" sz="2000" dirty="0"/>
              <a:t> – strukturováno do jednotlivých </a:t>
            </a:r>
            <a:r>
              <a:rPr lang="cs-CZ" altLang="cs-CZ" sz="2000" i="1" dirty="0"/>
              <a:t>tematických okruhů (témat, činností)</a:t>
            </a:r>
            <a:r>
              <a:rPr lang="cs-CZ" altLang="cs-CZ" sz="2000" dirty="0"/>
              <a:t>, prostředkem k dosažení očekávaných výstupů; učivo je na úrovni RVP školám doporučeno a na úrovni ŠVP se stává závazné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012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průřezová témata (6):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reprezentují v RVP ZV okruhy aktuálních problémů současného světa a stávají se významnou a nedílnou součástí základního vzdělávání </a:t>
            </a:r>
          </a:p>
          <a:p>
            <a:pPr lvl="1" algn="just"/>
            <a:r>
              <a:rPr lang="cs-CZ" altLang="cs-CZ" sz="2000" dirty="0"/>
              <a:t>jsou důležitým formativním prvkem základního vzdělávání, vytvářejí příležitosti pro individuální uplatnění žáků i pro jejich vzájemnou spolupráci a pomáhají rozvíjet osobnost žáka především v oblasti postojů a hodnot</a:t>
            </a:r>
          </a:p>
          <a:p>
            <a:pPr lvl="1" algn="just"/>
            <a:r>
              <a:rPr lang="cs-CZ" altLang="cs-CZ" sz="2000" b="1" dirty="0"/>
              <a:t>Osobnostní a sociální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demokratického občana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k myšlení v evropských a globálních souvislostech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Multikulturní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Environmentální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Mediální výchova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3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rámcový učební plán (RUP):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vymezuje: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začlenění vzdělávacích oblastí a vzdělávacích oborů do základního vzdělávání na 1. stupni (1. - 5. ročník) a na 2. stupni (6. - 9. ročník) </a:t>
            </a:r>
          </a:p>
          <a:p>
            <a:pPr lvl="2" algn="just"/>
            <a:r>
              <a:rPr lang="cs-CZ" altLang="cs-CZ" sz="2000" dirty="0"/>
              <a:t>minimální časovou dotaci pro jednotlivé vzdělávací oblasti (vzdělávací obory) na daném stupni základního vzdělávání </a:t>
            </a:r>
          </a:p>
          <a:p>
            <a:pPr lvl="2" algn="just"/>
            <a:r>
              <a:rPr lang="cs-CZ" altLang="cs-CZ" sz="2000" dirty="0"/>
              <a:t>rozsah a způsob využití disponibilní časové dotace </a:t>
            </a:r>
          </a:p>
          <a:p>
            <a:pPr lvl="2" algn="just"/>
            <a:r>
              <a:rPr lang="cs-CZ" altLang="cs-CZ" sz="2000" dirty="0"/>
              <a:t>celkovou povinnou časovou dotaci pro 1. a 2. stupeň základního vzdělávání (1. stupeň - 118 hodin, 2. stupeň - 122 hodin)</a:t>
            </a:r>
          </a:p>
          <a:p>
            <a:pPr lvl="2" algn="just"/>
            <a:r>
              <a:rPr lang="cs-CZ" altLang="cs-CZ" sz="2000" dirty="0"/>
              <a:t>povinnost zařadit a realizovat se všemi žáky na daném stupni průřezová témata </a:t>
            </a:r>
          </a:p>
          <a:p>
            <a:pPr lvl="2" algn="just"/>
            <a:r>
              <a:rPr lang="cs-CZ" altLang="cs-CZ" sz="2000" dirty="0"/>
              <a:t>poznámky ke vzdělávacím oblastem (vzdělávacím oborům) v RUP</a:t>
            </a:r>
          </a:p>
          <a:p>
            <a:pPr lvl="2" algn="just"/>
            <a:r>
              <a:rPr lang="cs-CZ" altLang="cs-CZ" sz="2000" dirty="0"/>
              <a:t>poznámky ke vzdělávání žáků se speciálními vzdělávacími potřebami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333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Podmínky </a:t>
            </a:r>
            <a:r>
              <a:rPr lang="cs-CZ" altLang="cs-CZ" b="1" dirty="0"/>
              <a:t>vzdělávání žáků s podpůrnými </a:t>
            </a:r>
            <a:r>
              <a:rPr lang="cs-CZ" altLang="cs-CZ" b="1" dirty="0" smtClean="0"/>
              <a:t>opatřeními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endParaRPr lang="cs-CZ" altLang="cs-CZ" sz="2000" dirty="0"/>
          </a:p>
          <a:p>
            <a:pPr lvl="1" algn="just"/>
            <a:r>
              <a:rPr lang="cs-CZ" altLang="cs-CZ" sz="2200" dirty="0"/>
              <a:t>uplatňování principu diferenciace a individualizace vzdělávacího procesu při organizaci činností a při stanovování obsahu, forem i metod výuky</a:t>
            </a:r>
          </a:p>
          <a:p>
            <a:pPr lvl="1" algn="just"/>
            <a:r>
              <a:rPr lang="cs-CZ" altLang="cs-CZ" sz="2200" dirty="0"/>
              <a:t>všechna stanovená podpůrná opatření při vzdělávání žáků</a:t>
            </a:r>
          </a:p>
          <a:p>
            <a:pPr lvl="1" algn="just"/>
            <a:r>
              <a:rPr lang="cs-CZ" altLang="cs-CZ" sz="2200" dirty="0"/>
              <a:t>při vzdělávání žáka, který nemůže vnímat řeč sluchem, jako součást podpůrných opatření vzdělávání v komunikačním systému, který odpovídá jeho potřebám a s jehož užíváním má zkušenost</a:t>
            </a:r>
          </a:p>
          <a:p>
            <a:pPr lvl="1" algn="just"/>
            <a:r>
              <a:rPr lang="cs-CZ" altLang="cs-CZ" sz="2200" dirty="0"/>
              <a:t>při vzdělávání žáka, který při komunikaci využívá prostředků alternativní nebo augmentativní komunikace, jako součást podpůrných opatření vzdělávání v komunikačním systému, který odpovídá jeho vzdělávacím potřebám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06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v odůvodněných případech odlišná délka vyučovacích hodin pro žáky se speciálními vzdělávacími potřebami nebo dělení a spojování vyučovacích hodin </a:t>
            </a:r>
          </a:p>
          <a:p>
            <a:pPr lvl="1" algn="just"/>
            <a:r>
              <a:rPr lang="cs-CZ" altLang="cs-CZ" sz="2000" dirty="0"/>
              <a:t>pro žáky s mentálním, tělesným, zrakovým nebo sluchovým postižením, závažnými vadami řeči, závažnými vývojovými poruchami učení, závažnými vývojovými poruchami chování, souběžným postižením více vadami nebo autismem případné prodloužení základního vzdělávání na deset ročníků</a:t>
            </a:r>
          </a:p>
          <a:p>
            <a:pPr lvl="1" algn="just"/>
            <a:r>
              <a:rPr lang="cs-CZ" altLang="cs-CZ" sz="2000" dirty="0"/>
              <a:t>formativní hodnocení vzdělávání žáků se speciálními vzdělávacími potřebami</a:t>
            </a:r>
          </a:p>
          <a:p>
            <a:pPr lvl="1" algn="just"/>
            <a:r>
              <a:rPr lang="cs-CZ" altLang="cs-CZ" sz="2000" dirty="0"/>
              <a:t>spolupráce se zákonnými zástupci žáka, školskými poradenskými zařízeními a odbornými pracovníky školního poradenského pracoviště, v případě potřeby spolupráce s odborníky mimo oblast školství (zejména při tvorbě IVP)</a:t>
            </a:r>
          </a:p>
          <a:p>
            <a:pPr lvl="1" algn="just"/>
            <a:r>
              <a:rPr lang="cs-CZ" altLang="cs-CZ" sz="2000" dirty="0"/>
              <a:t>spolupráce s ostatními školami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113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 smtClean="0"/>
              <a:t>dříve </a:t>
            </a:r>
            <a:r>
              <a:rPr lang="cs-CZ" altLang="cs-CZ" sz="2000" b="1" dirty="0"/>
              <a:t>pomocná škola</a:t>
            </a:r>
          </a:p>
          <a:p>
            <a:pPr lvl="1" algn="just"/>
            <a:r>
              <a:rPr lang="cs-CZ" altLang="cs-CZ" sz="2000" b="1" dirty="0"/>
              <a:t>žáci základních škol speciálních:</a:t>
            </a:r>
          </a:p>
          <a:p>
            <a:pPr lvl="2" algn="just"/>
            <a:r>
              <a:rPr lang="cs-CZ" altLang="cs-CZ" sz="2000" dirty="0"/>
              <a:t>žáci se středně těžkým mentálním postižením</a:t>
            </a:r>
          </a:p>
          <a:p>
            <a:pPr lvl="2" algn="just"/>
            <a:r>
              <a:rPr lang="cs-CZ" altLang="cs-CZ" sz="2000" dirty="0"/>
              <a:t>žáci s těžkým mentálním postižením</a:t>
            </a:r>
          </a:p>
          <a:p>
            <a:pPr lvl="2" algn="just"/>
            <a:r>
              <a:rPr lang="cs-CZ" altLang="cs-CZ" sz="2000" dirty="0"/>
              <a:t>žáci s hlubokým mentálním postižením</a:t>
            </a:r>
          </a:p>
          <a:p>
            <a:pPr lvl="2" algn="just"/>
            <a:r>
              <a:rPr lang="cs-CZ" altLang="cs-CZ" sz="2000" dirty="0"/>
              <a:t>žáci se souběžným postižením více vadami </a:t>
            </a:r>
          </a:p>
          <a:p>
            <a:pPr lvl="2" algn="just"/>
            <a:r>
              <a:rPr lang="cs-CZ" altLang="cs-CZ" sz="2000" dirty="0"/>
              <a:t>žáci s poruchou autistického spektra</a:t>
            </a:r>
          </a:p>
          <a:p>
            <a:pPr lvl="1" algn="just"/>
            <a:r>
              <a:rPr lang="cs-CZ" altLang="cs-CZ" sz="2000" b="1" dirty="0"/>
              <a:t>ZŠ speciální </a:t>
            </a:r>
            <a:r>
              <a:rPr lang="cs-CZ" altLang="cs-CZ" sz="2000" dirty="0"/>
              <a:t>vychovává a vzdělává žáky s takovými nedostatky rozumového vývoje, pro které se nemohou vzdělávat podle vzdělávacích programů běžné základní školy, jsou však schopni osvojit si elementární vzdělání (Švarcová, 2011)</a:t>
            </a:r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základy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596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cílem ZŠ speciální je: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rozvíjení přiměřených poznatků a pracovních dovedností</a:t>
            </a:r>
          </a:p>
          <a:p>
            <a:pPr lvl="2" algn="just"/>
            <a:r>
              <a:rPr lang="cs-CZ" altLang="cs-CZ" sz="2000" dirty="0"/>
              <a:t>vybavit žáky triviem (čtení, psaní, počty)</a:t>
            </a:r>
          </a:p>
          <a:p>
            <a:pPr lvl="2" algn="just"/>
            <a:r>
              <a:rPr lang="cs-CZ" altLang="cs-CZ" sz="2000" dirty="0"/>
              <a:t>rozvíjení komunikačních a motorických schopností</a:t>
            </a:r>
          </a:p>
          <a:p>
            <a:pPr lvl="2" algn="just"/>
            <a:r>
              <a:rPr lang="cs-CZ" altLang="cs-CZ" sz="2000" dirty="0"/>
              <a:t>vypěstování návyků a dovedností samostatnosti a sebeobsluhy</a:t>
            </a:r>
          </a:p>
          <a:p>
            <a:pPr lvl="2" algn="just"/>
            <a:r>
              <a:rPr lang="cs-CZ" altLang="cs-CZ" sz="2000" dirty="0"/>
              <a:t>připravovat žáky k dalšímu vzdělávání</a:t>
            </a:r>
          </a:p>
          <a:p>
            <a:pPr lvl="2" algn="just"/>
            <a:r>
              <a:rPr lang="cs-CZ" altLang="cs-CZ" sz="2000" dirty="0"/>
              <a:t>získat kvalifikaci k vykonávání jednoduchých pracovních činností</a:t>
            </a:r>
          </a:p>
          <a:p>
            <a:pPr lvl="2" algn="just"/>
            <a:r>
              <a:rPr lang="cs-CZ" altLang="cs-CZ" sz="2000" dirty="0"/>
              <a:t>vybavit žáky takovými vědomostmi, dovednostmi a návyky, které jim umožní, aby se v maximální možné míře zapojili do společnosti</a:t>
            </a:r>
          </a:p>
          <a:p>
            <a:pPr lvl="2" algn="just"/>
            <a:r>
              <a:rPr lang="cs-CZ" altLang="cs-CZ" sz="2000" dirty="0"/>
              <a:t>vést žáky k přátelskému a kladnému vztahu k lidem</a:t>
            </a:r>
          </a:p>
          <a:p>
            <a:pPr lvl="2" algn="just"/>
            <a:r>
              <a:rPr lang="cs-CZ" altLang="cs-CZ" sz="2000" dirty="0"/>
              <a:t>vést žáky ke kultivovanému společenskému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765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9889"/>
            <a:ext cx="8596668" cy="4651474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specifika ZŠ speciální: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odborné speciálně pedagogické vzdělání učitelů a pracovníků školy</a:t>
            </a:r>
          </a:p>
          <a:p>
            <a:pPr lvl="2" algn="just"/>
            <a:r>
              <a:rPr lang="cs-CZ" altLang="cs-CZ" sz="2000" dirty="0"/>
              <a:t>školní třídy přizpůsobené potřebám žáků s těžším MP</a:t>
            </a:r>
          </a:p>
          <a:p>
            <a:pPr lvl="2" algn="just"/>
            <a:r>
              <a:rPr lang="cs-CZ" altLang="cs-CZ" sz="2000" dirty="0"/>
              <a:t>přizpůsobený rozvrh i pracovní tempo</a:t>
            </a:r>
          </a:p>
          <a:p>
            <a:pPr lvl="2" algn="just"/>
            <a:r>
              <a:rPr lang="cs-CZ" altLang="cs-CZ" sz="2000" dirty="0"/>
              <a:t>klidné, nehlučné, nestresující, bezpečné prostředí</a:t>
            </a:r>
          </a:p>
          <a:p>
            <a:pPr lvl="2" algn="just"/>
            <a:r>
              <a:rPr lang="cs-CZ" altLang="cs-CZ" sz="2000" dirty="0"/>
              <a:t>pomoc poradenských zařízení (SPC, psychologové, další odborníci)</a:t>
            </a:r>
          </a:p>
          <a:p>
            <a:pPr lvl="2" algn="just"/>
            <a:r>
              <a:rPr lang="cs-CZ" altLang="cs-CZ" sz="2000" dirty="0"/>
              <a:t>ze strany pedagoga je nutná vnitřní motivace zaměřená emocionálně, trpělivost, tvořivost, vysoce individuální přístup, úzký vztah mezi pedagogem a žákem (rodiči)</a:t>
            </a:r>
          </a:p>
          <a:p>
            <a:pPr lvl="2" algn="just"/>
            <a:r>
              <a:rPr lang="cs-CZ" altLang="cs-CZ" sz="2000" dirty="0"/>
              <a:t>mimořádný význam má estetické cítění</a:t>
            </a:r>
          </a:p>
          <a:p>
            <a:pPr lvl="2" algn="just"/>
            <a:r>
              <a:rPr lang="cs-CZ" altLang="cs-CZ" sz="2000" dirty="0"/>
              <a:t>prolínání předmětů, osnov</a:t>
            </a:r>
          </a:p>
          <a:p>
            <a:pPr lvl="2" algn="just"/>
            <a:r>
              <a:rPr lang="cs-CZ" altLang="cs-CZ" sz="2000" dirty="0"/>
              <a:t>přizpůsobovat se individuálním možnostem žáků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483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704"/>
          </a:xfrm>
        </p:spPr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89305"/>
            <a:ext cx="8596668" cy="4752058"/>
          </a:xfrm>
        </p:spPr>
        <p:txBody>
          <a:bodyPr>
            <a:normAutofit fontScale="47500" lnSpcReduction="20000"/>
          </a:bodyPr>
          <a:lstStyle/>
          <a:p>
            <a:pPr lvl="1" algn="just"/>
            <a:r>
              <a:rPr lang="cs-CZ" altLang="cs-CZ" sz="4000" b="1" dirty="0"/>
              <a:t>alternativní a netradiční formy práce na ZŠ speciální: </a:t>
            </a:r>
            <a:endParaRPr lang="cs-CZ" altLang="cs-CZ" sz="4000" dirty="0"/>
          </a:p>
          <a:p>
            <a:pPr lvl="2" algn="just"/>
            <a:r>
              <a:rPr lang="cs-CZ" altLang="cs-CZ" sz="4000" dirty="0"/>
              <a:t>alternativní a augmentativní komunikace (piktogramy, sociální čtení, globální čtení, VOKS)</a:t>
            </a:r>
          </a:p>
          <a:p>
            <a:pPr lvl="2" algn="just"/>
            <a:r>
              <a:rPr lang="cs-CZ" altLang="cs-CZ" sz="4000" dirty="0"/>
              <a:t>polohování</a:t>
            </a:r>
          </a:p>
          <a:p>
            <a:pPr lvl="2" algn="just"/>
            <a:r>
              <a:rPr lang="cs-CZ" altLang="cs-CZ" sz="4000" dirty="0"/>
              <a:t>facilitační techniky (Vojtova metoda, </a:t>
            </a:r>
            <a:r>
              <a:rPr lang="cs-CZ" altLang="cs-CZ" sz="4000" dirty="0" err="1"/>
              <a:t>Bobathova</a:t>
            </a:r>
            <a:r>
              <a:rPr lang="cs-CZ" altLang="cs-CZ" sz="4000" dirty="0"/>
              <a:t> metoda, </a:t>
            </a:r>
            <a:r>
              <a:rPr lang="cs-CZ" altLang="cs-CZ" sz="4000" dirty="0" err="1"/>
              <a:t>Orofaciální</a:t>
            </a:r>
            <a:r>
              <a:rPr lang="cs-CZ" altLang="cs-CZ" sz="4000" dirty="0"/>
              <a:t> regulační terapie </a:t>
            </a:r>
            <a:r>
              <a:rPr lang="cs-CZ" altLang="cs-CZ" sz="4000" dirty="0" err="1"/>
              <a:t>Castilla</a:t>
            </a:r>
            <a:r>
              <a:rPr lang="cs-CZ" altLang="cs-CZ" sz="4000" dirty="0"/>
              <a:t> </a:t>
            </a:r>
            <a:r>
              <a:rPr lang="cs-CZ" altLang="cs-CZ" sz="4000" dirty="0" err="1"/>
              <a:t>Moralese</a:t>
            </a:r>
            <a:r>
              <a:rPr lang="cs-CZ" altLang="cs-CZ" sz="4000" dirty="0"/>
              <a:t>)</a:t>
            </a:r>
          </a:p>
          <a:p>
            <a:pPr lvl="2" algn="just"/>
            <a:r>
              <a:rPr lang="cs-CZ" altLang="cs-CZ" sz="4000" dirty="0"/>
              <a:t>masáže (doteková terapie, </a:t>
            </a:r>
            <a:r>
              <a:rPr lang="cs-CZ" altLang="cs-CZ" sz="4000" dirty="0" err="1"/>
              <a:t>míčková</a:t>
            </a:r>
            <a:r>
              <a:rPr lang="cs-CZ" altLang="cs-CZ" sz="4000" dirty="0"/>
              <a:t> facilitace)</a:t>
            </a:r>
          </a:p>
          <a:p>
            <a:pPr lvl="2" algn="just"/>
            <a:r>
              <a:rPr lang="cs-CZ" altLang="cs-CZ" sz="4000" dirty="0"/>
              <a:t>TEACCH program (individuální přístup, strukturované prostředí a vizuální podpora) </a:t>
            </a:r>
          </a:p>
          <a:p>
            <a:pPr lvl="2" algn="just"/>
            <a:r>
              <a:rPr lang="cs-CZ" altLang="cs-CZ" sz="4000" dirty="0"/>
              <a:t>terapie (muzikoterapie, arteterapie, dramaterapie, terapie hrou, ergoterapie, psychomotorika, zooterapie, aromaterapie)</a:t>
            </a:r>
          </a:p>
          <a:p>
            <a:pPr lvl="2" algn="just"/>
            <a:r>
              <a:rPr lang="cs-CZ" altLang="cs-CZ" sz="4000" dirty="0"/>
              <a:t>Bazální stimulace (stimulace pomocí somatických, vibračních, vestibulárních, čichových a chuťových, sluchových a zrakových, komunikativních a sociálně-emocionálních podnětů)</a:t>
            </a:r>
          </a:p>
          <a:p>
            <a:pPr lvl="2" algn="just"/>
            <a:r>
              <a:rPr lang="cs-CZ" altLang="cs-CZ" sz="4000" dirty="0" err="1"/>
              <a:t>Snoezelen</a:t>
            </a:r>
            <a:r>
              <a:rPr lang="cs-CZ" altLang="cs-CZ" sz="4000" dirty="0"/>
              <a:t> (Bílý pokoj, relaxační místnost)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8059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</a:t>
            </a:r>
            <a:r>
              <a:rPr lang="cs-CZ" dirty="0" smtClean="0"/>
              <a:t>speciální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Rámcový vzdělávací program pro obor vzdělání základní škola speciální - RVP ZŠS </a:t>
            </a:r>
            <a:endParaRPr lang="cs-CZ" altLang="cs-CZ" sz="2000" u="sng" dirty="0"/>
          </a:p>
          <a:p>
            <a:pPr lvl="1" algn="just"/>
            <a:r>
              <a:rPr lang="cs-CZ" altLang="cs-CZ" sz="2000" dirty="0"/>
              <a:t>od 1. 9. 2010 v 1. a 7. ročníku </a:t>
            </a:r>
          </a:p>
          <a:p>
            <a:pPr lvl="1" algn="just"/>
            <a:r>
              <a:rPr lang="cs-CZ" altLang="cs-CZ" sz="2000" dirty="0"/>
              <a:t>povinná školní docházka </a:t>
            </a:r>
            <a:r>
              <a:rPr lang="cs-CZ" altLang="cs-CZ" sz="2000" b="1" dirty="0"/>
              <a:t>10 let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2. stupně: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1. stupeň</a:t>
            </a:r>
            <a:r>
              <a:rPr lang="cs-CZ" altLang="cs-CZ" sz="2000" dirty="0"/>
              <a:t> (1. - 6. ročník)</a:t>
            </a:r>
          </a:p>
          <a:p>
            <a:pPr lvl="2" algn="just"/>
            <a:r>
              <a:rPr lang="cs-CZ" altLang="cs-CZ" sz="2000" b="1" dirty="0"/>
              <a:t>2. stupeň </a:t>
            </a:r>
            <a:r>
              <a:rPr lang="cs-CZ" altLang="cs-CZ" sz="2000" dirty="0"/>
              <a:t>(7. - 10. ročník)</a:t>
            </a:r>
          </a:p>
          <a:p>
            <a:pPr lvl="1" algn="just"/>
            <a:r>
              <a:rPr lang="cs-CZ" altLang="cs-CZ" sz="2000" dirty="0"/>
              <a:t>očekávané výstupy v podmiňovacím způsobu</a:t>
            </a:r>
          </a:p>
          <a:p>
            <a:pPr lvl="1" algn="just"/>
            <a:r>
              <a:rPr lang="cs-CZ" altLang="cs-CZ" sz="2000" b="1" dirty="0"/>
              <a:t>hodnocení: </a:t>
            </a:r>
            <a:r>
              <a:rPr lang="cs-CZ" altLang="cs-CZ" sz="2000" dirty="0"/>
              <a:t>slovně</a:t>
            </a:r>
          </a:p>
          <a:p>
            <a:pPr algn="just"/>
            <a:r>
              <a:rPr lang="cs-CZ" altLang="cs-CZ" sz="2000" b="1" dirty="0"/>
              <a:t>část A: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vymezení RVP ZŠS, specifické principy RVP ZŠS</a:t>
            </a:r>
            <a:endParaRPr lang="cs-CZ" altLang="cs-CZ" sz="2000" dirty="0"/>
          </a:p>
          <a:p>
            <a:pPr algn="just"/>
            <a:r>
              <a:rPr lang="cs-CZ" altLang="cs-CZ" sz="2000" b="1" dirty="0"/>
              <a:t>část B: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charakteristika oboru vzdělání – základní škola speciální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11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Rámcový vzdělávací program pro předškolní vzdělávání (RVP PV)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 1. 2. 2017</a:t>
            </a:r>
          </a:p>
          <a:p>
            <a:pPr lvl="1" algn="just"/>
            <a:r>
              <a:rPr lang="cs-CZ" altLang="cs-CZ" sz="2000" dirty="0"/>
              <a:t>vymezení RVP PV v systému </a:t>
            </a:r>
            <a:r>
              <a:rPr lang="cs-CZ" altLang="cs-CZ" sz="2000" dirty="0" err="1"/>
              <a:t>kurikulárních</a:t>
            </a:r>
            <a:r>
              <a:rPr lang="cs-CZ" altLang="cs-CZ" sz="2000" dirty="0"/>
              <a:t> dokumentů</a:t>
            </a:r>
          </a:p>
          <a:p>
            <a:pPr lvl="1" algn="just"/>
            <a:r>
              <a:rPr lang="cs-CZ" altLang="cs-CZ" sz="2000" dirty="0"/>
              <a:t>předškolní vzdělávání v systému vzdělávání</a:t>
            </a:r>
          </a:p>
          <a:p>
            <a:pPr lvl="1" algn="just"/>
            <a:r>
              <a:rPr lang="cs-CZ" altLang="cs-CZ" sz="2000" dirty="0"/>
              <a:t>pojetí a cíle předškolního vzdělávání</a:t>
            </a:r>
          </a:p>
          <a:p>
            <a:pPr lvl="1" algn="just"/>
            <a:r>
              <a:rPr lang="cs-CZ" altLang="cs-CZ" sz="2000" dirty="0"/>
              <a:t>vzdělávací obsah</a:t>
            </a:r>
          </a:p>
          <a:p>
            <a:pPr lvl="1" algn="just"/>
            <a:r>
              <a:rPr lang="cs-CZ" altLang="cs-CZ" sz="2000" dirty="0"/>
              <a:t>vzdělávací oblasti</a:t>
            </a:r>
          </a:p>
          <a:p>
            <a:pPr lvl="1" algn="just"/>
            <a:r>
              <a:rPr lang="cs-CZ" altLang="cs-CZ" sz="2000" dirty="0"/>
              <a:t>vzdělávací obsah v ŠVP</a:t>
            </a:r>
          </a:p>
          <a:p>
            <a:pPr lvl="1" algn="just"/>
            <a:r>
              <a:rPr lang="cs-CZ" altLang="cs-CZ" sz="2000" dirty="0"/>
              <a:t>podmínky předškolního vzdělávání</a:t>
            </a:r>
          </a:p>
          <a:p>
            <a:pPr lvl="1" algn="just"/>
            <a:r>
              <a:rPr lang="cs-CZ" altLang="cs-CZ" sz="2000" dirty="0"/>
              <a:t>vzdělávání dětí se speciálními vzdělávacími potřebami</a:t>
            </a:r>
          </a:p>
          <a:p>
            <a:pPr lvl="1" algn="just"/>
            <a:r>
              <a:rPr lang="cs-CZ" altLang="cs-CZ" sz="2000" dirty="0"/>
              <a:t>vzdělávání dětí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16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</a:t>
            </a:r>
            <a:r>
              <a:rPr lang="cs-CZ" dirty="0" smtClean="0"/>
              <a:t>speciální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část C:</a:t>
            </a:r>
            <a:endParaRPr lang="cs-CZ" altLang="cs-CZ" sz="2000" dirty="0"/>
          </a:p>
          <a:p>
            <a:pPr lvl="1" algn="just"/>
            <a:r>
              <a:rPr lang="cs-CZ" altLang="cs-CZ" sz="2000" b="1" i="1" dirty="0"/>
              <a:t>díl I – vzdělávání žáků se středně těžkým MP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(6)</a:t>
            </a:r>
          </a:p>
          <a:p>
            <a:pPr lvl="2" algn="just"/>
            <a:r>
              <a:rPr lang="cs-CZ" altLang="cs-CZ" sz="2000" dirty="0"/>
              <a:t>vzdělávací oblasti (9)</a:t>
            </a:r>
          </a:p>
          <a:p>
            <a:pPr lvl="2" algn="just"/>
            <a:r>
              <a:rPr lang="cs-CZ" altLang="cs-CZ" sz="2000" dirty="0"/>
              <a:t>průřezová témata (6)</a:t>
            </a:r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pPr lvl="1"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(5) – chybí </a:t>
            </a:r>
            <a:r>
              <a:rPr lang="cs-CZ" altLang="cs-CZ" sz="2000" i="1" dirty="0"/>
              <a:t>kompetence občanské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vzdělávací oblasti (5)</a:t>
            </a:r>
          </a:p>
          <a:p>
            <a:pPr lvl="2" algn="just"/>
            <a:r>
              <a:rPr lang="cs-CZ" altLang="cs-CZ" sz="2000" dirty="0"/>
              <a:t>chybí </a:t>
            </a:r>
            <a:r>
              <a:rPr lang="cs-CZ" altLang="cs-CZ" sz="2000" i="1" dirty="0"/>
              <a:t>průřezová témata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695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</a:t>
            </a:r>
            <a:r>
              <a:rPr lang="cs-CZ" dirty="0" smtClean="0"/>
              <a:t>speciální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i="1" dirty="0"/>
              <a:t>díl I – vzdělávání žáků se středně těžkým MP</a:t>
            </a:r>
          </a:p>
          <a:p>
            <a:pPr lvl="1" algn="just"/>
            <a:r>
              <a:rPr lang="cs-CZ" altLang="cs-CZ" sz="2000" dirty="0"/>
              <a:t>vzdělávací oblasti (9) a vzdělávací obory:</a:t>
            </a:r>
          </a:p>
          <a:p>
            <a:pPr lvl="2" algn="just"/>
            <a:r>
              <a:rPr lang="cs-CZ" altLang="cs-CZ" sz="2000" b="1" dirty="0"/>
              <a:t>Jazyková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(Čtení, Psaní,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Matematika a její aplikace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(Matematika)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Informační a komunikační technologie</a:t>
            </a:r>
            <a:r>
              <a:rPr lang="cs-CZ" altLang="cs-CZ" sz="2000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společnost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společnost)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b="1" dirty="0"/>
              <a:t>Člověk a příroda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příroda)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(Výchova ke zdraví, Tělesná výchova, Zdravotní tělesná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318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</a:t>
            </a:r>
            <a:r>
              <a:rPr lang="cs-CZ" dirty="0" smtClean="0"/>
              <a:t>speciální – 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1" algn="just"/>
            <a:r>
              <a:rPr lang="cs-CZ" altLang="cs-CZ" sz="2000" dirty="0"/>
              <a:t>vzdělávací oblasti (5) a vzdělávací obory:</a:t>
            </a:r>
          </a:p>
          <a:p>
            <a:pPr lvl="2" algn="just"/>
            <a:r>
              <a:rPr lang="cs-CZ" altLang="cs-CZ" sz="2000" b="1" dirty="0"/>
              <a:t>Člověk a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(Rozumová výchova,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(Smyslová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(Pohybová výchova, Zdravotní tělesná výchova, Rehabilitační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(Pracovní výchova)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670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vzdělávání žáků s kombinací postižení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materiální, personální, hygienické, organizační a jiné podmínky pro uskutečňování RVP ZŠS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zásady pro zpracování školního vzdělávacího programu (ŠVP)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slovník použitých výrazů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53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00B050"/>
                </a:solidFill>
              </a:rPr>
              <a:t>VZDĚLÁVÁNÍ ŽÁKŮ S </a:t>
            </a:r>
            <a:r>
              <a:rPr lang="cs-CZ" altLang="cs-CZ" b="1" dirty="0" smtClean="0">
                <a:solidFill>
                  <a:srgbClr val="00B050"/>
                </a:solidFill>
              </a:rPr>
              <a:t>MENTÁLNÍM POSTIŽENÍM </a:t>
            </a:r>
            <a:r>
              <a:rPr lang="cs-CZ" altLang="cs-CZ" b="1" dirty="0">
                <a:solidFill>
                  <a:srgbClr val="00B050"/>
                </a:solidFill>
              </a:rPr>
              <a:t>V RÁMCI PROFESNÍ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profesní příprava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příprava na profesní činnosti podle schopností, možností a zájmů žáků s MP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přispívá k podpoře k sociální inkluzi a ke zkvalitnění života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možnosti profesní přípravy jedinců s mentálním postižením: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střední odborné učiliště (SOU), střední odborná škola (SOŠ) – </a:t>
            </a:r>
            <a:r>
              <a:rPr lang="cs-CZ" altLang="cs-CZ" sz="2000" dirty="0"/>
              <a:t>pokud žák vyhoví požadavkům přijímacího řízení a jeho zdravotní způsobilost to dovoluje, může navštěvovat jakoukoliv střední školu</a:t>
            </a:r>
          </a:p>
          <a:p>
            <a:pPr lvl="1" algn="just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 algn="just"/>
            <a:r>
              <a:rPr lang="cs-CZ" altLang="cs-CZ" sz="2000" dirty="0"/>
              <a:t>odborné učiliště (OU)</a:t>
            </a:r>
          </a:p>
          <a:p>
            <a:pPr lvl="1" algn="just"/>
            <a:r>
              <a:rPr lang="cs-CZ" altLang="cs-CZ" sz="2000" dirty="0"/>
              <a:t>praktická škola (PŠ) – dvouletá či jednoletá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019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školy pro žáky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odborné učiliště (OU)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 absolventy základní školy (žáky s LMP)</a:t>
            </a:r>
          </a:p>
          <a:p>
            <a:pPr lvl="1" algn="just"/>
            <a:r>
              <a:rPr lang="cs-CZ" altLang="cs-CZ" sz="2000" dirty="0"/>
              <a:t>navazuje na vzdělávací program základní školy, jehož učivo prohlubuje a doplňuje</a:t>
            </a:r>
          </a:p>
          <a:p>
            <a:pPr lvl="1" algn="just"/>
            <a:r>
              <a:rPr lang="cs-CZ" altLang="cs-CZ" sz="2000" dirty="0"/>
              <a:t>délka trvání 2 nebo 3 roky</a:t>
            </a:r>
          </a:p>
          <a:p>
            <a:pPr lvl="1" algn="just"/>
            <a:r>
              <a:rPr lang="cs-CZ" altLang="cs-CZ" sz="2000" b="1" dirty="0"/>
              <a:t>obory: </a:t>
            </a:r>
            <a:r>
              <a:rPr lang="cs-CZ" altLang="cs-CZ" sz="2000" dirty="0"/>
              <a:t>Kovářské práce, Kamenické práce, Zámečnické práce a údržba, Papírenské práce, Prodavačské práce, Pekařské práce, Šití oděvů a další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vysvědčení, příp. závěrečná zkouška + výuční list (2 roky), závěrečná zkouška + výuční list (3 roky)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Rámcové vzdělávací programy pro odborné vzdělávání (2009 –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472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praktická škola s dvouletou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STMP)</a:t>
            </a:r>
          </a:p>
          <a:p>
            <a:pPr lvl="2" algn="just"/>
            <a:r>
              <a:rPr lang="cs-CZ" altLang="cs-CZ" sz="2000" dirty="0"/>
              <a:t>žáci, kteří ukončili základní školu v nižším než 9. ročníku</a:t>
            </a:r>
          </a:p>
          <a:p>
            <a:pPr lvl="2" algn="just"/>
            <a:r>
              <a:rPr lang="cs-CZ" altLang="cs-CZ" sz="2000" dirty="0"/>
              <a:t>v odůvodněných případech absolventy základní školy (žáky intaktní)</a:t>
            </a:r>
          </a:p>
          <a:p>
            <a:pPr lvl="1" algn="just"/>
            <a:r>
              <a:rPr lang="cs-CZ" altLang="cs-CZ" sz="2000" dirty="0"/>
              <a:t>zaměřena na přípravu pro výkon jednoduchých činností a činností v oblasti praktického života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rozšířit všeobecné vzdělání dosažené v průběhu povinné školní docházky; vybavit základy odborného vzdělání a základy manuálních dovedností v oboru dle zaměření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dvouletá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972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praktická škola s jednoletou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STMP, TMP) - prohlubuje učivo ZŠ speciální</a:t>
            </a:r>
          </a:p>
          <a:p>
            <a:pPr lvl="2" algn="just"/>
            <a:r>
              <a:rPr lang="cs-CZ" altLang="cs-CZ" sz="2000" dirty="0"/>
              <a:t>žáky s těžkým zdravotním postižením, zejména s těžkým mentálním postižením, s více vadami a autismem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příprava na práci v chráněných pracovištích, na pomocné a úklidové práce v sociálních či zdravotnických zařízeních, popř. v MŠ či školách zřízených podle § 16 odst. 9 školského zákona</a:t>
            </a:r>
          </a:p>
          <a:p>
            <a:pPr lvl="1" algn="just"/>
            <a:r>
              <a:rPr lang="cs-CZ" altLang="cs-CZ" sz="2000" b="1" dirty="0"/>
              <a:t>odborné předměty: </a:t>
            </a:r>
            <a:r>
              <a:rPr lang="cs-CZ" altLang="cs-CZ" sz="2000" dirty="0"/>
              <a:t>rodinná výchova, ruční práce a praktická cvičení</a:t>
            </a:r>
          </a:p>
          <a:p>
            <a:pPr lvl="1" algn="just"/>
            <a:r>
              <a:rPr lang="cs-CZ" altLang="cs-CZ" sz="2000" dirty="0"/>
              <a:t>důraz se klade na praktická cvičení (12 hodin týdně) 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 o závěrečné zkoušce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jednoletá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4141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Celoživotní vzdělávání osob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možnosti dalšího vzdělávání osob s mentálním postižením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večerní školy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kurzy k doplnění vzdělání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aktivační centra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5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večerní školy</a:t>
            </a:r>
          </a:p>
          <a:p>
            <a:pPr lvl="1" algn="just"/>
            <a:r>
              <a:rPr lang="cs-CZ" altLang="cs-CZ" sz="2000" dirty="0"/>
              <a:t>pro absolventy základních škol speciálních, pro absolventy praktických škol</a:t>
            </a:r>
          </a:p>
          <a:p>
            <a:pPr lvl="1" algn="just"/>
            <a:r>
              <a:rPr lang="cs-CZ" altLang="cs-CZ" sz="2000" dirty="0"/>
              <a:t>pro osoby, které neměly dříve možnost absolvovat povinnou školní docházku</a:t>
            </a:r>
          </a:p>
          <a:p>
            <a:pPr lvl="1" algn="just"/>
            <a:r>
              <a:rPr lang="cs-CZ" altLang="cs-CZ" sz="2000" dirty="0"/>
              <a:t>zřizovatelem jsou často </a:t>
            </a:r>
            <a:r>
              <a:rPr lang="cs-CZ" altLang="cs-CZ" sz="2000" b="1" dirty="0"/>
              <a:t>zapsané spolky </a:t>
            </a:r>
            <a:r>
              <a:rPr lang="cs-CZ" altLang="cs-CZ" sz="2000" dirty="0"/>
              <a:t>(dříve občanská sdružení, např. Společnost pro podporu lidí s mentálním postižením)</a:t>
            </a:r>
          </a:p>
          <a:p>
            <a:pPr lvl="1" algn="just"/>
            <a:r>
              <a:rPr lang="cs-CZ" altLang="cs-CZ" sz="2000" dirty="0"/>
              <a:t>vznik iniciují rodiče, pracovníci v sociálních službách a další odborníci, kteří mají zájem dále osoby s mentálním postižením rozvíjet</a:t>
            </a:r>
          </a:p>
          <a:p>
            <a:pPr lvl="1" algn="just"/>
            <a:r>
              <a:rPr lang="cs-CZ" altLang="cs-CZ" sz="2000" dirty="0"/>
              <a:t>výuka probíhá v prostorách školy (výjimečně domova pro osoby se zdravotním postižením), v odpoledních hodinách, 2x týdně, 2 - 3 hodiny</a:t>
            </a:r>
          </a:p>
          <a:p>
            <a:pPr lvl="1" algn="just"/>
            <a:r>
              <a:rPr lang="cs-CZ" altLang="cs-CZ" sz="2000" dirty="0"/>
              <a:t>výuka se neřídí vzdělávacími programy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91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vzdělávání dětí od dvou do tří let </a:t>
            </a:r>
          </a:p>
          <a:p>
            <a:pPr lvl="1" algn="just"/>
            <a:r>
              <a:rPr lang="cs-CZ" altLang="cs-CZ" sz="2000" dirty="0" err="1"/>
              <a:t>autoevaluace</a:t>
            </a:r>
            <a:r>
              <a:rPr lang="cs-CZ" altLang="cs-CZ" sz="2000" dirty="0"/>
              <a:t> MŠ a hodnocení výsledků vzdělávání </a:t>
            </a:r>
          </a:p>
          <a:p>
            <a:pPr lvl="1" algn="just"/>
            <a:r>
              <a:rPr lang="cs-CZ" altLang="cs-CZ" sz="2000" dirty="0"/>
              <a:t>zásady pro zpracování ŠVP</a:t>
            </a:r>
          </a:p>
          <a:p>
            <a:pPr lvl="1" algn="just"/>
            <a:r>
              <a:rPr lang="cs-CZ" altLang="cs-CZ" sz="2000" dirty="0"/>
              <a:t>kritéria souladu RVP PV a ŠVP</a:t>
            </a:r>
          </a:p>
          <a:p>
            <a:pPr lvl="1" algn="just"/>
            <a:r>
              <a:rPr lang="cs-CZ" altLang="cs-CZ" sz="2000" dirty="0"/>
              <a:t>povinnosti učitele mateřské školy 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cíle předškolního vzdělávání:</a:t>
            </a:r>
          </a:p>
          <a:p>
            <a:pPr lvl="1" algn="just"/>
            <a:r>
              <a:rPr lang="cs-CZ" altLang="cs-CZ" sz="2000" b="1" dirty="0"/>
              <a:t>rámcové cíle </a:t>
            </a:r>
            <a:r>
              <a:rPr lang="cs-CZ" altLang="cs-CZ" sz="2000" dirty="0"/>
              <a:t>– vyjadřují univerzální záměry předškolního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klíčové kompetence </a:t>
            </a:r>
            <a:r>
              <a:rPr lang="cs-CZ" altLang="cs-CZ" sz="2000" dirty="0"/>
              <a:t>– představují výstupy, respektive obecnější způsobilosti, dosažitelné v předškolním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cíle </a:t>
            </a:r>
            <a:r>
              <a:rPr lang="cs-CZ" altLang="cs-CZ" sz="2000" dirty="0"/>
              <a:t>– vyjadřují konkrétní záměry, příslušející té které vzdělávací oblasti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výstupy </a:t>
            </a:r>
            <a:r>
              <a:rPr lang="cs-CZ" altLang="cs-CZ" sz="2000" dirty="0"/>
              <a:t>– dílčí poznatky, dovednosti, postoje a hodnoty, které dílčím cílům odpovídají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153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b="1" dirty="0"/>
              <a:t>cíl: </a:t>
            </a:r>
            <a:r>
              <a:rPr lang="cs-CZ" altLang="cs-CZ" sz="2000" dirty="0"/>
              <a:t>rozvíjení komunikačních dovedností, opakování učiva, orientace v životě, čtení časopisů a knih, psaní dopisů, práce s PC, rozvoj estetického vnímání, hybnosti, popř. učení se cizím jazykům</a:t>
            </a:r>
          </a:p>
          <a:p>
            <a:pPr lvl="1" algn="just"/>
            <a:r>
              <a:rPr lang="cs-CZ" altLang="cs-CZ" sz="2000" dirty="0"/>
              <a:t>hlavním smyslem je prohlubování sociálních kontaktů a smysluplné trávení volného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065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kurzy k doplnění vzdělání </a:t>
            </a:r>
          </a:p>
          <a:p>
            <a:pPr lvl="1" algn="just"/>
            <a:r>
              <a:rPr lang="cs-CZ" altLang="cs-CZ" sz="2000" b="1" dirty="0"/>
              <a:t>kurzy poskytuje:</a:t>
            </a:r>
          </a:p>
          <a:p>
            <a:pPr lvl="2" algn="just"/>
            <a:r>
              <a:rPr lang="cs-CZ" altLang="cs-CZ" sz="2000" dirty="0"/>
              <a:t>základní škola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určeno pro: </a:t>
            </a:r>
          </a:p>
          <a:p>
            <a:pPr lvl="2" algn="just"/>
            <a:r>
              <a:rPr lang="cs-CZ" altLang="cs-CZ" sz="2000" dirty="0"/>
              <a:t>osoby, které započaly vzdělání, ale neměly možnost získat adekvátní vzdělání odpovídající jejich možnostem</a:t>
            </a:r>
          </a:p>
          <a:p>
            <a:pPr lvl="2" algn="just"/>
            <a:r>
              <a:rPr lang="cs-CZ" altLang="cs-CZ" sz="2000" dirty="0"/>
              <a:t>osoby, které byly dříve zbaveny povinnosti vzdělávat se</a:t>
            </a:r>
          </a:p>
          <a:p>
            <a:pPr lvl="2" algn="just"/>
            <a:r>
              <a:rPr lang="cs-CZ" altLang="cs-CZ" sz="2000" dirty="0"/>
              <a:t>častými účastníky kurzů jsou klienti domovů pro osoby se zdravotním postižením</a:t>
            </a:r>
          </a:p>
          <a:p>
            <a:pPr lvl="1" algn="just"/>
            <a:r>
              <a:rPr lang="cs-CZ" altLang="cs-CZ" sz="2000" b="1" dirty="0"/>
              <a:t>kurz pro získání základního vzdělání (školský zákon, § 55)</a:t>
            </a:r>
          </a:p>
          <a:p>
            <a:pPr lvl="1" algn="just"/>
            <a:r>
              <a:rPr lang="cs-CZ" altLang="cs-CZ" sz="2000" b="1" dirty="0"/>
              <a:t>kurz k získání základů vzdělání poskytovaný základní školou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6912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aktivační centra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dirty="0"/>
              <a:t>školské zařízení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poskytování vzdělávacích aktivit dospělým osobám s MP s absolvovanou povinnou školní docházkou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podpora v nalezení uplatnění na chráněném nebo otevřeném trhu práce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22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rámcové cíle (3):</a:t>
            </a:r>
          </a:p>
          <a:p>
            <a:pPr lvl="1" algn="just"/>
            <a:r>
              <a:rPr lang="cs-CZ" altLang="cs-CZ" sz="2000" dirty="0"/>
              <a:t>rozvíjení dítěte, jeho učení a poznání</a:t>
            </a:r>
          </a:p>
          <a:p>
            <a:pPr lvl="1" algn="just"/>
            <a:r>
              <a:rPr lang="cs-CZ" altLang="cs-CZ" sz="2000" dirty="0"/>
              <a:t>osvojení základů hodnot, na nichž je založena naše společnost</a:t>
            </a:r>
          </a:p>
          <a:p>
            <a:pPr lvl="1" algn="just"/>
            <a:r>
              <a:rPr lang="cs-CZ" altLang="cs-CZ" sz="2000" dirty="0"/>
              <a:t>získání osobní samostatnosti a schopnosti projevovat se jako samostatná osobnost působící na své okolí</a:t>
            </a:r>
          </a:p>
          <a:p>
            <a:pPr algn="just"/>
            <a:r>
              <a:rPr lang="cs-CZ" altLang="cs-CZ" sz="2000" b="1" dirty="0"/>
              <a:t>klíčové kompetence (5):</a:t>
            </a:r>
          </a:p>
          <a:p>
            <a:pPr lvl="1" algn="just"/>
            <a:r>
              <a:rPr lang="cs-CZ" altLang="cs-CZ" sz="2000" dirty="0"/>
              <a:t>soubor předpokládaných vědomostí, dovedností, schopností, postojů a hodnot</a:t>
            </a:r>
          </a:p>
          <a:p>
            <a:pPr lvl="1" algn="just"/>
            <a:r>
              <a:rPr lang="cs-CZ" altLang="cs-CZ" sz="2000" dirty="0"/>
              <a:t>Kompetence k učení</a:t>
            </a:r>
          </a:p>
          <a:p>
            <a:pPr lvl="1" algn="just"/>
            <a:r>
              <a:rPr lang="cs-CZ" altLang="cs-CZ" sz="2000" dirty="0"/>
              <a:t>Kompetence k řešení problémů</a:t>
            </a:r>
          </a:p>
          <a:p>
            <a:pPr lvl="1" algn="just"/>
            <a:r>
              <a:rPr lang="cs-CZ" altLang="cs-CZ" sz="2000" dirty="0"/>
              <a:t>Kompetence komunikativní</a:t>
            </a:r>
          </a:p>
          <a:p>
            <a:pPr lvl="1" algn="just"/>
            <a:r>
              <a:rPr lang="cs-CZ" altLang="cs-CZ" sz="2000" dirty="0"/>
              <a:t>Kompetence sociální a personální</a:t>
            </a:r>
          </a:p>
          <a:p>
            <a:pPr lvl="1" algn="just"/>
            <a:r>
              <a:rPr lang="cs-CZ" altLang="cs-CZ" sz="2000" dirty="0"/>
              <a:t>Kompetence činnostní a občanské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51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dílčí cíle (výstupy) v oblastech (5):</a:t>
            </a:r>
          </a:p>
          <a:p>
            <a:pPr lvl="1" algn="just"/>
            <a:r>
              <a:rPr lang="cs-CZ" altLang="cs-CZ" sz="2000" dirty="0"/>
              <a:t>Biologické</a:t>
            </a:r>
          </a:p>
          <a:p>
            <a:pPr lvl="1" algn="just"/>
            <a:r>
              <a:rPr lang="cs-CZ" altLang="cs-CZ" sz="2000" dirty="0"/>
              <a:t>Psychologické</a:t>
            </a:r>
          </a:p>
          <a:p>
            <a:pPr lvl="1" algn="just"/>
            <a:r>
              <a:rPr lang="cs-CZ" altLang="cs-CZ" sz="2000" dirty="0"/>
              <a:t>Interpersonální</a:t>
            </a:r>
          </a:p>
          <a:p>
            <a:pPr lvl="1" algn="just"/>
            <a:r>
              <a:rPr lang="cs-CZ" altLang="cs-CZ" sz="2000" dirty="0"/>
              <a:t>Sociálně-kulturní</a:t>
            </a:r>
          </a:p>
          <a:p>
            <a:pPr lvl="1" algn="just"/>
            <a:r>
              <a:rPr lang="cs-CZ" altLang="cs-CZ" sz="2000" dirty="0"/>
              <a:t>Environmentální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vzdělávací obsah:</a:t>
            </a:r>
          </a:p>
          <a:p>
            <a:pPr lvl="1" algn="just"/>
            <a:r>
              <a:rPr lang="cs-CZ" altLang="cs-CZ" sz="2000" i="1" dirty="0"/>
              <a:t>učivo</a:t>
            </a:r>
          </a:p>
          <a:p>
            <a:pPr lvl="1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(co dítě na konci období zpravidla dokáže)</a:t>
            </a:r>
          </a:p>
          <a:p>
            <a:pPr lvl="1" algn="just"/>
            <a:r>
              <a:rPr lang="cs-CZ" altLang="cs-CZ" sz="2000" i="1" dirty="0"/>
              <a:t>vzdělávací oblasti (5): </a:t>
            </a:r>
            <a:r>
              <a:rPr lang="cs-CZ" altLang="cs-CZ" sz="2000" dirty="0"/>
              <a:t>Dítě a jeho tělo, Dítě a jeho psychika, Dítě a ten druhý, Dítě a společnost, Dítě a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9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 dětí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podmínky vzdělávání dětí s přiznanými podpůrnými opatřeními: </a:t>
            </a:r>
          </a:p>
          <a:p>
            <a:pPr lvl="1" algn="just"/>
            <a:r>
              <a:rPr lang="cs-CZ" altLang="cs-CZ" sz="2000" dirty="0"/>
              <a:t>uplatňování principu diferenciace a individualizace vzdělávacího procesu při plánování a organizaci činností, včetně určování obsahu, forem i metod vzdělávání</a:t>
            </a:r>
          </a:p>
          <a:p>
            <a:pPr lvl="1" algn="just"/>
            <a:r>
              <a:rPr lang="cs-CZ" altLang="cs-CZ" sz="2000" dirty="0"/>
              <a:t>realizace všech stanovených podpůrných opatření při vzdělávání dětí</a:t>
            </a:r>
          </a:p>
          <a:p>
            <a:pPr lvl="1" algn="just"/>
            <a:r>
              <a:rPr lang="cs-CZ" altLang="cs-CZ" sz="2000" dirty="0"/>
              <a:t>osvojení specifických dovedností v úrovni odpovídající individuálním potřebám a možnostem dítěte zaměřených na samostatnost, sebeobsluhu a základní hygienické návyky v úrovni odpovídající věku dítěte a stupni postižení</a:t>
            </a:r>
          </a:p>
          <a:p>
            <a:pPr lvl="1" algn="just"/>
            <a:r>
              <a:rPr lang="cs-CZ" altLang="cs-CZ" sz="2000" dirty="0"/>
              <a:t>spolupráce se zákonnými zástupci dítěte, školskými poradenskými zařízeními, v případě potřeby spolupráce s odborníky mimo oblast školství</a:t>
            </a:r>
          </a:p>
          <a:p>
            <a:pPr lvl="1" algn="just"/>
            <a:r>
              <a:rPr lang="cs-CZ" altLang="cs-CZ" sz="2000" dirty="0"/>
              <a:t>snížení počtu dětí ve třídě v souladu s právními předpisy</a:t>
            </a:r>
          </a:p>
          <a:p>
            <a:pPr lvl="1" algn="just"/>
            <a:r>
              <a:rPr lang="cs-CZ" altLang="cs-CZ" sz="2000" dirty="0"/>
              <a:t>přítomnost asistenta pedagoga podle stupně přiznaného podpůrného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7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určeno pro (§ 47 novely školského zákona č. 82/2015):</a:t>
            </a:r>
          </a:p>
          <a:p>
            <a:pPr lvl="2" algn="just"/>
            <a:r>
              <a:rPr lang="cs-CZ" altLang="cs-CZ" sz="2000" dirty="0"/>
              <a:t>děti v posledním roce před zahájením povinné školní docházky, u kterých je předpoklad, že zařazení do přípravné třídy vyrovná jejich vývoj, přednostně děti, kterým byl povolen odklad povinné školní docházky </a:t>
            </a:r>
          </a:p>
          <a:p>
            <a:pPr lvl="2" algn="just"/>
            <a:r>
              <a:rPr lang="cs-CZ" altLang="cs-CZ" sz="2000" dirty="0"/>
              <a:t>min. 10 dětí</a:t>
            </a:r>
          </a:p>
          <a:p>
            <a:pPr lvl="1" algn="just"/>
            <a:r>
              <a:rPr lang="cs-CZ" altLang="cs-CZ" sz="2000" dirty="0"/>
              <a:t>o zařazení žáků do přípravné třídy základní školy rozhoduje ředitel školy na žádost zákonného zástupce dítěte a na základě písemného doporučení školského poradenského zařízení </a:t>
            </a:r>
          </a:p>
          <a:p>
            <a:pPr lvl="1" algn="just"/>
            <a:r>
              <a:rPr lang="cs-CZ" altLang="cs-CZ" sz="2000" dirty="0"/>
              <a:t>obsah vzdělávání v přípravné třídě je součástí školního vzdělávacího programu </a:t>
            </a:r>
          </a:p>
          <a:p>
            <a:pPr lvl="1" algn="just"/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nezapočítává se do povinné školní docházky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53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 (§ 7 vyhlášky č. 48/2005 Sb. </a:t>
            </a:r>
            <a:r>
              <a:rPr lang="cs-CZ" altLang="cs-CZ" sz="2000" b="1" i="1" u="sng" dirty="0"/>
              <a:t>o základním vzdělávání a některých náležitostech plnění povinné školní docházky</a:t>
            </a:r>
            <a:r>
              <a:rPr lang="cs-CZ" altLang="cs-CZ" sz="2000" dirty="0"/>
              <a:t>, novely: č. 454/2006 Sb., č. 256/2012 Sb., č. 140/2018 Sb.</a:t>
            </a:r>
            <a:r>
              <a:rPr lang="cs-CZ" altLang="cs-CZ" sz="2000" b="1" dirty="0"/>
              <a:t>) </a:t>
            </a:r>
          </a:p>
          <a:p>
            <a:pPr lvl="1" algn="just"/>
            <a:r>
              <a:rPr lang="cs-CZ" altLang="cs-CZ" sz="2000" dirty="0"/>
              <a:t>max. počet dětí v přípravné třídě je 15</a:t>
            </a:r>
          </a:p>
          <a:p>
            <a:pPr lvl="1" algn="just"/>
            <a:r>
              <a:rPr lang="cs-CZ" altLang="cs-CZ" sz="2000" dirty="0"/>
              <a:t>vzdělávání v přípravné třídě vychází z Rámcového vzdělávacího programu pro předškolní vzdělávání (RVP PV)</a:t>
            </a:r>
          </a:p>
          <a:p>
            <a:pPr lvl="1" algn="just"/>
            <a:r>
              <a:rPr lang="cs-CZ" altLang="cs-CZ" sz="2000" dirty="0"/>
              <a:t>učitel přípravné třídy vypracuje na konci druhého pololetí zprávu o průběhu předškolní přípravy dítěte</a:t>
            </a:r>
          </a:p>
          <a:p>
            <a:pPr lvl="1" algn="just"/>
            <a:r>
              <a:rPr lang="cs-CZ" altLang="cs-CZ" sz="2000" dirty="0"/>
              <a:t>stanovuje podmínky, za kterých může být dítě z přípravné třídy vyřazeno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výuka koncipována na 1 školní rok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zřizovaná při základních školách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6171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3027</Words>
  <Application>Microsoft Office PowerPoint</Application>
  <PresentationFormat>Širokoúhlá obrazovka</PresentationFormat>
  <Paragraphs>401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Trebuchet MS</vt:lpstr>
      <vt:lpstr>Wingdings</vt:lpstr>
      <vt:lpstr>Wingdings 3</vt:lpstr>
      <vt:lpstr>Faseta</vt:lpstr>
      <vt:lpstr>Vzdělávání dětí a žáků s mentálním postižením v ČR</vt:lpstr>
      <vt:lpstr>Předškolní vzdělávání dětí s mentálním postižením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ZÁKLADNÍ povinné VZDĚLÁVÁNÍ ŽÁKŮ S mentálním postižením</vt:lpstr>
      <vt:lpstr>Základní škola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Podmínky vzdělávání žáků s podpůrnými opatřeními </vt:lpstr>
      <vt:lpstr>Podmínky vzdělávání žáků s podpůrnými opatřeními </vt:lpstr>
      <vt:lpstr>Základní škola speciální</vt:lpstr>
      <vt:lpstr>Základní škola speciální</vt:lpstr>
      <vt:lpstr>Základní škola speciální</vt:lpstr>
      <vt:lpstr>Základní škola speciální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</vt:lpstr>
      <vt:lpstr>VZDĚLÁVÁNÍ ŽÁKŮ S MENTÁLNÍM POSTIŽENÍM V RÁMCI PROFESNÍ PŘÍPRAVY</vt:lpstr>
      <vt:lpstr>Střední školy pro žáky s mentálním postižením</vt:lpstr>
      <vt:lpstr>Střední školy pro žáky s mentálním postižením</vt:lpstr>
      <vt:lpstr>Střední školy pro žáky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dětí a žáků s mentálním postižením v ČR</dc:title>
  <dc:creator>Jarmila Pipeková</dc:creator>
  <cp:lastModifiedBy>Jarmila Pipeková</cp:lastModifiedBy>
  <cp:revision>8</cp:revision>
  <dcterms:created xsi:type="dcterms:W3CDTF">2021-03-24T17:57:36Z</dcterms:created>
  <dcterms:modified xsi:type="dcterms:W3CDTF">2021-04-15T11:53:57Z</dcterms:modified>
</cp:coreProperties>
</file>