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64" r:id="rId13"/>
    <p:sldId id="266" r:id="rId14"/>
    <p:sldId id="275" r:id="rId15"/>
    <p:sldId id="265" r:id="rId16"/>
    <p:sldId id="270" r:id="rId17"/>
    <p:sldId id="271" r:id="rId18"/>
    <p:sldId id="274" r:id="rId19"/>
    <p:sldId id="273" r:id="rId20"/>
    <p:sldId id="262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979C8-6E66-43E7-BDE4-9C2845F36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07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F2348-7C1E-44B3-9810-D83E747DC0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79971-6D7D-4B03-83D8-D995AD644F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51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B7EE1-6420-454A-9D36-5303424BDF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62C29-3EFA-43D1-B39D-E0B1DF74E8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0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0D564-42F1-4C6B-AB1C-70606E16E0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95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BF2E8-F4C2-4FD5-9C38-2117F6AB9C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81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A3D7C-3CEE-45D4-B93A-826E791D41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06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65D23-E6A5-453C-A2B7-30B9969C1B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83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BD900-7DCD-4F6A-8687-B71A4C0EE0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53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BE106-40FA-44E6-BFBB-3089CDCD0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36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5405E8D-2E95-44B1-BA32-57E1FEBDE8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skupina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Sociogram k matici II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 smtClean="0"/>
          </a:p>
        </p:txBody>
      </p:sp>
      <p:sp>
        <p:nvSpPr>
          <p:cNvPr id="4" name="Ovál 3"/>
          <p:cNvSpPr/>
          <p:nvPr/>
        </p:nvSpPr>
        <p:spPr>
          <a:xfrm>
            <a:off x="5013325" y="3879850"/>
            <a:ext cx="433388" cy="358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C</a:t>
            </a:r>
          </a:p>
        </p:txBody>
      </p:sp>
      <p:sp>
        <p:nvSpPr>
          <p:cNvPr id="6" name="Ovál 5"/>
          <p:cNvSpPr/>
          <p:nvPr/>
        </p:nvSpPr>
        <p:spPr>
          <a:xfrm>
            <a:off x="2849563" y="241458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K</a:t>
            </a:r>
          </a:p>
        </p:txBody>
      </p:sp>
      <p:sp>
        <p:nvSpPr>
          <p:cNvPr id="7" name="Ovál 6"/>
          <p:cNvSpPr/>
          <p:nvPr/>
        </p:nvSpPr>
        <p:spPr>
          <a:xfrm>
            <a:off x="3924300" y="3644900"/>
            <a:ext cx="431800" cy="395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A</a:t>
            </a:r>
          </a:p>
        </p:txBody>
      </p:sp>
      <p:sp>
        <p:nvSpPr>
          <p:cNvPr id="8" name="Ovál 7"/>
          <p:cNvSpPr/>
          <p:nvPr/>
        </p:nvSpPr>
        <p:spPr>
          <a:xfrm>
            <a:off x="5205413" y="2817813"/>
            <a:ext cx="433387" cy="395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B</a:t>
            </a:r>
          </a:p>
        </p:txBody>
      </p:sp>
      <p:sp>
        <p:nvSpPr>
          <p:cNvPr id="9" name="Ovál 8"/>
          <p:cNvSpPr/>
          <p:nvPr/>
        </p:nvSpPr>
        <p:spPr>
          <a:xfrm>
            <a:off x="3851275" y="1962150"/>
            <a:ext cx="433388" cy="395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D</a:t>
            </a:r>
          </a:p>
        </p:txBody>
      </p:sp>
      <p:sp>
        <p:nvSpPr>
          <p:cNvPr id="10" name="Ovál 9"/>
          <p:cNvSpPr/>
          <p:nvPr/>
        </p:nvSpPr>
        <p:spPr>
          <a:xfrm>
            <a:off x="3065463" y="5462588"/>
            <a:ext cx="431800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O</a:t>
            </a:r>
          </a:p>
        </p:txBody>
      </p:sp>
      <p:sp>
        <p:nvSpPr>
          <p:cNvPr id="11" name="Ovál 10"/>
          <p:cNvSpPr/>
          <p:nvPr/>
        </p:nvSpPr>
        <p:spPr>
          <a:xfrm>
            <a:off x="6026150" y="5300663"/>
            <a:ext cx="431800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</a:t>
            </a:r>
          </a:p>
        </p:txBody>
      </p:sp>
      <p:sp>
        <p:nvSpPr>
          <p:cNvPr id="12" name="Ovál 11"/>
          <p:cNvSpPr/>
          <p:nvPr/>
        </p:nvSpPr>
        <p:spPr>
          <a:xfrm>
            <a:off x="2206625" y="4040188"/>
            <a:ext cx="433388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E</a:t>
            </a:r>
          </a:p>
        </p:txBody>
      </p:sp>
      <p:sp>
        <p:nvSpPr>
          <p:cNvPr id="13" name="Ovál 12"/>
          <p:cNvSpPr/>
          <p:nvPr/>
        </p:nvSpPr>
        <p:spPr>
          <a:xfrm>
            <a:off x="2144713" y="3189288"/>
            <a:ext cx="431800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L</a:t>
            </a:r>
          </a:p>
        </p:txBody>
      </p:sp>
      <p:sp>
        <p:nvSpPr>
          <p:cNvPr id="14" name="Ovál 13"/>
          <p:cNvSpPr/>
          <p:nvPr/>
        </p:nvSpPr>
        <p:spPr>
          <a:xfrm>
            <a:off x="755650" y="201612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I</a:t>
            </a:r>
          </a:p>
        </p:txBody>
      </p:sp>
      <p:cxnSp>
        <p:nvCxnSpPr>
          <p:cNvPr id="3" name="Přímá spojnice se šipkou 2"/>
          <p:cNvCxnSpPr>
            <a:stCxn id="9" idx="4"/>
          </p:cNvCxnSpPr>
          <p:nvPr/>
        </p:nvCxnSpPr>
        <p:spPr>
          <a:xfrm>
            <a:off x="4067175" y="2357438"/>
            <a:ext cx="0" cy="11557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8" idx="3"/>
            <a:endCxn id="7" idx="7"/>
          </p:cNvCxnSpPr>
          <p:nvPr/>
        </p:nvCxnSpPr>
        <p:spPr>
          <a:xfrm flipH="1">
            <a:off x="4292600" y="3155950"/>
            <a:ext cx="976313" cy="5476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8" idx="4"/>
            <a:endCxn id="4" idx="0"/>
          </p:cNvCxnSpPr>
          <p:nvPr/>
        </p:nvCxnSpPr>
        <p:spPr>
          <a:xfrm flipH="1">
            <a:off x="5229225" y="3213100"/>
            <a:ext cx="193675" cy="66675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endCxn id="7" idx="6"/>
          </p:cNvCxnSpPr>
          <p:nvPr/>
        </p:nvCxnSpPr>
        <p:spPr>
          <a:xfrm flipH="1" flipV="1">
            <a:off x="4356100" y="3843338"/>
            <a:ext cx="657225" cy="1397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13" idx="7"/>
            <a:endCxn id="6" idx="3"/>
          </p:cNvCxnSpPr>
          <p:nvPr/>
        </p:nvCxnSpPr>
        <p:spPr>
          <a:xfrm flipV="1">
            <a:off x="2513013" y="2782888"/>
            <a:ext cx="400050" cy="465137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12" idx="6"/>
            <a:endCxn id="7" idx="2"/>
          </p:cNvCxnSpPr>
          <p:nvPr/>
        </p:nvCxnSpPr>
        <p:spPr>
          <a:xfrm flipV="1">
            <a:off x="2640013" y="3843338"/>
            <a:ext cx="1284287" cy="3952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0" idx="0"/>
            <a:endCxn id="7" idx="3"/>
          </p:cNvCxnSpPr>
          <p:nvPr/>
        </p:nvCxnSpPr>
        <p:spPr>
          <a:xfrm flipV="1">
            <a:off x="3281363" y="3983038"/>
            <a:ext cx="706437" cy="14795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10" idx="1"/>
            <a:endCxn id="12" idx="5"/>
          </p:cNvCxnSpPr>
          <p:nvPr/>
        </p:nvCxnSpPr>
        <p:spPr>
          <a:xfrm flipH="1" flipV="1">
            <a:off x="2576513" y="4378325"/>
            <a:ext cx="55245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10" idx="6"/>
            <a:endCxn id="4" idx="3"/>
          </p:cNvCxnSpPr>
          <p:nvPr/>
        </p:nvCxnSpPr>
        <p:spPr>
          <a:xfrm flipV="1">
            <a:off x="3497263" y="4186238"/>
            <a:ext cx="1579562" cy="14747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3" name="Přímá spojnice se šipkou 13312"/>
          <p:cNvCxnSpPr>
            <a:stCxn id="4" idx="4"/>
            <a:endCxn id="11" idx="0"/>
          </p:cNvCxnSpPr>
          <p:nvPr/>
        </p:nvCxnSpPr>
        <p:spPr>
          <a:xfrm>
            <a:off x="5229225" y="4238625"/>
            <a:ext cx="1012825" cy="1062038"/>
          </a:xfrm>
          <a:prstGeom prst="straightConnector1">
            <a:avLst/>
          </a:prstGeom>
          <a:ln w="19050"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7" name="Přímá spojnice se šipkou 13316"/>
          <p:cNvCxnSpPr>
            <a:stCxn id="10" idx="6"/>
            <a:endCxn id="10" idx="6"/>
          </p:cNvCxnSpPr>
          <p:nvPr/>
        </p:nvCxnSpPr>
        <p:spPr>
          <a:xfrm>
            <a:off x="3497263" y="5661025"/>
            <a:ext cx="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5" name="Přímá spojnice se šipkou 13324"/>
          <p:cNvCxnSpPr/>
          <p:nvPr/>
        </p:nvCxnSpPr>
        <p:spPr>
          <a:xfrm flipV="1">
            <a:off x="3497263" y="5624513"/>
            <a:ext cx="2511425" cy="73025"/>
          </a:xfrm>
          <a:prstGeom prst="straightConnector1">
            <a:avLst/>
          </a:prstGeom>
          <a:ln w="19050"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7" name="Přímá spojnice se šipkou 13326"/>
          <p:cNvCxnSpPr>
            <a:stCxn id="7" idx="5"/>
          </p:cNvCxnSpPr>
          <p:nvPr/>
        </p:nvCxnSpPr>
        <p:spPr>
          <a:xfrm>
            <a:off x="4292600" y="3983038"/>
            <a:ext cx="1779588" cy="1390650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9" name="Přímá spojnice se šipkou 13328"/>
          <p:cNvCxnSpPr>
            <a:stCxn id="12" idx="5"/>
          </p:cNvCxnSpPr>
          <p:nvPr/>
        </p:nvCxnSpPr>
        <p:spPr>
          <a:xfrm flipH="1" flipV="1">
            <a:off x="2492375" y="4238625"/>
            <a:ext cx="84138" cy="13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31" name="Přímá spojnice se šipkou 13330"/>
          <p:cNvCxnSpPr>
            <a:stCxn id="12" idx="6"/>
            <a:endCxn id="11" idx="2"/>
          </p:cNvCxnSpPr>
          <p:nvPr/>
        </p:nvCxnSpPr>
        <p:spPr>
          <a:xfrm>
            <a:off x="2640013" y="4238625"/>
            <a:ext cx="3386137" cy="1260475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33" name="Přímá spojnice se šipkou 13332"/>
          <p:cNvCxnSpPr>
            <a:stCxn id="8" idx="1"/>
            <a:endCxn id="9" idx="5"/>
          </p:cNvCxnSpPr>
          <p:nvPr/>
        </p:nvCxnSpPr>
        <p:spPr>
          <a:xfrm flipH="1" flipV="1">
            <a:off x="4221163" y="2300288"/>
            <a:ext cx="1047750" cy="574675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11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723900"/>
          </a:xfrm>
        </p:spPr>
        <p:txBody>
          <a:bodyPr/>
          <a:lstStyle/>
          <a:p>
            <a:r>
              <a:rPr lang="cs-CZ" altLang="cs-CZ" sz="3200" smtClean="0"/>
              <a:t>Skupinové/sociometrické pozice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Sociometrická hvězda</a:t>
            </a:r>
          </a:p>
          <a:p>
            <a:r>
              <a:rPr lang="cs-CZ" altLang="cs-CZ" sz="2400" smtClean="0"/>
              <a:t>Pozitivně expandující</a:t>
            </a:r>
          </a:p>
          <a:p>
            <a:r>
              <a:rPr lang="cs-CZ" altLang="cs-CZ" sz="2400" smtClean="0"/>
              <a:t>Negativně expandující</a:t>
            </a:r>
          </a:p>
          <a:p>
            <a:r>
              <a:rPr lang="cs-CZ" altLang="cs-CZ" sz="2400" smtClean="0"/>
              <a:t>Odmítaný (vytlačovaný) </a:t>
            </a:r>
          </a:p>
          <a:p>
            <a:r>
              <a:rPr lang="cs-CZ" altLang="cs-CZ" sz="2400" smtClean="0"/>
              <a:t>Opomíjený</a:t>
            </a:r>
          </a:p>
          <a:p>
            <a:r>
              <a:rPr lang="cs-CZ" altLang="cs-CZ" sz="2400" smtClean="0"/>
              <a:t>Izolovaný </a:t>
            </a:r>
          </a:p>
          <a:p>
            <a:r>
              <a:rPr lang="cs-CZ" altLang="cs-CZ" sz="2400" smtClean="0"/>
              <a:t>Dyáda</a:t>
            </a:r>
          </a:p>
          <a:p>
            <a:r>
              <a:rPr lang="cs-CZ" altLang="cs-CZ" sz="2400" smtClean="0"/>
              <a:t>Triáda</a:t>
            </a:r>
          </a:p>
          <a:p>
            <a:endParaRPr lang="cs-CZ" altLang="cs-CZ" sz="2400" smtClean="0"/>
          </a:p>
          <a:p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62640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role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Vymezení</a:t>
            </a:r>
          </a:p>
          <a:p>
            <a:pPr lvl="1" eaLnBrk="1" hangingPunct="1"/>
            <a:r>
              <a:rPr lang="cs-CZ" altLang="cs-CZ" sz="2400" dirty="0" smtClean="0"/>
              <a:t>Standard chování, které ostatní od jedince očekávají v souvislosti s jeho pozicí</a:t>
            </a:r>
          </a:p>
          <a:p>
            <a:pPr lvl="1" eaLnBrk="1" hangingPunct="1"/>
            <a:r>
              <a:rPr lang="cs-CZ" altLang="cs-CZ" sz="2400" dirty="0" smtClean="0"/>
              <a:t>Skládá se z vnitřních a vnějších znaků (oblečení, gesta, názory, pohnutky…)</a:t>
            </a:r>
          </a:p>
          <a:p>
            <a:pPr lvl="1" eaLnBrk="1" hangingPunct="1"/>
            <a:r>
              <a:rPr lang="cs-CZ" altLang="cs-CZ" sz="2400" dirty="0" smtClean="0"/>
              <a:t>Podléhá sociální kontrole a sankcím</a:t>
            </a:r>
          </a:p>
          <a:p>
            <a:pPr eaLnBrk="1" hangingPunct="1"/>
            <a:r>
              <a:rPr lang="cs-CZ" altLang="cs-CZ" sz="2800" dirty="0" smtClean="0"/>
              <a:t>Přijímání sociální role </a:t>
            </a:r>
          </a:p>
          <a:p>
            <a:pPr lvl="1" eaLnBrk="1" hangingPunct="1"/>
            <a:r>
              <a:rPr lang="cs-CZ" altLang="cs-CZ" sz="2400" dirty="0" smtClean="0"/>
              <a:t>divergentní a konvergentní přístup, </a:t>
            </a:r>
          </a:p>
          <a:p>
            <a:pPr lvl="1" eaLnBrk="1" hangingPunct="1"/>
            <a:r>
              <a:rPr lang="cs-CZ" altLang="cs-CZ" sz="2400" dirty="0" smtClean="0"/>
              <a:t>vyrovnání se s rolí (účelové, vnitřní distanc či odpor)</a:t>
            </a:r>
          </a:p>
          <a:p>
            <a:pPr eaLnBrk="1" hangingPunct="1"/>
            <a:r>
              <a:rPr lang="cs-CZ" altLang="cs-CZ" sz="2800" dirty="0" smtClean="0"/>
              <a:t>Konflikt sociálních rolí </a:t>
            </a:r>
          </a:p>
          <a:p>
            <a:pPr lvl="1" eaLnBrk="1" hangingPunct="1"/>
            <a:r>
              <a:rPr lang="cs-CZ" altLang="cs-CZ" sz="2400" dirty="0" smtClean="0"/>
              <a:t>Odlišnost/neslučitelnost požadavků dvou rolí (kamarád-žák; rodič – zaměstnanec – student)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4000" dirty="0" smtClean="0"/>
              <a:t>Vůdcovství ve skupině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/>
          <a:lstStyle/>
          <a:p>
            <a:r>
              <a:rPr lang="cs-CZ" sz="2400" dirty="0" smtClean="0"/>
              <a:t>Obsah vůdcovské (řídící) role: </a:t>
            </a:r>
          </a:p>
          <a:p>
            <a:pPr lvl="1"/>
            <a:r>
              <a:rPr lang="cs-CZ" sz="2000" dirty="0" smtClean="0"/>
              <a:t>Harmonizuje mezilidské vztahy – vytváří pozitivní klima</a:t>
            </a:r>
          </a:p>
          <a:p>
            <a:pPr lvl="1"/>
            <a:r>
              <a:rPr lang="cs-CZ" sz="2000" dirty="0" smtClean="0"/>
              <a:t>Koordinuje činnosti – optimalizuje výkon skupiny i jednotlivců</a:t>
            </a:r>
          </a:p>
          <a:p>
            <a:r>
              <a:rPr lang="cs-CZ" sz="2400" dirty="0" smtClean="0"/>
              <a:t>Požadované vlastnosti:</a:t>
            </a:r>
          </a:p>
          <a:p>
            <a:pPr lvl="1"/>
            <a:r>
              <a:rPr lang="cs-CZ" sz="2000" dirty="0" smtClean="0"/>
              <a:t>Citlivý, vnímavý</a:t>
            </a:r>
          </a:p>
          <a:p>
            <a:pPr lvl="1"/>
            <a:r>
              <a:rPr lang="cs-CZ" sz="2000" dirty="0" smtClean="0"/>
              <a:t>Respektuje autonomii, potřeby a zájmy členů</a:t>
            </a:r>
          </a:p>
          <a:p>
            <a:pPr lvl="1"/>
            <a:r>
              <a:rPr lang="cs-CZ" sz="2000" dirty="0" smtClean="0"/>
              <a:t>Schopen definovat aktuální stav i cíle skupiny</a:t>
            </a:r>
          </a:p>
          <a:p>
            <a:pPr lvl="1"/>
            <a:r>
              <a:rPr lang="cs-CZ" sz="2000" dirty="0" smtClean="0"/>
              <a:t>Dokáže převzít iniciativu i odpovědnost</a:t>
            </a:r>
          </a:p>
          <a:p>
            <a:pPr lvl="1"/>
            <a:r>
              <a:rPr lang="cs-CZ" sz="2000" dirty="0" smtClean="0"/>
              <a:t>Dokáže realizovat potřebné organizační a řídící činnosti</a:t>
            </a:r>
          </a:p>
          <a:p>
            <a:pPr marL="400050"/>
            <a:r>
              <a:rPr lang="cs-CZ" sz="2400" dirty="0" smtClean="0"/>
              <a:t>Kvalitní x špatný vedoucí; formální x neformální</a:t>
            </a:r>
          </a:p>
          <a:p>
            <a:pPr marL="400050"/>
            <a:r>
              <a:rPr lang="cs-CZ" sz="2400" dirty="0" smtClean="0"/>
              <a:t>Styly řízení</a:t>
            </a:r>
          </a:p>
          <a:p>
            <a:pPr marL="800100" lvl="1"/>
            <a:r>
              <a:rPr lang="cs-CZ" sz="2000" dirty="0" smtClean="0"/>
              <a:t>Integrující (x dezintegrující)</a:t>
            </a:r>
          </a:p>
          <a:p>
            <a:pPr marL="800100" lvl="1"/>
            <a:r>
              <a:rPr lang="cs-CZ" sz="2000" dirty="0" smtClean="0"/>
              <a:t>Nedirektivní (x direktivní)</a:t>
            </a:r>
          </a:p>
          <a:p>
            <a:pPr marL="800100" lvl="1"/>
            <a:r>
              <a:rPr lang="cs-CZ" sz="2000" dirty="0" smtClean="0"/>
              <a:t>Otevřený (x manipulativní)</a:t>
            </a:r>
          </a:p>
          <a:p>
            <a:pPr marL="800100" lvl="1"/>
            <a:r>
              <a:rPr lang="cs-CZ" sz="2000" dirty="0" smtClean="0"/>
              <a:t>Tvořivý (x rigidní)</a:t>
            </a:r>
          </a:p>
          <a:p>
            <a:pPr marL="800100"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00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200" dirty="0" smtClean="0"/>
              <a:t>Kvalitní vedoucí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sz="2400" dirty="0" smtClean="0"/>
              <a:t>Podněcuje soutěž podřízených (ne rivalitu)</a:t>
            </a:r>
          </a:p>
          <a:p>
            <a:r>
              <a:rPr lang="cs-CZ" sz="2400" dirty="0" smtClean="0"/>
              <a:t>Preferuje participativní řízení, kooperaci</a:t>
            </a:r>
          </a:p>
          <a:p>
            <a:r>
              <a:rPr lang="cs-CZ" sz="2400" dirty="0" smtClean="0"/>
              <a:t>Náročný na všechny rovnoměrně</a:t>
            </a:r>
          </a:p>
          <a:p>
            <a:r>
              <a:rPr lang="cs-CZ" sz="2400" dirty="0" smtClean="0"/>
              <a:t>Stabilní ve svém jednání a  projevech</a:t>
            </a:r>
          </a:p>
          <a:p>
            <a:r>
              <a:rPr lang="cs-CZ" sz="2400" dirty="0" smtClean="0"/>
              <a:t>Respektuje skupinu a meziosobní vztahy</a:t>
            </a:r>
          </a:p>
          <a:p>
            <a:r>
              <a:rPr lang="cs-CZ" sz="2400" dirty="0" smtClean="0"/>
              <a:t>Konkurenci přijímá jako výzvu (ne mocenský boj)</a:t>
            </a:r>
          </a:p>
          <a:p>
            <a:r>
              <a:rPr lang="cs-CZ" sz="2400" dirty="0" smtClean="0"/>
              <a:t>Podporuje alternativní náměty</a:t>
            </a:r>
          </a:p>
          <a:p>
            <a:r>
              <a:rPr lang="cs-CZ" sz="2400" dirty="0" smtClean="0"/>
              <a:t>Organizační změny zvažuje vzhledem k reálnosti a dopadům</a:t>
            </a:r>
          </a:p>
          <a:p>
            <a:r>
              <a:rPr lang="cs-CZ" sz="2400" dirty="0" smtClean="0"/>
              <a:t>Jedná rozhodně a energicky</a:t>
            </a:r>
          </a:p>
          <a:p>
            <a:r>
              <a:rPr lang="cs-CZ" sz="2400" dirty="0" smtClean="0"/>
              <a:t>Vyžaduje si pravidelnou zpětnou vazbu</a:t>
            </a:r>
          </a:p>
          <a:p>
            <a:r>
              <a:rPr lang="cs-CZ" sz="2400" dirty="0" smtClean="0"/>
              <a:t>Zajímá se o mínění svých podřízených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030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cs-CZ" sz="4000" dirty="0" smtClean="0"/>
              <a:t>Vliv skupiny na jedince</a:t>
            </a:r>
            <a:endParaRPr lang="cs-CZ" altLang="cs-CZ" sz="40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Odlišný od působení jedince</a:t>
            </a:r>
          </a:p>
          <a:p>
            <a:pPr eaLnBrk="1" hangingPunct="1">
              <a:defRPr/>
            </a:pPr>
            <a:r>
              <a:rPr lang="cs-CZ" sz="2400" dirty="0" smtClean="0"/>
              <a:t>Mechanismy sociálního tlaku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strach z případných sankci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loajalita ke skupině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přesvědčení o správnosti postoje.</a:t>
            </a:r>
            <a:endParaRPr lang="cs-CZ" sz="2000" dirty="0" smtClean="0"/>
          </a:p>
          <a:p>
            <a:pPr eaLnBrk="1" hangingPunct="1">
              <a:defRPr/>
            </a:pPr>
            <a:r>
              <a:rPr lang="cs-CZ" sz="2400" dirty="0" smtClean="0"/>
              <a:t>Konformita (faktická, vnitřní x účelová, vnější)</a:t>
            </a:r>
          </a:p>
          <a:p>
            <a:pPr eaLnBrk="1" hangingPunct="1">
              <a:defRPr/>
            </a:pPr>
            <a:r>
              <a:rPr lang="cs-CZ" sz="2400" dirty="0" smtClean="0"/>
              <a:t>Skupinový vliv v oblasti výkonu</a:t>
            </a:r>
          </a:p>
          <a:p>
            <a:pPr lvl="1" eaLnBrk="1" hangingPunct="1">
              <a:defRPr/>
            </a:pPr>
            <a:r>
              <a:rPr lang="cs-CZ" sz="2000" dirty="0" smtClean="0"/>
              <a:t>Sociální facilitace a inhibice (zvýšení x snížení výkonu)</a:t>
            </a:r>
          </a:p>
          <a:p>
            <a:pPr lvl="1" eaLnBrk="1" hangingPunct="1">
              <a:defRPr/>
            </a:pPr>
            <a:r>
              <a:rPr lang="cs-CZ" sz="2000" dirty="0" smtClean="0"/>
              <a:t>Sociální lenivost, přenesení zodpovědnosti</a:t>
            </a:r>
          </a:p>
          <a:p>
            <a:pPr eaLnBrk="1" hangingPunct="1">
              <a:defRPr/>
            </a:pPr>
            <a:r>
              <a:rPr lang="cs-CZ" sz="2400" dirty="0"/>
              <a:t>Skupinový vliv v </a:t>
            </a:r>
            <a:r>
              <a:rPr lang="cs-CZ" sz="2400" dirty="0" smtClean="0"/>
              <a:t>oblasti rozhodování</a:t>
            </a:r>
          </a:p>
          <a:p>
            <a:pPr lvl="1" eaLnBrk="1" hangingPunct="1">
              <a:defRPr/>
            </a:pPr>
            <a:r>
              <a:rPr lang="cs-CZ" sz="2000" dirty="0" smtClean="0"/>
              <a:t>Skupinová polarizace (posun názorů </a:t>
            </a:r>
            <a:r>
              <a:rPr lang="cs-CZ" sz="2000" dirty="0"/>
              <a:t>skupiny </a:t>
            </a:r>
            <a:r>
              <a:rPr lang="cs-CZ" sz="2000" dirty="0" smtClean="0"/>
              <a:t>směrem k extrému) </a:t>
            </a:r>
          </a:p>
          <a:p>
            <a:pPr lvl="1" eaLnBrk="1" hangingPunct="1">
              <a:defRPr/>
            </a:pPr>
            <a:r>
              <a:rPr lang="cs-CZ" sz="2000" dirty="0" smtClean="0"/>
              <a:t>Skupinářské myšlení (kohezivní skupina přijímá špatné, neracionální rozhodnutí)</a:t>
            </a:r>
          </a:p>
          <a:p>
            <a:pPr lvl="1"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cs-CZ" dirty="0" smtClean="0"/>
              <a:t>Konformita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cs-CZ" sz="2400" dirty="0" smtClean="0"/>
              <a:t>Změny chování, názorů vlivem sociálního tlaku požadavek chování v souladu s normami (vnitřní konflikt)</a:t>
            </a:r>
          </a:p>
          <a:p>
            <a:r>
              <a:rPr lang="cs-CZ" sz="2400" dirty="0" smtClean="0"/>
              <a:t>Projev – chování, verbální i pasivní mlčení (nepodpořit něco v souladu se skupinou)</a:t>
            </a:r>
          </a:p>
          <a:p>
            <a:r>
              <a:rPr lang="cs-CZ" sz="2400" dirty="0" err="1" smtClean="0"/>
              <a:t>Nonkonformita</a:t>
            </a:r>
            <a:r>
              <a:rPr lang="cs-CZ" sz="2400" dirty="0" smtClean="0"/>
              <a:t> – pasivní (nezávislost) x aktivní (oponent)</a:t>
            </a:r>
          </a:p>
          <a:p>
            <a:r>
              <a:rPr lang="cs-CZ" sz="2400" dirty="0" smtClean="0"/>
              <a:t>Vnější (vnitřní odpor) x vnitřní (akceptace)</a:t>
            </a:r>
          </a:p>
          <a:p>
            <a:r>
              <a:rPr lang="cs-CZ" sz="2400" dirty="0" smtClean="0"/>
              <a:t>Specifické druhy: vyhovění a poslušnost</a:t>
            </a:r>
          </a:p>
          <a:p>
            <a:r>
              <a:rPr lang="cs-CZ" sz="2400" dirty="0" smtClean="0"/>
              <a:t>Studie konformity </a:t>
            </a:r>
          </a:p>
          <a:p>
            <a:pPr lvl="1"/>
            <a:r>
              <a:rPr lang="cs-CZ" sz="2000" dirty="0" err="1" smtClean="0"/>
              <a:t>Muzafer</a:t>
            </a:r>
            <a:r>
              <a:rPr lang="cs-CZ" sz="2000" dirty="0" smtClean="0"/>
              <a:t> </a:t>
            </a:r>
            <a:r>
              <a:rPr lang="cs-CZ" sz="2000" dirty="0" err="1" smtClean="0"/>
              <a:t>Sherif</a:t>
            </a:r>
            <a:r>
              <a:rPr lang="cs-CZ" sz="2000" dirty="0" smtClean="0"/>
              <a:t> (1936) – autokinetický efekt</a:t>
            </a:r>
          </a:p>
          <a:p>
            <a:pPr lvl="1"/>
            <a:r>
              <a:rPr lang="cs-CZ" sz="2000" dirty="0" err="1" smtClean="0"/>
              <a:t>Solomon</a:t>
            </a:r>
            <a:r>
              <a:rPr lang="cs-CZ" sz="2000" dirty="0" smtClean="0"/>
              <a:t> </a:t>
            </a:r>
            <a:r>
              <a:rPr lang="cs-CZ" sz="2000" dirty="0" err="1" smtClean="0"/>
              <a:t>Asch</a:t>
            </a:r>
            <a:r>
              <a:rPr lang="cs-CZ" sz="2000" dirty="0" smtClean="0"/>
              <a:t> (1951) – experiment s úsečkami – 37% osob podlehlo sociálnímu tlaku, i když bylo řešení evidentně mylné; podlehnutí tlaku prožívali velmi negativně; tlak ke </a:t>
            </a:r>
            <a:r>
              <a:rPr lang="cs-CZ" sz="2000" dirty="0" err="1" smtClean="0"/>
              <a:t>konfromitě</a:t>
            </a:r>
            <a:r>
              <a:rPr lang="cs-CZ" sz="2000" dirty="0" smtClean="0"/>
              <a:t> se zeslabuje, pokud je skupina nejednotná </a:t>
            </a:r>
          </a:p>
          <a:p>
            <a:endParaRPr lang="cs-CZ" sz="2400" dirty="0" smtClean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6787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94122"/>
          </a:xfrm>
        </p:spPr>
        <p:txBody>
          <a:bodyPr/>
          <a:lstStyle/>
          <a:p>
            <a:r>
              <a:rPr lang="cs-CZ" sz="4000" dirty="0" smtClean="0"/>
              <a:t>Proč jsou lidé konformní?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Potřeba mít pravdu = informační sociální vliv (jsem nejistý – chovám se jako ostatní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Potřeba být oblíben = normativní sociální vliv (kdo nevybočuje je oblíben)</a:t>
            </a:r>
          </a:p>
          <a:p>
            <a:r>
              <a:rPr lang="cs-CZ" sz="2400" dirty="0" smtClean="0"/>
              <a:t>Kdo a kdy je více konformní? </a:t>
            </a:r>
          </a:p>
          <a:p>
            <a:pPr lvl="1"/>
            <a:r>
              <a:rPr lang="cs-CZ" sz="2400" dirty="0" smtClean="0"/>
              <a:t>Citlivé období adolescence (slangové výrazy, oblečení, obuv, hudba… </a:t>
            </a:r>
          </a:p>
          <a:p>
            <a:pPr lvl="1"/>
            <a:r>
              <a:rPr lang="cs-CZ" sz="2400" dirty="0" smtClean="0"/>
              <a:t>tlak ke konformitě s rizikovým chováním</a:t>
            </a:r>
          </a:p>
          <a:p>
            <a:pPr lvl="1"/>
            <a:endParaRPr lang="cs-CZ" sz="2400" dirty="0" smtClean="0"/>
          </a:p>
          <a:p>
            <a:r>
              <a:rPr lang="cs-CZ" sz="2400" dirty="0" smtClean="0"/>
              <a:t>Je konformita žádoucí?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8573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Vyhovění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400" dirty="0" smtClean="0"/>
              <a:t>Přímá </a:t>
            </a:r>
            <a:r>
              <a:rPr lang="cs-CZ" sz="2400" dirty="0"/>
              <a:t>výzva, požadavek, přání od určité osoby</a:t>
            </a:r>
          </a:p>
          <a:p>
            <a:r>
              <a:rPr lang="cs-CZ" sz="2400" dirty="0"/>
              <a:t>Časté – v běžném kontaktu, praktiky obchodníků</a:t>
            </a:r>
          </a:p>
          <a:p>
            <a:r>
              <a:rPr lang="cs-CZ" sz="2400" dirty="0"/>
              <a:t>Techniky:</a:t>
            </a:r>
          </a:p>
          <a:p>
            <a:pPr lvl="1"/>
            <a:r>
              <a:rPr lang="cs-CZ" sz="2400" dirty="0"/>
              <a:t>Technika nohy ve dveřích -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souhlas s menším požadavkem (anketa) vede k přijetí náročnějšího požadavku (58,8%) (závazek, vzbuzený zájem, změna sebepojetí?)</a:t>
            </a: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cs-CZ" sz="2400" dirty="0"/>
              <a:t>Technika dveří v tváři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- technika s opačným postupem (doprovod delikventů v ZOO) – reciprocita ústupků</a:t>
            </a:r>
            <a:endParaRPr lang="cs-CZ" sz="2000" dirty="0"/>
          </a:p>
          <a:p>
            <a:pPr lvl="1"/>
            <a:r>
              <a:rPr lang="cs-CZ" sz="2400" dirty="0"/>
              <a:t>Technika nízké koule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- v momentu rozhodnutí vznik závazku a dodatečné negativní informace naše rozhodnutí většinou nemění </a:t>
            </a:r>
            <a:endParaRPr lang="cs-CZ" sz="2400" dirty="0"/>
          </a:p>
          <a:p>
            <a:pPr lvl="1"/>
            <a:r>
              <a:rPr lang="cs-CZ" sz="2400" dirty="0"/>
              <a:t>Technika To není vše –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„když si koupíte výrobek, dostanete slevu!“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23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dirty="0" smtClean="0"/>
              <a:t>Požadavek je vznesen autoritou v podobě příkazu a vede ke změně chování</a:t>
            </a:r>
          </a:p>
          <a:p>
            <a:r>
              <a:rPr lang="cs-CZ" sz="2400" dirty="0" smtClean="0"/>
              <a:t>Nutná vůči pravidlům, zákonům</a:t>
            </a:r>
          </a:p>
          <a:p>
            <a:endParaRPr lang="cs-CZ" sz="2400" dirty="0" smtClean="0"/>
          </a:p>
          <a:p>
            <a:r>
              <a:rPr lang="cs-CZ" sz="2400" dirty="0" smtClean="0"/>
              <a:t>Destruktivní poslušnost – slepá, vůči normám, které stojí v rozporu s morálními hodnotami (vyvražďování Židů)</a:t>
            </a:r>
          </a:p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Experiment (</a:t>
            </a:r>
            <a:r>
              <a:rPr lang="cs-CZ" sz="2400" dirty="0" err="1" smtClean="0">
                <a:solidFill>
                  <a:schemeClr val="tx2">
                    <a:lumMod val="75000"/>
                  </a:schemeClr>
                </a:solidFill>
              </a:rPr>
              <a:t>Stanley</a:t>
            </a: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tx2">
                    <a:lumMod val="75000"/>
                  </a:schemeClr>
                </a:solidFill>
              </a:rPr>
              <a:t>Milgram</a:t>
            </a: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) – účast na zkoumání vlivu trestu na učení</a:t>
            </a:r>
            <a:endParaRPr lang="cs-CZ" sz="2400" dirty="0" smtClean="0"/>
          </a:p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Záleží na:</a:t>
            </a:r>
          </a:p>
          <a:p>
            <a:pPr lvl="1"/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Blízkosti pokusné osoby a oběti (poslušnost klesla na 40%)</a:t>
            </a:r>
          </a:p>
          <a:p>
            <a:pPr lvl="1"/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Blízkosti autority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(poslušnost klesla na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21%)</a:t>
            </a:r>
          </a:p>
          <a:p>
            <a:pPr lvl="1"/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Prestiži autority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(poslušnost klesla na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48%)</a:t>
            </a:r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cs-CZ" sz="2000" dirty="0" smtClean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8884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Sociální skupina vymezení, znaky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6402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interakce mezi lidmi trvá delší dobu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členové vnímají skupinu jako skupinu a sebe jako její členy,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normy, systém hodnot a systém sankcí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vědomí společného cíle či vlastního účelu,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motivace setrvávat ve skupině, skupina uspokojuje jejich potřeby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Skupinová struktura a dynamika, koheze skupiny</a:t>
            </a:r>
            <a:endParaRPr lang="cs-CZ" sz="2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4000" dirty="0" smtClean="0"/>
              <a:t>Klasifikace skupin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363272" cy="4784725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Malé x střední x velké</a:t>
            </a:r>
          </a:p>
          <a:p>
            <a:pPr eaLnBrk="1" hangingPunct="1"/>
            <a:r>
              <a:rPr lang="cs-CZ" altLang="cs-CZ" sz="2800" dirty="0" smtClean="0"/>
              <a:t>Primární x sekundární</a:t>
            </a:r>
          </a:p>
          <a:p>
            <a:pPr eaLnBrk="1" hangingPunct="1"/>
            <a:r>
              <a:rPr lang="cs-CZ" altLang="cs-CZ" sz="2800" dirty="0" smtClean="0"/>
              <a:t>Formální  x neformální</a:t>
            </a:r>
          </a:p>
          <a:p>
            <a:pPr eaLnBrk="1" hangingPunct="1"/>
            <a:r>
              <a:rPr lang="cs-CZ" altLang="cs-CZ" sz="2800" dirty="0" smtClean="0"/>
              <a:t>Členské x vztažné</a:t>
            </a:r>
          </a:p>
          <a:p>
            <a:pPr eaLnBrk="1" hangingPunct="1"/>
            <a:r>
              <a:rPr lang="cs-CZ" altLang="cs-CZ" sz="2800" dirty="0" smtClean="0"/>
              <a:t>Podle účelu vzniku (sousedské, zájmové, sportovní, pracovní, studijní….)</a:t>
            </a:r>
          </a:p>
          <a:p>
            <a:pPr eaLnBrk="1" hangingPunct="1"/>
            <a:r>
              <a:rPr lang="cs-CZ" altLang="cs-CZ" sz="2800" dirty="0" smtClean="0"/>
              <a:t>Podle hodnotové orientace (pozitivní x negativní)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mtClean="0"/>
              <a:t>Sociální pozice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Vymezení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postavení </a:t>
            </a:r>
            <a:r>
              <a:rPr lang="cs-CZ" altLang="cs-CZ" sz="2000" dirty="0" smtClean="0"/>
              <a:t>jedince ve </a:t>
            </a:r>
            <a:r>
              <a:rPr lang="cs-CZ" altLang="cs-CZ" sz="2000" dirty="0" smtClean="0"/>
              <a:t>vztahu k ostatním členům skupiny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Pozice hlediska míry osobní moci: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vůdce či vedoucí (dominující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pomocníci (aktivní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souputníci (závislé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pasivní členové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okrajoví, periferní členové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Pozice z hlediska popularity u ostatních členů skupiny: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populární osoby (přitažlivé pro většinu členů)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oblíbené osoby (přitažlivé pro mnohé členy)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akceptované osoby (preferuje je část skupiny)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trpěné osoby ( preferovány jen někým)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err="1" smtClean="0"/>
              <a:t>mimostojící</a:t>
            </a:r>
            <a:r>
              <a:rPr lang="cs-CZ" altLang="cs-CZ" sz="2000" dirty="0" smtClean="0"/>
              <a:t> osoby (nepreferuje je nikdo ze skupiny)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Pozice není neměnná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Zjišťování vztahů ve skupině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Sociometrie</a:t>
            </a:r>
            <a:endParaRPr lang="cs-CZ" dirty="0" smtClean="0"/>
          </a:p>
          <a:p>
            <a:pPr lvl="1"/>
            <a:r>
              <a:rPr lang="cs-CZ" altLang="cs-CZ" dirty="0"/>
              <a:t>Zjišťování vztahů ve skupině</a:t>
            </a:r>
          </a:p>
          <a:p>
            <a:pPr lvl="2"/>
            <a:r>
              <a:rPr lang="cs-CZ" altLang="cs-CZ" dirty="0"/>
              <a:t>Lépe vnímat strukturu skupiny</a:t>
            </a:r>
          </a:p>
          <a:p>
            <a:pPr lvl="2"/>
            <a:r>
              <a:rPr lang="cs-CZ" altLang="cs-CZ" dirty="0"/>
              <a:t>Volit adekvátní způsoby práce se skupinou</a:t>
            </a:r>
          </a:p>
          <a:p>
            <a:pPr lvl="2"/>
            <a:r>
              <a:rPr lang="cs-CZ" altLang="cs-CZ" dirty="0"/>
              <a:t>Sledovat vývoj skupiny, koheze, vztahů</a:t>
            </a:r>
          </a:p>
          <a:p>
            <a:pPr lvl="1"/>
            <a:r>
              <a:rPr lang="cs-CZ" altLang="cs-CZ" dirty="0"/>
              <a:t>Sociometrický dotazník</a:t>
            </a:r>
          </a:p>
          <a:p>
            <a:pPr lvl="1"/>
            <a:r>
              <a:rPr lang="cs-CZ" altLang="cs-CZ" dirty="0"/>
              <a:t>Sociometrické matice</a:t>
            </a:r>
          </a:p>
          <a:p>
            <a:pPr lvl="1"/>
            <a:r>
              <a:rPr lang="cs-CZ" altLang="cs-CZ" dirty="0"/>
              <a:t>Sociogramy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45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434975"/>
          </a:xfrm>
        </p:spPr>
        <p:txBody>
          <a:bodyPr/>
          <a:lstStyle/>
          <a:p>
            <a:r>
              <a:rPr lang="cs-CZ" altLang="cs-CZ" sz="3200" u="sng" smtClean="0"/>
              <a:t>Sociometrický dotazník - principy konstrukce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533400" y="1340768"/>
            <a:ext cx="8153400" cy="4526632"/>
          </a:xfrm>
        </p:spPr>
        <p:txBody>
          <a:bodyPr/>
          <a:lstStyle/>
          <a:p>
            <a:r>
              <a:rPr lang="cs-CZ" altLang="cs-CZ" sz="2400" dirty="0" smtClean="0"/>
              <a:t>Vymezit hranice skupiny</a:t>
            </a:r>
          </a:p>
          <a:p>
            <a:r>
              <a:rPr lang="cs-CZ" altLang="cs-CZ" sz="2400" dirty="0" smtClean="0"/>
              <a:t>Neomezený počet voleb</a:t>
            </a:r>
          </a:p>
          <a:p>
            <a:r>
              <a:rPr lang="cs-CZ" altLang="cs-CZ" sz="2400" dirty="0" smtClean="0"/>
              <a:t>Formulace otázky vzhledem k promyšlenému zvolenému kritériu </a:t>
            </a:r>
          </a:p>
          <a:p>
            <a:r>
              <a:rPr lang="cs-CZ" altLang="cs-CZ" sz="2400" dirty="0" smtClean="0"/>
              <a:t>Odpovědi na lístečky podepsané svým jménem</a:t>
            </a:r>
          </a:p>
          <a:p>
            <a:r>
              <a:rPr lang="cs-CZ" altLang="cs-CZ" sz="2400" dirty="0" smtClean="0"/>
              <a:t>Zaručit anonymitu – výsledky jen vedoucí výzkumu, grafická prezentace bez uvedení jmen</a:t>
            </a:r>
          </a:p>
          <a:p>
            <a:r>
              <a:rPr lang="cs-CZ" altLang="cs-CZ" sz="2400" dirty="0" smtClean="0"/>
              <a:t>Příklady otázek: </a:t>
            </a:r>
          </a:p>
          <a:p>
            <a:pPr lvl="1"/>
            <a:r>
              <a:rPr lang="cs-CZ" altLang="cs-CZ" sz="1900" dirty="0" smtClean="0"/>
              <a:t>Kterého člena skupiny bys pozval na oslavu narozenin?</a:t>
            </a:r>
          </a:p>
          <a:p>
            <a:pPr lvl="1"/>
            <a:r>
              <a:rPr lang="cs-CZ" altLang="cs-CZ" sz="1900" dirty="0" smtClean="0"/>
              <a:t>Koho by přizval do pracovního týmu pro přípravu a realizaci výzkumného projektu?</a:t>
            </a:r>
          </a:p>
          <a:p>
            <a:pPr lvl="1"/>
            <a:r>
              <a:rPr lang="cs-CZ" altLang="cs-CZ" sz="1900" dirty="0" smtClean="0"/>
              <a:t>Kdybyste na výletě spali ve stanech, koho z této skupiny bys vzal do svého stanu?</a:t>
            </a:r>
          </a:p>
        </p:txBody>
      </p:sp>
    </p:spTree>
    <p:extLst>
      <p:ext uri="{BB962C8B-B14F-4D97-AF65-F5344CB8AC3E}">
        <p14:creationId xmlns:p14="http://schemas.microsoft.com/office/powerpoint/2010/main" val="274858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652463"/>
          </a:xfrm>
        </p:spPr>
        <p:txBody>
          <a:bodyPr/>
          <a:lstStyle/>
          <a:p>
            <a:r>
              <a:rPr lang="cs-CZ" altLang="cs-CZ" smtClean="0"/>
              <a:t>Sociometrická matice  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27088" y="1341438"/>
          <a:ext cx="6769099" cy="41751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4573"/>
                <a:gridCol w="792071"/>
                <a:gridCol w="881770"/>
                <a:gridCol w="846137"/>
                <a:gridCol w="846137"/>
                <a:gridCol w="846137"/>
                <a:gridCol w="846137"/>
                <a:gridCol w="846137"/>
              </a:tblGrid>
              <a:tr h="52189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E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J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M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V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Z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Alice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Edita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Jan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Mirka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Pavel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Vojta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Zita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6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smtClean="0"/>
              <a:t>Sociogram kruhový hierarchický</a:t>
            </a:r>
          </a:p>
        </p:txBody>
      </p:sp>
      <p:pic>
        <p:nvPicPr>
          <p:cNvPr id="16387" name="Zástupný symbol pro obsah 3" descr="Sociogram kruhový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2050" y="2060575"/>
            <a:ext cx="4095750" cy="3816350"/>
          </a:xfrm>
        </p:spPr>
      </p:pic>
    </p:spTree>
    <p:extLst>
      <p:ext uri="{BB962C8B-B14F-4D97-AF65-F5344CB8AC3E}">
        <p14:creationId xmlns:p14="http://schemas.microsoft.com/office/powerpoint/2010/main" val="360043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652463"/>
          </a:xfrm>
        </p:spPr>
        <p:txBody>
          <a:bodyPr/>
          <a:lstStyle/>
          <a:p>
            <a:r>
              <a:rPr lang="cs-CZ" altLang="cs-CZ" smtClean="0"/>
              <a:t>Sociometrická matice  II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27088" y="1341438"/>
          <a:ext cx="7705721" cy="4535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162"/>
                <a:gridCol w="680879"/>
                <a:gridCol w="700520"/>
                <a:gridCol w="700520"/>
                <a:gridCol w="700520"/>
                <a:gridCol w="700520"/>
                <a:gridCol w="700520"/>
                <a:gridCol w="700520"/>
                <a:gridCol w="700520"/>
                <a:gridCol w="700520"/>
                <a:gridCol w="700520"/>
              </a:tblGrid>
              <a:tr h="412317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B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Anna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Bára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Cilka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Dita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Ema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Iva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Kája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Láďa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Olin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Vít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17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981</Words>
  <Application>Microsoft Office PowerPoint</Application>
  <PresentationFormat>Předvádění na obrazovce (4:3)</PresentationFormat>
  <Paragraphs>235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Výchozí návrh</vt:lpstr>
      <vt:lpstr>Sociální skupina </vt:lpstr>
      <vt:lpstr>Sociální skupina vymezení, znaky</vt:lpstr>
      <vt:lpstr>Klasifikace skupin</vt:lpstr>
      <vt:lpstr>Sociální pozice</vt:lpstr>
      <vt:lpstr>Zjišťování vztahů ve skupině</vt:lpstr>
      <vt:lpstr>Sociometrický dotazník - principy konstrukce </vt:lpstr>
      <vt:lpstr>Sociometrická matice  I</vt:lpstr>
      <vt:lpstr>Sociogram kruhový hierarchický</vt:lpstr>
      <vt:lpstr>Sociometrická matice  II</vt:lpstr>
      <vt:lpstr>Sociogram k matici II</vt:lpstr>
      <vt:lpstr>Skupinové/sociometrické pozice</vt:lpstr>
      <vt:lpstr>Sociální role</vt:lpstr>
      <vt:lpstr>Vůdcovství ve skupině</vt:lpstr>
      <vt:lpstr>Kvalitní vedoucí</vt:lpstr>
      <vt:lpstr>Vliv skupiny na jedince</vt:lpstr>
      <vt:lpstr>Konformita</vt:lpstr>
      <vt:lpstr>Proč jsou lidé konformní?</vt:lpstr>
      <vt:lpstr>Vyhovění</vt:lpstr>
      <vt:lpstr>Poslušnost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40</cp:revision>
  <dcterms:created xsi:type="dcterms:W3CDTF">2014-12-05T10:20:04Z</dcterms:created>
  <dcterms:modified xsi:type="dcterms:W3CDTF">2021-04-07T06:11:20Z</dcterms:modified>
</cp:coreProperties>
</file>