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95F96-1ECB-411E-8E9A-0FFBF4024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704124-AF2B-4852-A00F-E4DD71A6E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C6230B-2D17-4A25-AC17-813A0603C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9D23-8135-4917-9A24-DC6522904CF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B2DF4C-2325-4A94-A87C-6ED182F3E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793D18-CC63-4A83-9BCE-8BE48AAF1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C34-D304-4C8D-B275-FA95B64D4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918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5054C3-B194-4D34-809F-33B6D5C90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05D7430-7B9D-4B2B-B4A7-4C01CF09E3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BF7A79-CF8A-4989-BF1A-F16BD678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9D23-8135-4917-9A24-DC6522904CF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41472B-7C5B-4E7D-85BC-4637E92CB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2A5874-8E98-43B0-9E63-3FA2A627F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C34-D304-4C8D-B275-FA95B64D4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791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3FF9289-5814-4C4B-B5B5-1242881423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4AEC5D5-CEF1-4CD5-86AA-60C160BC9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57A159-5162-4E7B-9325-9FFA6C733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9D23-8135-4917-9A24-DC6522904CF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5CB199-B273-44DF-A168-CA188CEF2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64068C-301F-4A59-AC80-E19C184F1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C34-D304-4C8D-B275-FA95B64D4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1263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28781A-D1DA-47F1-9171-82FF3BA5D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5DB77-9A69-4FB0-9FA4-5DE5DF775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EFAB59-EAAA-43B4-B96E-2D25D58D3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9D23-8135-4917-9A24-DC6522904CF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8DF313-3593-40E0-ABC6-BFE55A49E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A3F276-3474-46F0-9869-908D69C7B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C34-D304-4C8D-B275-FA95B64D4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856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37FA8-5619-4909-B019-5E888FD3A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D6BEC7-CC37-46C6-8EB1-D9B0B8D21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B70771-B255-4C6E-865D-A6CAA7583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9D23-8135-4917-9A24-DC6522904CF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DE3D2B-A925-456C-9F5D-7633CAF3B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B6A8AB-0FFE-4C35-9634-5F42627A1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C34-D304-4C8D-B275-FA95B64D4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93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7E6143-32CC-4749-981A-D07E7D236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3B4B9-71DD-4A0C-AB6C-C5793483E2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EA43362-9AD5-4C92-BCF4-7591E8FC8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EF960D8-98F5-4EE0-8EDA-6971F3BEA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9D23-8135-4917-9A24-DC6522904CF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F769C2-718C-4EE5-849C-9BB49F2DC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CFC06F-CACE-4595-AD68-DF3C00AD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C34-D304-4C8D-B275-FA95B64D4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58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2C7174-E906-44D3-B026-CAA9DCECE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ACBE55-7AA3-4933-A18D-730EBCAF3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8A86409-5270-45F9-92FA-AD270305A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4F30DD7-568F-4492-A53C-DD928D7C33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578D476-283A-4C25-AFA0-F23C07FD3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2D32A9A-C953-42A0-B15C-FAAC1F35B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9D23-8135-4917-9A24-DC6522904CF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557E786-02A0-4B00-B2E9-0AAA41664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605956A-647F-45F1-B9D1-9A2814C96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C34-D304-4C8D-B275-FA95B64D4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63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0B525E-3D8F-48C7-ADB6-13B245BD8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95BBA5B-D601-45D8-9908-23E633555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9D23-8135-4917-9A24-DC6522904CF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8BA0181-4E4A-40AB-9E14-C1CDA415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399625A-CD9B-4A47-9FFA-39AE432B3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C34-D304-4C8D-B275-FA95B64D4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6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F2AEC13-7059-4716-B597-5C24C0356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9D23-8135-4917-9A24-DC6522904CF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3BA52CE-D3A5-4EAE-ACB0-9C5089BC1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D0A5F8-7AE8-40C1-A2E3-16739BC99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C34-D304-4C8D-B275-FA95B64D4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82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724094-CDE5-4AE6-A415-7C3DB5E3A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D8E1BE-B5E8-4A5F-ABA5-7E2B36189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F90E788-54AD-4878-AF6E-71A6F4054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4FC6F7-0779-4B3E-B02C-3950995FF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9D23-8135-4917-9A24-DC6522904CF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041D33-F026-46A2-B1DA-D468B09B7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44B24E-4CB2-42AD-889D-729736A7C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C34-D304-4C8D-B275-FA95B64D4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2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DB7200-02C0-4CDB-B389-35BF6D34A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0E0954C-2478-4861-A8F9-C955C86E7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4E088C-7DB8-4AF3-AB6C-E1980F5CC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2E5964-A36E-4A47-8BE9-FAB927BFC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9D23-8135-4917-9A24-DC6522904CF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C16870-1E14-41F0-8BF8-E0A3470A2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7D3D11-9C73-40BB-9EA4-6C541B8CE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C34-D304-4C8D-B275-FA95B64D4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26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FC5A925-2DAC-41E0-B2A9-6CC57DB28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636C8B-4A4C-4B24-95E4-BE5F3FB9B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E968F8-C878-4AB5-B99D-AB953EF00F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A9D23-8135-4917-9A24-DC6522904CF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E1DBD7-EE71-4AE6-8DA5-56479B13D1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AE9DFB-14E4-4FE5-AA6C-A4527192B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DDC34-D304-4C8D-B275-FA95B64D4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865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AE7451-CBD8-4DBC-9B62-CE527CA024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Mediální a autorské právo</a:t>
            </a:r>
            <a:br>
              <a:rPr lang="cs-CZ" b="1" dirty="0"/>
            </a:br>
            <a:r>
              <a:rPr lang="cs-CZ" b="1" dirty="0"/>
              <a:t>úvod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12991D-34E0-4F83-A838-5C9452A34E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Ondřej Pavelek</a:t>
            </a:r>
          </a:p>
        </p:txBody>
      </p:sp>
    </p:spTree>
    <p:extLst>
      <p:ext uri="{BB962C8B-B14F-4D97-AF65-F5344CB8AC3E}">
        <p14:creationId xmlns:p14="http://schemas.microsoft.com/office/powerpoint/2010/main" val="370060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7EA4F9-1AAA-42D8-87B9-B8A1FFE1C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68350"/>
          </a:xfrm>
        </p:spPr>
        <p:txBody>
          <a:bodyPr/>
          <a:lstStyle/>
          <a:p>
            <a:pPr algn="ctr"/>
            <a:r>
              <a:rPr lang="cs-CZ" b="1" dirty="0"/>
              <a:t>Co je mediální a autorské právo?</a:t>
            </a:r>
            <a:br>
              <a:rPr lang="cs-CZ" b="1" dirty="0"/>
            </a:br>
            <a:r>
              <a:rPr lang="cs-CZ" b="1" dirty="0"/>
              <a:t>Jaký je jeho význam?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8CC87F-B508-4283-980A-2FA7A020A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85813"/>
            <a:ext cx="10515600" cy="3291150"/>
          </a:xfrm>
        </p:spPr>
        <p:txBody>
          <a:bodyPr/>
          <a:lstStyle/>
          <a:p>
            <a:r>
              <a:rPr lang="cs-CZ" dirty="0"/>
              <a:t>Různorodé oblasti… </a:t>
            </a:r>
          </a:p>
          <a:p>
            <a:pPr lvl="1"/>
            <a:r>
              <a:rPr lang="cs-CZ" dirty="0"/>
              <a:t>Ochrana osobnostnosti člověka</a:t>
            </a:r>
          </a:p>
          <a:p>
            <a:pPr lvl="1"/>
            <a:r>
              <a:rPr lang="cs-CZ" dirty="0"/>
              <a:t>Ochrana spotřebitele </a:t>
            </a:r>
          </a:p>
          <a:p>
            <a:pPr lvl="1"/>
            <a:r>
              <a:rPr lang="cs-CZ" dirty="0"/>
              <a:t>Rozdělení věci – hmotné a především nehmotné </a:t>
            </a:r>
          </a:p>
          <a:p>
            <a:pPr lvl="1"/>
            <a:r>
              <a:rPr lang="cs-CZ" dirty="0"/>
              <a:t>Závazky – zejména licenční smlouva (výhradní a nevýhradní licence)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847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2D9BF-FA75-4D79-A9EF-DEDC2A777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Výchozí otázky: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5C3286-0926-435D-A043-1648F4DDF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chráníme duševní vlastnictví? </a:t>
            </a:r>
          </a:p>
          <a:p>
            <a:endParaRPr lang="cs-CZ" dirty="0"/>
          </a:p>
          <a:p>
            <a:r>
              <a:rPr lang="cs-CZ" dirty="0"/>
              <a:t>Proč mají být média regulována? </a:t>
            </a:r>
          </a:p>
          <a:p>
            <a:endParaRPr lang="cs-CZ" dirty="0"/>
          </a:p>
          <a:p>
            <a:r>
              <a:rPr lang="cs-CZ" dirty="0"/>
              <a:t>Regulace reklamy? </a:t>
            </a:r>
          </a:p>
          <a:p>
            <a:endParaRPr lang="cs-CZ" dirty="0"/>
          </a:p>
          <a:p>
            <a:r>
              <a:rPr lang="cs-CZ" dirty="0"/>
              <a:t>Regulace hospodářské soutěže? </a:t>
            </a:r>
          </a:p>
        </p:txBody>
      </p:sp>
    </p:spTree>
    <p:extLst>
      <p:ext uri="{BB962C8B-B14F-4D97-AF65-F5344CB8AC3E}">
        <p14:creationId xmlns:p14="http://schemas.microsoft.com/office/powerpoint/2010/main" val="2913523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884A75-77CA-480F-994C-4C40518B8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Různorodé prameny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A6AF92-5A31-4D48-B9C9-C20EA12E8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Soukromé a veřejné právo </a:t>
            </a:r>
          </a:p>
          <a:p>
            <a:r>
              <a:rPr lang="cs-CZ" dirty="0">
                <a:solidFill>
                  <a:srgbClr val="FF0000"/>
                </a:solidFill>
              </a:rPr>
              <a:t>Národní, mezinárodní a EU</a:t>
            </a:r>
          </a:p>
          <a:p>
            <a:r>
              <a:rPr lang="cs-CZ" dirty="0"/>
              <a:t>Občanský zákoník</a:t>
            </a:r>
          </a:p>
          <a:p>
            <a:pPr lvl="1"/>
            <a:r>
              <a:rPr lang="cs-CZ" dirty="0"/>
              <a:t>Ochrana osobnosti člověka </a:t>
            </a:r>
          </a:p>
          <a:p>
            <a:pPr lvl="1"/>
            <a:r>
              <a:rPr lang="cs-CZ" dirty="0"/>
              <a:t>Nekalá soutěž </a:t>
            </a:r>
          </a:p>
          <a:p>
            <a:pPr lvl="1"/>
            <a:r>
              <a:rPr lang="cs-CZ" dirty="0"/>
              <a:t>Ochrana spotřebitele</a:t>
            </a:r>
          </a:p>
          <a:p>
            <a:r>
              <a:rPr lang="cs-CZ" dirty="0"/>
              <a:t>Zákon o právu autorském </a:t>
            </a:r>
          </a:p>
          <a:p>
            <a:r>
              <a:rPr lang="cs-CZ" dirty="0"/>
              <a:t>Trestní zákoník </a:t>
            </a:r>
          </a:p>
          <a:p>
            <a:r>
              <a:rPr lang="cs-CZ" dirty="0"/>
              <a:t>Regulace reklamy</a:t>
            </a:r>
          </a:p>
          <a:p>
            <a:r>
              <a:rPr lang="cs-CZ" dirty="0"/>
              <a:t>Regulace periodického tisku </a:t>
            </a:r>
          </a:p>
          <a:p>
            <a:r>
              <a:rPr lang="cs-CZ" dirty="0"/>
              <a:t>Provozování televizního a rozhlasového vysílání</a:t>
            </a:r>
          </a:p>
          <a:p>
            <a:r>
              <a:rPr lang="cs-CZ" dirty="0"/>
              <a:t>Audiovizuální mediální služby  </a:t>
            </a:r>
          </a:p>
        </p:txBody>
      </p:sp>
    </p:spTree>
    <p:extLst>
      <p:ext uri="{BB962C8B-B14F-4D97-AF65-F5344CB8AC3E}">
        <p14:creationId xmlns:p14="http://schemas.microsoft.com/office/powerpoint/2010/main" val="3794350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314DB-0B05-4603-BEBB-27C691D72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Základní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35EF6F-585B-49C8-A190-6BB541FA5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effectLst/>
                <a:latin typeface="PT Sans"/>
              </a:rPr>
              <a:t> Práva k výsledkům tvůrčí duševní činnosti jsou chráněna zákonem – čl. 34 LZPS</a:t>
            </a:r>
          </a:p>
          <a:p>
            <a:endParaRPr lang="cs-CZ" dirty="0">
              <a:latin typeface="PT Sans"/>
            </a:endParaRPr>
          </a:p>
          <a:p>
            <a:r>
              <a:rPr lang="cs-CZ" dirty="0">
                <a:latin typeface="PT Sans"/>
              </a:rPr>
              <a:t>Věci jsou hmotné a nehmotné </a:t>
            </a:r>
          </a:p>
          <a:p>
            <a:endParaRPr lang="cs-CZ" b="0" i="0" dirty="0">
              <a:effectLst/>
              <a:latin typeface="PT Sans"/>
            </a:endParaRPr>
          </a:p>
          <a:p>
            <a:r>
              <a:rPr lang="cs-CZ" dirty="0">
                <a:latin typeface="PT Sans"/>
              </a:rPr>
              <a:t>Ochrana člověka – jeho důstojnost, soukromí, čest</a:t>
            </a:r>
            <a:endParaRPr lang="cs-CZ" b="0" i="0" dirty="0">
              <a:effectLst/>
              <a:latin typeface="PT San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059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03CC0-C077-484B-81C1-A928BFC63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Čemu se budeme věnovat?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5DEB20-589D-473D-9BAC-A98627D9F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Ochrana osobnosti člověka</a:t>
            </a:r>
          </a:p>
          <a:p>
            <a:r>
              <a:rPr lang="cs-CZ" dirty="0"/>
              <a:t>Nekalá soutěž </a:t>
            </a:r>
          </a:p>
          <a:p>
            <a:r>
              <a:rPr lang="cs-CZ" dirty="0"/>
              <a:t>Regulace reklamy </a:t>
            </a:r>
          </a:p>
          <a:p>
            <a:r>
              <a:rPr lang="cs-CZ" dirty="0"/>
              <a:t>Regulace médií – rozhlasové a televizní </a:t>
            </a:r>
            <a:r>
              <a:rPr lang="cs-CZ" dirty="0" err="1"/>
              <a:t>vysilání</a:t>
            </a:r>
            <a:r>
              <a:rPr lang="cs-CZ" dirty="0"/>
              <a:t> </a:t>
            </a:r>
          </a:p>
          <a:p>
            <a:r>
              <a:rPr lang="cs-CZ" dirty="0"/>
              <a:t>Autorské právo </a:t>
            </a:r>
          </a:p>
          <a:p>
            <a:r>
              <a:rPr lang="cs-CZ" dirty="0"/>
              <a:t>Průmyslová práva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542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778485-BC26-4257-9DF6-234A827CF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podrobněji…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99FFB68-AFDD-4420-B71E-83A93489E9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462750"/>
              </p:ext>
            </p:extLst>
          </p:nvPr>
        </p:nvGraphicFramePr>
        <p:xfrm>
          <a:off x="838200" y="1543574"/>
          <a:ext cx="10515600" cy="5229802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261997540"/>
                    </a:ext>
                  </a:extLst>
                </a:gridCol>
              </a:tblGrid>
              <a:tr h="5229802">
                <a:tc>
                  <a:txBody>
                    <a:bodyPr/>
                    <a:lstStyle/>
                    <a:p>
                      <a:br>
                        <a:rPr lang="cs-CZ" dirty="0">
                          <a:effectLst/>
                        </a:rPr>
                      </a:br>
                      <a:r>
                        <a:rPr lang="cs-CZ" dirty="0">
                          <a:effectLst/>
                        </a:rPr>
                        <a:t>1. Obecná charakteristika </a:t>
                      </a:r>
                    </a:p>
                    <a:p>
                      <a:r>
                        <a:rPr lang="cs-CZ" dirty="0">
                          <a:effectLst/>
                        </a:rPr>
                        <a:t>2. Pojem informační společnosti, regulace internetu, audiovizuální mediální služby na vyžádání </a:t>
                      </a:r>
                    </a:p>
                    <a:p>
                      <a:r>
                        <a:rPr lang="cs-CZ" dirty="0">
                          <a:effectLst/>
                        </a:rPr>
                        <a:t>3. Periodické a neperiodické publikace, tiskové zákony </a:t>
                      </a:r>
                    </a:p>
                    <a:p>
                      <a:r>
                        <a:rPr lang="cs-CZ" dirty="0">
                          <a:effectLst/>
                        </a:rPr>
                        <a:t>4. Regulace televizního a rozhlasového vysílání České televize a zákona o České televizi, Český rozhlas a zákon o Českém rozhlase. </a:t>
                      </a:r>
                    </a:p>
                    <a:p>
                      <a:r>
                        <a:rPr lang="cs-CZ" dirty="0">
                          <a:effectLst/>
                        </a:rPr>
                        <a:t>5. Ochrana osobnosti </a:t>
                      </a:r>
                    </a:p>
                    <a:p>
                      <a:r>
                        <a:rPr lang="cs-CZ" dirty="0">
                          <a:effectLst/>
                        </a:rPr>
                        <a:t>6. Nekalá soutěž </a:t>
                      </a:r>
                    </a:p>
                    <a:p>
                      <a:r>
                        <a:rPr lang="cs-CZ" dirty="0">
                          <a:effectLst/>
                        </a:rPr>
                        <a:t>7. Právní úprava reklamy </a:t>
                      </a:r>
                    </a:p>
                    <a:p>
                      <a:r>
                        <a:rPr lang="cs-CZ" dirty="0">
                          <a:effectLst/>
                        </a:rPr>
                        <a:t>8. Pojem autorského práva jako samostatného oboru v soukromém právu, Koncepce autorských děl a druhy děl. Pojem autora. Zákonná domněnka autorství </a:t>
                      </a:r>
                    </a:p>
                    <a:p>
                      <a:r>
                        <a:rPr lang="cs-CZ" dirty="0">
                          <a:effectLst/>
                        </a:rPr>
                        <a:t>9. Obsah autorského práva. Autorská práva osobnostní a majetková. Předpoklady autorskoprávních vztahů. Druhy autorských smluv, Volný vstup do děl a bezdůvodné právní licence </a:t>
                      </a:r>
                    </a:p>
                    <a:p>
                      <a:r>
                        <a:rPr lang="cs-CZ" dirty="0">
                          <a:effectLst/>
                        </a:rPr>
                        <a:t>10. Práva výkonných umělců, pojem umělec, umělecký výkon, Zvláštní režim netvůrčích práv podle autorského zákona (práva vydavatelů, televizního vysílání a rozhlasového vysílání) </a:t>
                      </a:r>
                    </a:p>
                    <a:p>
                      <a:r>
                        <a:rPr lang="cs-CZ" dirty="0">
                          <a:effectLst/>
                        </a:rPr>
                        <a:t>11. Porušení autorských práv, důsledky a administrativní trest za porušení podle autorského zákona, Kolektivní správa práv, subjekty kolektivní správy </a:t>
                      </a:r>
                    </a:p>
                    <a:p>
                      <a:r>
                        <a:rPr lang="cs-CZ" dirty="0">
                          <a:effectLst/>
                        </a:rPr>
                        <a:t>12. Mezinárodní dohody v oblasti autorských práv a mediálních práv</a:t>
                      </a:r>
                    </a:p>
                  </a:txBody>
                  <a:tcPr marL="28575" marR="28575" marT="28575" marB="285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610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39843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4">
      <a:dk1>
        <a:srgbClr val="0070C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345</Words>
  <Application>Microsoft Office PowerPoint</Application>
  <PresentationFormat>Širokoúhlá obrazovka</PresentationFormat>
  <Paragraphs>55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PT Sans</vt:lpstr>
      <vt:lpstr>Motiv Office</vt:lpstr>
      <vt:lpstr>Mediální a autorské právo úvod</vt:lpstr>
      <vt:lpstr>Co je mediální a autorské právo? Jaký je jeho význam? </vt:lpstr>
      <vt:lpstr>Výchozí otázky:</vt:lpstr>
      <vt:lpstr>Různorodé prameny</vt:lpstr>
      <vt:lpstr>Základní principy</vt:lpstr>
      <vt:lpstr>Čemu se budeme věnovat? </vt:lpstr>
      <vt:lpstr>A podrobněji…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Mediální a autorské právo úvod</dc:title>
  <dc:creator>Ondřej Pavelek</dc:creator>
  <cp:lastModifiedBy>Ondřej Pavelek</cp:lastModifiedBy>
  <cp:revision>14</cp:revision>
  <dcterms:created xsi:type="dcterms:W3CDTF">2021-02-24T07:27:36Z</dcterms:created>
  <dcterms:modified xsi:type="dcterms:W3CDTF">2021-02-24T08:09:42Z</dcterms:modified>
</cp:coreProperties>
</file>