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3E78B-D32A-4146-823D-84915963D59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71FEF-151C-4805-9E5C-9D44B0B92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77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emoce závisí na povaze provokujícího jevu a na jedinci (aktuální stav, zkušenost, osobnost); emoce ryze individuální, i když někdy kolektivní (zemětřesení) </a:t>
            </a:r>
            <a:r>
              <a:rPr lang="cs-CZ" dirty="0" err="1"/>
              <a:t>vunikají</a:t>
            </a:r>
            <a:r>
              <a:rPr lang="cs-CZ" dirty="0"/>
              <a:t> spontánně, nemůžeme ovlivnit, můžeme regulovat přijatelné nebo potlačit nepřijatelné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409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psychická = cit, tj. subjektivní, prožitková, čistě psychická stránka emoce ; VÝRAZOVÉ: mimovolní projev emoce: vrozená reakce, má funkci sdělovací; vylekanost = upozornit na nebezpečí, vztek: upozornit na moji agresi; paralingvistické charakteristiky řeči, TĚLESNÁ SLOŽKA: fyziologický základ emocí je zajištěn součinností nervového systému a hormonální soustavy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234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thalamus: registruje </a:t>
            </a:r>
            <a:r>
              <a:rPr lang="cs-CZ" dirty="0" err="1"/>
              <a:t>emoc</a:t>
            </a:r>
            <a:r>
              <a:rPr lang="cs-CZ" dirty="0"/>
              <a:t>. </a:t>
            </a:r>
            <a:r>
              <a:rPr lang="cs-CZ" dirty="0" err="1"/>
              <a:t>význ</a:t>
            </a:r>
            <a:r>
              <a:rPr lang="cs-CZ" dirty="0"/>
              <a:t>. podněty; hypo: řídí sekreci hormonů; HIPO: INFO Z DLDB DO KTDB., AMYGDALA: CENTRUM CITŮ, tísňová dráha thalamus – amygdala, rychlejší než mozková kůra; bazální: podílejí se na expresi emocí a regulaci </a:t>
            </a:r>
            <a:r>
              <a:rPr lang="cs-CZ" dirty="0" err="1"/>
              <a:t>emoč</a:t>
            </a:r>
            <a:r>
              <a:rPr lang="cs-CZ" dirty="0"/>
              <a:t>. reakcí); MOZKOVÁ KÚRA: </a:t>
            </a:r>
            <a:r>
              <a:rPr lang="cs-CZ" dirty="0" err="1"/>
              <a:t>důlez¨žitá</a:t>
            </a:r>
            <a:r>
              <a:rPr lang="cs-CZ" dirty="0"/>
              <a:t> pro zpracování a vyhodnocování významu emočních reakcí – zvuk – úlek – jen krabice – uvolnění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349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stenické (aktivizující), astenické (inhibující)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119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pozitivní: radost (uspokojení nebo představa uspokojení nějaké představy, vnější projev: smích, veselost, NEGATIVNÍ (smutek, zármutek, hněv, zlost, vztek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892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AGRESE: aktuální projev útočného chování, které má za cíl poškodit (sebe, jiné, předmět)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523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instrukmentální</a:t>
            </a:r>
            <a:r>
              <a:rPr lang="cs-CZ" dirty="0"/>
              <a:t> / chladná / naučená sociální technika; emocionální: nepromyšlená, je cílem, zlobná / horká; ŠIKANA: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4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mBqwWlJg8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4E5F6-1BD1-4676-8257-806C20E018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EMOCE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D6ABDB-6DFE-475B-93A2-4346F43370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86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DEDBD-26E8-4D05-A99D-8146D5CCD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AGRESE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78FCD6-FF18-47EB-9548-2B37127B0F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3600" dirty="0"/>
              <a:t>Instrumentální</a:t>
            </a:r>
          </a:p>
          <a:p>
            <a:r>
              <a:rPr lang="cs-CZ" sz="3600" dirty="0"/>
              <a:t>Emocionální</a:t>
            </a:r>
          </a:p>
          <a:p>
            <a:endParaRPr lang="cs-CZ" sz="3600" dirty="0"/>
          </a:p>
          <a:p>
            <a:r>
              <a:rPr lang="cs-CZ" sz="3600" dirty="0"/>
              <a:t>šikana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4DB4F46-BC09-48D0-A4EA-528FF8368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55654" y="2014194"/>
            <a:ext cx="4754880" cy="3749040"/>
          </a:xfrm>
        </p:spPr>
        <p:txBody>
          <a:bodyPr/>
          <a:lstStyle/>
          <a:p>
            <a:r>
              <a:rPr lang="cs-CZ" sz="4000" dirty="0"/>
              <a:t>Destruktivní</a:t>
            </a:r>
          </a:p>
          <a:p>
            <a:pPr lvl="1"/>
            <a:r>
              <a:rPr lang="cs-CZ" sz="3600" dirty="0" err="1"/>
              <a:t>Heteroagrese</a:t>
            </a:r>
            <a:endParaRPr lang="cs-CZ" sz="3600" dirty="0"/>
          </a:p>
          <a:p>
            <a:pPr lvl="1"/>
            <a:r>
              <a:rPr lang="cs-CZ" sz="3600" dirty="0" err="1"/>
              <a:t>Autoagrese</a:t>
            </a:r>
            <a:endParaRPr lang="cs-CZ" sz="3600" dirty="0"/>
          </a:p>
          <a:p>
            <a:r>
              <a:rPr lang="cs-CZ" sz="4000" dirty="0"/>
              <a:t>konstruktivní</a:t>
            </a:r>
            <a:endParaRPr lang="cs-CZ" dirty="0"/>
          </a:p>
        </p:txBody>
      </p:sp>
      <p:pic>
        <p:nvPicPr>
          <p:cNvPr id="6146" name="Picture 2" descr="Komentář: Český hokej slábne v atmosféře nepravostí a všeobecné ztráty  respektu - Seznam Zprávy">
            <a:extLst>
              <a:ext uri="{FF2B5EF4-FFF2-40B4-BE49-F238E27FC236}">
                <a16:creationId xmlns:a16="http://schemas.microsoft.com/office/drawing/2014/main" id="{DFD1FC95-66AB-4F14-89DC-BFC0332EC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661832"/>
            <a:ext cx="3911298" cy="219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Šikana může mít mnoho podob - Novinky.cz">
            <a:extLst>
              <a:ext uri="{FF2B5EF4-FFF2-40B4-BE49-F238E27FC236}">
                <a16:creationId xmlns:a16="http://schemas.microsoft.com/office/drawing/2014/main" id="{FEF00152-4412-4AEC-8C2B-023AA1BA3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917" y="41399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724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57BFD-61DA-4D4D-85C1-5A72E87D5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agrese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1C92D-27B6-4F4F-80A4-6D720B7DBF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FF0000"/>
                </a:solidFill>
              </a:rPr>
              <a:t>podle prostředků</a:t>
            </a:r>
          </a:p>
          <a:p>
            <a:pPr lvl="1"/>
            <a:r>
              <a:rPr lang="cs-CZ" sz="3600" b="1" dirty="0"/>
              <a:t>Fyzická</a:t>
            </a:r>
          </a:p>
          <a:p>
            <a:pPr lvl="1"/>
            <a:r>
              <a:rPr lang="cs-CZ" sz="3600" b="1" dirty="0"/>
              <a:t>Verbální</a:t>
            </a:r>
          </a:p>
          <a:p>
            <a:pPr lvl="1"/>
            <a:r>
              <a:rPr lang="cs-CZ" sz="3600" b="1" dirty="0"/>
              <a:t>myšlenková</a:t>
            </a:r>
            <a:endParaRPr lang="cs-CZ" b="1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344BFAA-C802-4644-B3FF-87846C5572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4800" b="1" dirty="0">
                <a:solidFill>
                  <a:srgbClr val="FF0000"/>
                </a:solidFill>
              </a:rPr>
              <a:t>Podle cíle</a:t>
            </a:r>
          </a:p>
          <a:p>
            <a:pPr lvl="1"/>
            <a:r>
              <a:rPr lang="cs-CZ" sz="4400" b="1" dirty="0"/>
              <a:t>Přímá</a:t>
            </a:r>
          </a:p>
          <a:p>
            <a:pPr lvl="1"/>
            <a:r>
              <a:rPr lang="cs-CZ" sz="4400" b="1" dirty="0"/>
              <a:t>nepřímá</a:t>
            </a:r>
            <a:endParaRPr lang="cs-CZ" b="1" dirty="0"/>
          </a:p>
        </p:txBody>
      </p:sp>
      <p:pic>
        <p:nvPicPr>
          <p:cNvPr id="7170" name="Picture 2" descr="Taky jste zažili šikanu? | Vši ve škole | Televize Seznam">
            <a:extLst>
              <a:ext uri="{FF2B5EF4-FFF2-40B4-BE49-F238E27FC236}">
                <a16:creationId xmlns:a16="http://schemas.microsoft.com/office/drawing/2014/main" id="{61156980-5598-45AF-A467-F2FDF8618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509" y="4605681"/>
            <a:ext cx="3671358" cy="208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409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ABDA9-C736-4120-AA74-AAD8ADC0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Teorie o podstatě a původu agrese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6F3A41-7617-4BE5-A4DF-0B354B990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Pudová teorie(Freud)</a:t>
            </a:r>
          </a:p>
          <a:p>
            <a:r>
              <a:rPr lang="cs-CZ" sz="2800" b="1" dirty="0"/>
              <a:t>Reaktivní teorie agrese </a:t>
            </a:r>
            <a:r>
              <a:rPr lang="cs-CZ" sz="2800" dirty="0"/>
              <a:t>(např. </a:t>
            </a:r>
            <a:r>
              <a:rPr lang="cs-CZ" sz="2800" dirty="0" err="1"/>
              <a:t>Dollard</a:t>
            </a:r>
            <a:r>
              <a:rPr lang="cs-CZ" sz="2800" dirty="0"/>
              <a:t> a Miller)</a:t>
            </a:r>
          </a:p>
          <a:p>
            <a:r>
              <a:rPr lang="cs-CZ" sz="2800" b="1" dirty="0"/>
              <a:t>T</a:t>
            </a:r>
            <a:r>
              <a:rPr lang="pt-BR" sz="2800" b="1" dirty="0"/>
              <a:t>eorie naučeného chování</a:t>
            </a:r>
            <a:r>
              <a:rPr lang="cs-CZ" sz="2800" dirty="0"/>
              <a:t> (A. Bandura) </a:t>
            </a:r>
            <a:r>
              <a:rPr lang="cs-CZ" sz="2800" dirty="0" err="1"/>
              <a:t>Bobo</a:t>
            </a:r>
            <a:r>
              <a:rPr lang="cs-CZ" sz="2800" dirty="0"/>
              <a:t> </a:t>
            </a:r>
            <a:r>
              <a:rPr lang="cs-CZ" sz="2800" dirty="0" err="1"/>
              <a:t>Doll</a:t>
            </a:r>
            <a:r>
              <a:rPr lang="cs-CZ" sz="2800" dirty="0"/>
              <a:t> Experiment</a:t>
            </a:r>
            <a:endParaRPr lang="cs-CZ" sz="2800" b="1" dirty="0"/>
          </a:p>
          <a:p>
            <a:pPr lvl="1"/>
            <a:endParaRPr lang="cs-CZ" dirty="0"/>
          </a:p>
        </p:txBody>
      </p:sp>
      <p:pic>
        <p:nvPicPr>
          <p:cNvPr id="1026" name="Picture 2" descr="Albert Bandura (2005)">
            <a:extLst>
              <a:ext uri="{FF2B5EF4-FFF2-40B4-BE49-F238E27FC236}">
                <a16:creationId xmlns:a16="http://schemas.microsoft.com/office/drawing/2014/main" id="{8ECA7FB6-76D0-404C-A005-662790488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175" y="1878542"/>
            <a:ext cx="238125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Bobo doll-en.svg">
            <a:extLst>
              <a:ext uri="{FF2B5EF4-FFF2-40B4-BE49-F238E27FC236}">
                <a16:creationId xmlns:a16="http://schemas.microsoft.com/office/drawing/2014/main" id="{8C6EC732-1833-4A97-910C-3B19EE21D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918" y="4069080"/>
            <a:ext cx="2788920" cy="278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C1AE7D17-B82A-4218-AB5F-8749E16CC504}"/>
              </a:ext>
            </a:extLst>
          </p:cNvPr>
          <p:cNvSpPr/>
          <p:nvPr/>
        </p:nvSpPr>
        <p:spPr>
          <a:xfrm>
            <a:off x="4665540" y="5754634"/>
            <a:ext cx="60532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4"/>
              </a:rPr>
              <a:t>https://www.youtube.com/watch?v=dmBqwWlJg8U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74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CC606-40B9-45F7-B8B2-A7D51C6B2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109B64-4E10-455A-B83F-807F02955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334" y="809414"/>
            <a:ext cx="11209866" cy="5405992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původ v latinském slově EMOVERE = vzrušovat </a:t>
            </a:r>
          </a:p>
          <a:p>
            <a:r>
              <a:rPr lang="cs-CZ" sz="3200" dirty="0"/>
              <a:t>Vágnerová (2015, s. 143) definuje emoce jako </a:t>
            </a:r>
            <a:r>
              <a:rPr lang="cs-CZ" sz="3200" i="1" dirty="0"/>
              <a:t>„schopnost reagovat na různé podněty prožitkem libosti a nelibosti, spojeným s fyziologickými reakcemi a dalšími vnějšími projevy.</a:t>
            </a:r>
            <a:r>
              <a:rPr lang="cs-CZ" sz="3200" dirty="0"/>
              <a:t>“ </a:t>
            </a:r>
          </a:p>
          <a:p>
            <a:r>
              <a:rPr lang="cs-CZ" sz="3200" dirty="0" err="1"/>
              <a:t>Cakirpaloglu</a:t>
            </a:r>
            <a:r>
              <a:rPr lang="cs-CZ" sz="3200" dirty="0"/>
              <a:t> (2012, s. 204) zase emoce chápe jako </a:t>
            </a:r>
            <a:r>
              <a:rPr lang="cs-CZ" sz="3200" i="1" dirty="0"/>
              <a:t>„stav zvýšené aktivity organismu, která se manifestuje specifickým prožíváním (příjemnost-nepříjemnost), fyziologickými změnami a odpovídajícím chováním.“</a:t>
            </a:r>
            <a:endParaRPr lang="cs-CZ" sz="3200" dirty="0"/>
          </a:p>
          <a:p>
            <a:r>
              <a:rPr lang="cs-CZ" sz="3200" b="1" dirty="0"/>
              <a:t>Způsob emočního prožívání</a:t>
            </a:r>
            <a:r>
              <a:rPr lang="cs-CZ" sz="3200" dirty="0"/>
              <a:t> je podmíněn geneticky, zvláště temperamentem a socio-kulturně, v průběhu socializace učením.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5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C0454-D90F-4331-BDE7-C777D2B5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Složky emocí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5521C4-7776-41B5-A016-7CF53EC0E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871047"/>
            <a:ext cx="10058400" cy="3931920"/>
          </a:xfrm>
        </p:spPr>
        <p:txBody>
          <a:bodyPr>
            <a:normAutofit/>
          </a:bodyPr>
          <a:lstStyle/>
          <a:p>
            <a:r>
              <a:rPr lang="cs-CZ" sz="3600" b="1" dirty="0"/>
              <a:t>Subjektivní psychická komponenta</a:t>
            </a:r>
            <a:r>
              <a:rPr lang="cs-CZ" sz="3600" dirty="0"/>
              <a:t> </a:t>
            </a:r>
          </a:p>
          <a:p>
            <a:r>
              <a:rPr lang="cs-CZ" sz="3600" b="1" dirty="0"/>
              <a:t>Výrazové (expresívní) chování</a:t>
            </a:r>
            <a:r>
              <a:rPr lang="cs-CZ" sz="3600" dirty="0"/>
              <a:t> </a:t>
            </a:r>
          </a:p>
          <a:p>
            <a:r>
              <a:rPr lang="cs-CZ" sz="3600" b="1" dirty="0"/>
              <a:t>Tělesná složka</a:t>
            </a:r>
            <a:endParaRPr lang="cs-CZ" sz="3600" dirty="0"/>
          </a:p>
        </p:txBody>
      </p:sp>
      <p:pic>
        <p:nvPicPr>
          <p:cNvPr id="1026" name="Picture 2" descr="Rozpoznejte emoce - ManagementMania.com">
            <a:extLst>
              <a:ext uri="{FF2B5EF4-FFF2-40B4-BE49-F238E27FC236}">
                <a16:creationId xmlns:a16="http://schemas.microsoft.com/office/drawing/2014/main" id="{078F3DE2-F737-4E83-9BFF-8E1FA8A74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667" y="20294"/>
            <a:ext cx="4360333" cy="26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23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C033C5-8B5B-44A8-9CC8-B8B53FB4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NEUROFYZIOLOGICKÝ ZÁKLAD EMOČNÍHO PROŽÍVÁNÍ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96837F-5A6F-4CF7-8A27-493D4CC68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THALAMUS </a:t>
            </a:r>
          </a:p>
          <a:p>
            <a:r>
              <a:rPr lang="cs-CZ" sz="2800" dirty="0"/>
              <a:t>HYPOTALAMUS </a:t>
            </a:r>
          </a:p>
          <a:p>
            <a:r>
              <a:rPr lang="cs-CZ" sz="2800" dirty="0"/>
              <a:t>LIMBICKÝ SYSTÉM (hippocampus, amygdala – JOSEPH LE DOUX- tísňová dráha, bazální ganglia)</a:t>
            </a:r>
          </a:p>
          <a:p>
            <a:r>
              <a:rPr lang="cs-CZ" sz="2800" dirty="0"/>
              <a:t>MOZKOVÁ KŮRA</a:t>
            </a:r>
          </a:p>
          <a:p>
            <a:r>
              <a:rPr lang="cs-CZ" sz="2800" dirty="0"/>
              <a:t>SYMPATICKÝ ODDÍL AUTONOMNÍHO NERVSTVA )poté parasympatikus pro odeznění)</a:t>
            </a:r>
          </a:p>
        </p:txBody>
      </p:sp>
    </p:spTree>
    <p:extLst>
      <p:ext uri="{BB962C8B-B14F-4D97-AF65-F5344CB8AC3E}">
        <p14:creationId xmlns:p14="http://schemas.microsoft.com/office/powerpoint/2010/main" val="425274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0EF05-2494-4A98-974D-479645FF5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dimenze emocí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89556B-B138-4EE2-B8B1-8DED7EB73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/>
              <a:t>libost - nelibost </a:t>
            </a:r>
          </a:p>
          <a:p>
            <a:pPr lvl="1"/>
            <a:r>
              <a:rPr lang="cs-CZ" sz="2400" dirty="0"/>
              <a:t>vzrušení – zklidnění, </a:t>
            </a:r>
          </a:p>
          <a:p>
            <a:pPr lvl="1"/>
            <a:r>
              <a:rPr lang="cs-CZ" sz="2400" dirty="0"/>
              <a:t>napětí – uvolnění</a:t>
            </a:r>
          </a:p>
          <a:p>
            <a:pPr marL="274320" lvl="1" indent="0">
              <a:buNone/>
            </a:pPr>
            <a:r>
              <a:rPr lang="cs-CZ" sz="2400" dirty="0"/>
              <a:t>(</a:t>
            </a:r>
            <a:r>
              <a:rPr lang="cs-CZ" sz="2400" dirty="0" err="1"/>
              <a:t>Wundt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dimenze vztahu k činnosti: stenické x astenické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61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97192-C8F1-46D4-85B1-2B8B69A40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Vlastnosti emocí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FAB389-8A7D-4A85-AFD9-A758470A6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25600"/>
            <a:ext cx="10058400" cy="4927600"/>
          </a:xfrm>
        </p:spPr>
        <p:txBody>
          <a:bodyPr>
            <a:normAutofit/>
          </a:bodyPr>
          <a:lstStyle/>
          <a:p>
            <a:pPr lvl="0"/>
            <a:r>
              <a:rPr lang="cs-CZ" sz="2400" b="1" dirty="0"/>
              <a:t>CITLIVOST </a:t>
            </a:r>
          </a:p>
          <a:p>
            <a:pPr lvl="0"/>
            <a:r>
              <a:rPr lang="cs-CZ" sz="2400" b="1" dirty="0"/>
              <a:t>CITOVOST</a:t>
            </a:r>
          </a:p>
          <a:p>
            <a:pPr lvl="0"/>
            <a:r>
              <a:rPr lang="cs-CZ" sz="2400" b="1" dirty="0"/>
              <a:t>NÁLADOVOST </a:t>
            </a:r>
          </a:p>
          <a:p>
            <a:pPr lvl="0"/>
            <a:r>
              <a:rPr lang="cs-CZ" sz="2400" b="1" dirty="0"/>
              <a:t>INTENZITA</a:t>
            </a:r>
          </a:p>
          <a:p>
            <a:pPr lvl="0"/>
            <a:r>
              <a:rPr lang="cs-CZ" sz="2400" b="1" dirty="0"/>
              <a:t>CITOVÁ ZRALOST </a:t>
            </a:r>
          </a:p>
          <a:p>
            <a:pPr lvl="0"/>
            <a:r>
              <a:rPr lang="cs-CZ" sz="2400" b="1" dirty="0"/>
              <a:t>SUGESTIBILITA</a:t>
            </a:r>
          </a:p>
          <a:p>
            <a:pPr lvl="0"/>
            <a:r>
              <a:rPr lang="cs-CZ" sz="2400" b="1" dirty="0"/>
              <a:t>CITOVÁ ZRANITELNOST</a:t>
            </a:r>
          </a:p>
          <a:p>
            <a:pPr lvl="0"/>
            <a:r>
              <a:rPr lang="cs-CZ" sz="2400" b="1" dirty="0"/>
              <a:t>OVLADATELNOST </a:t>
            </a:r>
          </a:p>
          <a:p>
            <a:pPr lvl="0"/>
            <a:r>
              <a:rPr lang="cs-CZ" sz="2400" b="1" dirty="0"/>
              <a:t>VÝRAZOVOST</a:t>
            </a:r>
            <a:endParaRPr lang="cs-CZ" b="1" dirty="0"/>
          </a:p>
        </p:txBody>
      </p:sp>
      <p:pic>
        <p:nvPicPr>
          <p:cNvPr id="3074" name="Picture 2" descr="Nepříjemné emoce nebo vypjaté situace. Jak je zvládnout a zpracovat">
            <a:extLst>
              <a:ext uri="{FF2B5EF4-FFF2-40B4-BE49-F238E27FC236}">
                <a16:creationId xmlns:a16="http://schemas.microsoft.com/office/drawing/2014/main" id="{4B77C7D1-4F10-46EE-98D5-530875773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2349" y="304800"/>
            <a:ext cx="2659353" cy="218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Jak emoce ovlivňují naše zdraví | Top Shop">
            <a:extLst>
              <a:ext uri="{FF2B5EF4-FFF2-40B4-BE49-F238E27FC236}">
                <a16:creationId xmlns:a16="http://schemas.microsoft.com/office/drawing/2014/main" id="{69996EEF-D583-42D8-9F2E-806ABAB24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083" y="2557463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táhněte si ZDARMA pracovní list o emocích, který pomůže ve vašich dětech  budovat empatii | INSPIO">
            <a:extLst>
              <a:ext uri="{FF2B5EF4-FFF2-40B4-BE49-F238E27FC236}">
                <a16:creationId xmlns:a16="http://schemas.microsoft.com/office/drawing/2014/main" id="{3CA403F9-EADE-4EA4-954D-478106F17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362" y="4300538"/>
            <a:ext cx="3489325" cy="234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065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0E31B-22ED-4A9F-8E16-5E3964FFD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067" y="137160"/>
            <a:ext cx="10058400" cy="1371600"/>
          </a:xfrm>
        </p:spPr>
        <p:txBody>
          <a:bodyPr>
            <a:normAutofit/>
          </a:bodyPr>
          <a:lstStyle/>
          <a:p>
            <a:r>
              <a:rPr lang="cs-CZ" b="1" i="1" dirty="0"/>
              <a:t>Klasifikace emocí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7F81C2-BB08-45FC-8CCD-886BF1E5D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6" y="1463040"/>
            <a:ext cx="10380133" cy="1371600"/>
          </a:xfrm>
        </p:spPr>
        <p:txBody>
          <a:bodyPr>
            <a:normAutofit/>
          </a:bodyPr>
          <a:lstStyle/>
          <a:p>
            <a:r>
              <a:rPr lang="cs-CZ" b="1" dirty="0"/>
              <a:t>DĚLENÍ Z HLEDISKA KVALITY</a:t>
            </a:r>
            <a:endParaRPr lang="cs-CZ" dirty="0"/>
          </a:p>
          <a:p>
            <a:pPr marL="274320" lvl="1" indent="0">
              <a:buNone/>
            </a:pPr>
            <a:r>
              <a:rPr lang="cs-CZ" dirty="0"/>
              <a:t>– pozitivní (radost)</a:t>
            </a:r>
          </a:p>
          <a:p>
            <a:pPr marL="274320" lvl="1" indent="0">
              <a:buNone/>
            </a:pPr>
            <a:r>
              <a:rPr lang="cs-CZ" dirty="0"/>
              <a:t>– negativní (smutek, hněv, strach)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D0982B5-9D2C-455F-8F4C-26921F12682F}"/>
              </a:ext>
            </a:extLst>
          </p:cNvPr>
          <p:cNvSpPr txBox="1">
            <a:spLocks/>
          </p:cNvSpPr>
          <p:nvPr/>
        </p:nvSpPr>
        <p:spPr>
          <a:xfrm>
            <a:off x="745066" y="2788920"/>
            <a:ext cx="1038013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DĚLENÍ Z HLEDISKA FORMÁLNÍCH CHARAKTERISTIK </a:t>
            </a:r>
            <a:endParaRPr lang="cs-CZ" dirty="0"/>
          </a:p>
          <a:p>
            <a:r>
              <a:rPr lang="cs-CZ" u="sng" dirty="0"/>
              <a:t>INTENZITA A DÉLKA TRVÁNÍ</a:t>
            </a:r>
            <a:endParaRPr lang="cs-CZ" dirty="0"/>
          </a:p>
          <a:p>
            <a:pPr lvl="1"/>
            <a:r>
              <a:rPr lang="cs-CZ" dirty="0"/>
              <a:t>AFEKT </a:t>
            </a:r>
          </a:p>
          <a:p>
            <a:pPr lvl="1"/>
            <a:r>
              <a:rPr lang="cs-CZ" dirty="0"/>
              <a:t>EMOČNÍ EPIZODA </a:t>
            </a:r>
          </a:p>
          <a:p>
            <a:pPr lvl="1"/>
            <a:r>
              <a:rPr lang="cs-CZ" dirty="0"/>
              <a:t>NÁLADA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ZAMĚŘENOST</a:t>
            </a:r>
          </a:p>
          <a:p>
            <a:pPr lvl="1"/>
            <a:r>
              <a:rPr lang="cs-CZ" dirty="0"/>
              <a:t>POSTOJ K SOBĚ SAMÉMU </a:t>
            </a:r>
          </a:p>
          <a:p>
            <a:pPr lvl="1"/>
            <a:r>
              <a:rPr lang="cs-CZ" dirty="0"/>
              <a:t>POSTOJ K VNĚJŠÍMU SVĚTU </a:t>
            </a:r>
            <a:endParaRPr lang="cs-CZ" u="sng" dirty="0"/>
          </a:p>
          <a:p>
            <a:endParaRPr lang="cs-CZ" dirty="0"/>
          </a:p>
        </p:txBody>
      </p:sp>
      <p:pic>
        <p:nvPicPr>
          <p:cNvPr id="2050" name="Picture 2" descr="Emoce a výkonnost | Předpisy, normy, vzory a příklady z oblasti kvality,  ISO a strojních zařízení.">
            <a:extLst>
              <a:ext uri="{FF2B5EF4-FFF2-40B4-BE49-F238E27FC236}">
                <a16:creationId xmlns:a16="http://schemas.microsoft.com/office/drawing/2014/main" id="{5A9FD4B7-0D3B-4F3E-AC67-991CB6A0C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087" y="822960"/>
            <a:ext cx="5267281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696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3C51C-8161-4F45-9E0D-D0EA5501F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agrese</a:t>
            </a:r>
          </a:p>
        </p:txBody>
      </p:sp>
      <p:pic>
        <p:nvPicPr>
          <p:cNvPr id="4098" name="Picture 2" descr="Agrese a násilí - jak se ranám vyhýbat a zbytečně je nerozdávat - Jdi Do  Klubu">
            <a:extLst>
              <a:ext uri="{FF2B5EF4-FFF2-40B4-BE49-F238E27FC236}">
                <a16:creationId xmlns:a16="http://schemas.microsoft.com/office/drawing/2014/main" id="{47709889-46A4-4333-9870-E36664342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17" y="2014194"/>
            <a:ext cx="4309597" cy="242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gresivní dítě? Upoutávka k nové knize - Liga otevřených mužů">
            <a:extLst>
              <a:ext uri="{FF2B5EF4-FFF2-40B4-BE49-F238E27FC236}">
                <a16:creationId xmlns:a16="http://schemas.microsoft.com/office/drawing/2014/main" id="{FB7882D8-F540-4750-99D1-365AA53C6D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558" y="456327"/>
            <a:ext cx="3694642" cy="2405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grese Archivy - MotherClub.cz">
            <a:extLst>
              <a:ext uri="{FF2B5EF4-FFF2-40B4-BE49-F238E27FC236}">
                <a16:creationId xmlns:a16="http://schemas.microsoft.com/office/drawing/2014/main" id="{792AFA47-EC04-496C-A364-8E5736E2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558" y="3639979"/>
            <a:ext cx="3768384" cy="211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252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E68FE-E2F1-48A7-B278-A5507F397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Nutno odlišovat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752B9C-9613-4E10-A676-C6B3341C8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877847"/>
            <a:ext cx="10058400" cy="3931920"/>
          </a:xfrm>
        </p:spPr>
        <p:txBody>
          <a:bodyPr>
            <a:normAutofit/>
          </a:bodyPr>
          <a:lstStyle/>
          <a:p>
            <a:r>
              <a:rPr lang="cs-CZ" sz="4800" b="1" dirty="0"/>
              <a:t>AGRESE</a:t>
            </a:r>
          </a:p>
          <a:p>
            <a:r>
              <a:rPr lang="cs-CZ" sz="4800" b="1" dirty="0"/>
              <a:t>AGRESIVNÍ CHOVÁNÍ</a:t>
            </a:r>
          </a:p>
          <a:p>
            <a:r>
              <a:rPr lang="cs-CZ" sz="4800" b="1" dirty="0"/>
              <a:t>AGRESIVITA</a:t>
            </a:r>
          </a:p>
        </p:txBody>
      </p:sp>
      <p:pic>
        <p:nvPicPr>
          <p:cNvPr id="5122" name="Picture 2" descr="Nejsme si v něčem podobní?“ - Zdraví.Euro.cz">
            <a:extLst>
              <a:ext uri="{FF2B5EF4-FFF2-40B4-BE49-F238E27FC236}">
                <a16:creationId xmlns:a16="http://schemas.microsoft.com/office/drawing/2014/main" id="{9061CC81-A514-4D80-BE8E-1FEA6EE61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680" y="428281"/>
            <a:ext cx="4370387" cy="309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816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187</TotalTime>
  <Words>543</Words>
  <Application>Microsoft Office PowerPoint</Application>
  <PresentationFormat>Širokoúhlá obrazovka</PresentationFormat>
  <Paragraphs>85</Paragraphs>
  <Slides>12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Garamond</vt:lpstr>
      <vt:lpstr>Savon</vt:lpstr>
      <vt:lpstr>EMOCE</vt:lpstr>
      <vt:lpstr>Prezentace aplikace PowerPoint</vt:lpstr>
      <vt:lpstr>Složky emocí </vt:lpstr>
      <vt:lpstr>NEUROFYZIOLOGICKÝ ZÁKLAD EMOČNÍHO PROŽÍVÁNÍ</vt:lpstr>
      <vt:lpstr>dimenze emocí</vt:lpstr>
      <vt:lpstr>Vlastnosti emocí </vt:lpstr>
      <vt:lpstr>Klasifikace emocí</vt:lpstr>
      <vt:lpstr>agrese</vt:lpstr>
      <vt:lpstr>Nutno odlišovat</vt:lpstr>
      <vt:lpstr>TYPY AGRESE</vt:lpstr>
      <vt:lpstr>Typy agrese </vt:lpstr>
      <vt:lpstr>Teorie o podstatě a původu agrese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EMOCE</dc:title>
  <dc:creator>Marta Kolaříková</dc:creator>
  <cp:lastModifiedBy>Marta Kolaříková</cp:lastModifiedBy>
  <cp:revision>20</cp:revision>
  <dcterms:created xsi:type="dcterms:W3CDTF">2020-11-19T17:26:42Z</dcterms:created>
  <dcterms:modified xsi:type="dcterms:W3CDTF">2021-12-01T07:10:10Z</dcterms:modified>
</cp:coreProperties>
</file>