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2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45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5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41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64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80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53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01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36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90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33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EC953-FCED-4D59-AACB-EBA3D29F3647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770D4-76FD-4A4D-9E50-E55ED9CE0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5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Diabetes </a:t>
            </a:r>
            <a:r>
              <a:rPr lang="cs-CZ" dirty="0" err="1"/>
              <a:t>mellitus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Lucie Mráčková</a:t>
            </a:r>
          </a:p>
          <a:p>
            <a:r>
              <a:rPr lang="cs-CZ" dirty="0"/>
              <a:t>FVP SLU</a:t>
            </a:r>
          </a:p>
          <a:p>
            <a:r>
              <a:rPr lang="cs-CZ" dirty="0"/>
              <a:t>Všeobecná sestra</a:t>
            </a:r>
          </a:p>
        </p:txBody>
      </p:sp>
    </p:spTree>
    <p:extLst>
      <p:ext uri="{BB962C8B-B14F-4D97-AF65-F5344CB8AC3E}">
        <p14:creationId xmlns:p14="http://schemas.microsoft.com/office/powerpoint/2010/main" val="64286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diabetu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Průkaz hyperglykémie z ŽILNÍ PLAZMY!!</a:t>
            </a:r>
          </a:p>
          <a:p>
            <a:endParaRPr lang="cs-CZ" dirty="0"/>
          </a:p>
          <a:p>
            <a:r>
              <a:rPr lang="cs-CZ" dirty="0"/>
              <a:t>Glykémie na lačno</a:t>
            </a:r>
          </a:p>
          <a:p>
            <a:r>
              <a:rPr lang="cs-CZ" dirty="0"/>
              <a:t>Náhodná glykémie</a:t>
            </a:r>
          </a:p>
          <a:p>
            <a:r>
              <a:rPr lang="cs-CZ" dirty="0"/>
              <a:t>Glykémie ve 120 min </a:t>
            </a:r>
            <a:r>
              <a:rPr lang="cs-CZ" dirty="0" err="1"/>
              <a:t>oGTT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253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Glykémie nalačno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Fyziologické hodnoty 3,6 – 5,5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Průkaz diabetu při alespoň 2 hodnotách nad 7,0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endParaRPr lang="cs-CZ" dirty="0"/>
          </a:p>
          <a:p>
            <a:r>
              <a:rPr lang="cs-CZ" dirty="0"/>
              <a:t>Hodnoty 5,6 – 6,9 </a:t>
            </a:r>
            <a:r>
              <a:rPr lang="cs-CZ" dirty="0" err="1"/>
              <a:t>mmol</a:t>
            </a:r>
            <a:r>
              <a:rPr lang="cs-CZ" dirty="0"/>
              <a:t>/l je nutno doplnit </a:t>
            </a:r>
            <a:r>
              <a:rPr lang="cs-CZ" dirty="0" err="1"/>
              <a:t>oGTT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925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Náhodná glykémie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Měřená náhodně v průběhu dne nezávisle na jídle</a:t>
            </a:r>
          </a:p>
          <a:p>
            <a:r>
              <a:rPr lang="cs-CZ" dirty="0"/>
              <a:t>Při hodnotách nad 11,1mmol/l je nutné doplnění glykémie nalačno</a:t>
            </a:r>
          </a:p>
        </p:txBody>
      </p:sp>
    </p:spTree>
    <p:extLst>
      <p:ext uri="{BB962C8B-B14F-4D97-AF65-F5344CB8AC3E}">
        <p14:creationId xmlns:p14="http://schemas.microsoft.com/office/powerpoint/2010/main" val="1199486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oGTT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Odběr krve nalačno</a:t>
            </a:r>
          </a:p>
          <a:p>
            <a:r>
              <a:rPr lang="cs-CZ" dirty="0"/>
              <a:t>Vypití 75g glukózy ve 200ml vody</a:t>
            </a:r>
          </a:p>
          <a:p>
            <a:r>
              <a:rPr lang="cs-CZ" dirty="0"/>
              <a:t>Ve 120 min odběr krve</a:t>
            </a:r>
          </a:p>
          <a:p>
            <a:endParaRPr lang="cs-CZ" dirty="0"/>
          </a:p>
          <a:p>
            <a:r>
              <a:rPr lang="cs-CZ" dirty="0"/>
              <a:t>Hodnota nad 11,1 </a:t>
            </a:r>
            <a:r>
              <a:rPr lang="cs-CZ" dirty="0" err="1"/>
              <a:t>mmol</a:t>
            </a:r>
            <a:r>
              <a:rPr lang="cs-CZ" dirty="0"/>
              <a:t>/l svědčí pro DM</a:t>
            </a:r>
          </a:p>
        </p:txBody>
      </p:sp>
    </p:spTree>
    <p:extLst>
      <p:ext uri="{BB962C8B-B14F-4D97-AF65-F5344CB8AC3E}">
        <p14:creationId xmlns:p14="http://schemas.microsoft.com/office/powerpoint/2010/main" val="2549830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Stanovení C – peptidu (</a:t>
            </a:r>
            <a:r>
              <a:rPr lang="cs-CZ" sz="1800" dirty="0"/>
              <a:t>zvýšený svědčí pro DM II. Typu)</a:t>
            </a:r>
            <a:endParaRPr lang="cs-CZ" dirty="0"/>
          </a:p>
          <a:p>
            <a:r>
              <a:rPr lang="cs-CZ" dirty="0"/>
              <a:t>Stanovení protilátek proti antigenu B-buněk</a:t>
            </a:r>
          </a:p>
          <a:p>
            <a:r>
              <a:rPr lang="cs-CZ" dirty="0"/>
              <a:t>Genetické vyšetření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75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kompenzace DM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Glykovaný hemoglobin</a:t>
            </a:r>
          </a:p>
          <a:p>
            <a:r>
              <a:rPr lang="cs-CZ" dirty="0"/>
              <a:t>Vyšetření přítomnosti ketolátek</a:t>
            </a:r>
          </a:p>
          <a:p>
            <a:r>
              <a:rPr lang="cs-CZ" dirty="0" err="1"/>
              <a:t>Glykémický</a:t>
            </a:r>
            <a:r>
              <a:rPr lang="cs-CZ" dirty="0"/>
              <a:t> profil</a:t>
            </a:r>
          </a:p>
          <a:p>
            <a:endParaRPr lang="cs-CZ" dirty="0"/>
          </a:p>
          <a:p>
            <a:r>
              <a:rPr lang="cs-CZ" dirty="0"/>
              <a:t>pH krve</a:t>
            </a:r>
          </a:p>
          <a:p>
            <a:r>
              <a:rPr lang="cs-CZ" dirty="0"/>
              <a:t>Lipidy</a:t>
            </a:r>
          </a:p>
          <a:p>
            <a:r>
              <a:rPr lang="cs-CZ" dirty="0" err="1"/>
              <a:t>Iontogram</a:t>
            </a:r>
            <a:r>
              <a:rPr lang="cs-CZ" dirty="0"/>
              <a:t>, urea, kreatinin, kyselina močová, celková bílkovina</a:t>
            </a:r>
          </a:p>
          <a:p>
            <a:r>
              <a:rPr lang="cs-CZ" dirty="0"/>
              <a:t>Biochemické vyšetření moče</a:t>
            </a:r>
          </a:p>
        </p:txBody>
      </p:sp>
    </p:spTree>
    <p:extLst>
      <p:ext uri="{BB962C8B-B14F-4D97-AF65-F5344CB8AC3E}">
        <p14:creationId xmlns:p14="http://schemas.microsoft.com/office/powerpoint/2010/main" val="2439625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Akutní</a:t>
            </a:r>
          </a:p>
          <a:p>
            <a:pPr lvl="1"/>
            <a:r>
              <a:rPr lang="cs-CZ" dirty="0" err="1"/>
              <a:t>Hypoglykémické</a:t>
            </a:r>
            <a:r>
              <a:rPr lang="cs-CZ" dirty="0"/>
              <a:t> kóma</a:t>
            </a:r>
          </a:p>
          <a:p>
            <a:pPr lvl="1"/>
            <a:r>
              <a:rPr lang="cs-CZ" dirty="0" err="1"/>
              <a:t>Hyperglykémické</a:t>
            </a:r>
            <a:r>
              <a:rPr lang="cs-CZ" dirty="0"/>
              <a:t> kóma</a:t>
            </a:r>
          </a:p>
          <a:p>
            <a:pPr lvl="2"/>
            <a:r>
              <a:rPr lang="cs-CZ" dirty="0" err="1"/>
              <a:t>Ketoacidotické</a:t>
            </a:r>
            <a:r>
              <a:rPr lang="cs-CZ" dirty="0"/>
              <a:t> kóma</a:t>
            </a:r>
          </a:p>
          <a:p>
            <a:pPr lvl="2"/>
            <a:r>
              <a:rPr lang="cs-CZ" dirty="0" err="1"/>
              <a:t>Hyperosmolární</a:t>
            </a:r>
            <a:r>
              <a:rPr lang="cs-CZ" dirty="0"/>
              <a:t> kóma</a:t>
            </a:r>
          </a:p>
          <a:p>
            <a:r>
              <a:rPr lang="cs-CZ" dirty="0"/>
              <a:t>Pozdní </a:t>
            </a:r>
          </a:p>
          <a:p>
            <a:pPr lvl="1"/>
            <a:r>
              <a:rPr lang="cs-CZ" dirty="0"/>
              <a:t>Specifické </a:t>
            </a:r>
          </a:p>
          <a:p>
            <a:pPr lvl="2"/>
            <a:r>
              <a:rPr lang="cs-CZ" dirty="0" err="1"/>
              <a:t>Angiopatie</a:t>
            </a:r>
            <a:endParaRPr lang="cs-CZ" dirty="0"/>
          </a:p>
          <a:p>
            <a:pPr lvl="2"/>
            <a:r>
              <a:rPr lang="cs-CZ" dirty="0"/>
              <a:t>Retinopatie</a:t>
            </a:r>
          </a:p>
          <a:p>
            <a:pPr lvl="2"/>
            <a:r>
              <a:rPr lang="cs-CZ" dirty="0"/>
              <a:t>Nefropatie</a:t>
            </a:r>
          </a:p>
          <a:p>
            <a:pPr lvl="2"/>
            <a:r>
              <a:rPr lang="cs-CZ" dirty="0"/>
              <a:t>Neuropatie</a:t>
            </a:r>
          </a:p>
          <a:p>
            <a:pPr lvl="2"/>
            <a:r>
              <a:rPr lang="cs-CZ" dirty="0"/>
              <a:t>Diabetická noha</a:t>
            </a:r>
          </a:p>
          <a:p>
            <a:pPr lvl="1"/>
            <a:r>
              <a:rPr lang="cs-CZ" dirty="0"/>
              <a:t>Nespecifické </a:t>
            </a:r>
          </a:p>
        </p:txBody>
      </p:sp>
    </p:spTree>
    <p:extLst>
      <p:ext uri="{BB962C8B-B14F-4D97-AF65-F5344CB8AC3E}">
        <p14:creationId xmlns:p14="http://schemas.microsoft.com/office/powerpoint/2010/main" val="4269222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Dieta</a:t>
            </a:r>
          </a:p>
          <a:p>
            <a:r>
              <a:rPr lang="cs-CZ" dirty="0"/>
              <a:t>Fyzická aktivita</a:t>
            </a:r>
          </a:p>
          <a:p>
            <a:r>
              <a:rPr lang="cs-CZ" dirty="0"/>
              <a:t>Farmakoterapie </a:t>
            </a:r>
          </a:p>
        </p:txBody>
      </p:sp>
    </p:spTree>
    <p:extLst>
      <p:ext uri="{BB962C8B-B14F-4D97-AF65-F5344CB8AC3E}">
        <p14:creationId xmlns:p14="http://schemas.microsoft.com/office/powerpoint/2010/main" val="1001078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omezení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Odvíjí se od typu diabetu, hmotnosti pacienta, fyzické aktivity pacienta</a:t>
            </a:r>
          </a:p>
          <a:p>
            <a:r>
              <a:rPr lang="cs-CZ" dirty="0"/>
              <a:t>Při vypočítávání diabetické diety se používá tzv. výměnná jednotka (množství potravin, které obsahují 10g sacharidů)</a:t>
            </a:r>
          </a:p>
        </p:txBody>
      </p:sp>
    </p:spTree>
    <p:extLst>
      <p:ext uri="{BB962C8B-B14F-4D97-AF65-F5344CB8AC3E}">
        <p14:creationId xmlns:p14="http://schemas.microsoft.com/office/powerpoint/2010/main" val="402598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Dlouhodobá a pravidelná fyzická zátěž</a:t>
            </a:r>
          </a:p>
          <a:p>
            <a:r>
              <a:rPr lang="cs-CZ" dirty="0"/>
              <a:t>Nejvhodnější aerobní zátěž</a:t>
            </a:r>
          </a:p>
          <a:p>
            <a:r>
              <a:rPr lang="cs-CZ" dirty="0"/>
              <a:t>Ideálně 30min alespoň 3-4x týdně</a:t>
            </a:r>
          </a:p>
        </p:txBody>
      </p:sp>
    </p:spTree>
    <p:extLst>
      <p:ext uri="{BB962C8B-B14F-4D97-AF65-F5344CB8AC3E}">
        <p14:creationId xmlns:p14="http://schemas.microsoft.com/office/powerpoint/2010/main" val="233400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Langerhansovi ostrůvky produkují inzulin a </a:t>
            </a:r>
            <a:r>
              <a:rPr lang="cs-CZ" dirty="0" err="1"/>
              <a:t>glukagon</a:t>
            </a:r>
            <a:endParaRPr lang="cs-CZ" dirty="0"/>
          </a:p>
          <a:p>
            <a:r>
              <a:rPr lang="cs-CZ" dirty="0"/>
              <a:t>Glukóza je hlavní zdroj energie pro buňky</a:t>
            </a:r>
          </a:p>
          <a:p>
            <a:r>
              <a:rPr lang="cs-CZ" dirty="0"/>
              <a:t>Při nedostatku glukózy v buňkách dochází k štěpení tuků a bílkovin</a:t>
            </a:r>
          </a:p>
          <a:p>
            <a:r>
              <a:rPr lang="cs-CZ" dirty="0"/>
              <a:t>Zvýšené vyplavování kyselých látek</a:t>
            </a:r>
          </a:p>
          <a:p>
            <a:r>
              <a:rPr lang="cs-CZ" dirty="0"/>
              <a:t>Čím nižší pH krve, tím horší vazba kyslíku na hemoglobin</a:t>
            </a:r>
          </a:p>
          <a:p>
            <a:r>
              <a:rPr lang="cs-CZ" dirty="0"/>
              <a:t>V ledvinách dochází k velkým ztrátám iontů</a:t>
            </a:r>
          </a:p>
          <a:p>
            <a:r>
              <a:rPr lang="cs-CZ" dirty="0"/>
              <a:t>Vzniká diabetické </a:t>
            </a:r>
            <a:r>
              <a:rPr lang="cs-CZ" dirty="0" err="1"/>
              <a:t>acidotické</a:t>
            </a:r>
            <a:r>
              <a:rPr lang="cs-CZ" dirty="0"/>
              <a:t> kóma</a:t>
            </a:r>
          </a:p>
        </p:txBody>
      </p:sp>
    </p:spTree>
    <p:extLst>
      <p:ext uri="{BB962C8B-B14F-4D97-AF65-F5344CB8AC3E}">
        <p14:creationId xmlns:p14="http://schemas.microsoft.com/office/powerpoint/2010/main" val="3045131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Farmakoterapie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PAD</a:t>
            </a:r>
          </a:p>
          <a:p>
            <a:pPr lvl="1"/>
            <a:r>
              <a:rPr lang="cs-CZ" dirty="0" err="1"/>
              <a:t>Metformin</a:t>
            </a:r>
            <a:endParaRPr lang="cs-CZ" dirty="0"/>
          </a:p>
          <a:p>
            <a:pPr lvl="1"/>
            <a:r>
              <a:rPr lang="cs-CZ" dirty="0"/>
              <a:t>Deriváty </a:t>
            </a:r>
            <a:r>
              <a:rPr lang="cs-CZ" dirty="0" err="1"/>
              <a:t>sulfonylurey</a:t>
            </a:r>
            <a:endParaRPr lang="cs-CZ" dirty="0"/>
          </a:p>
          <a:p>
            <a:pPr lvl="1"/>
            <a:r>
              <a:rPr lang="cs-CZ" dirty="0" err="1"/>
              <a:t>Inkretinová</a:t>
            </a:r>
            <a:r>
              <a:rPr lang="cs-CZ" dirty="0"/>
              <a:t> léčba</a:t>
            </a:r>
          </a:p>
          <a:p>
            <a:pPr lvl="1"/>
            <a:r>
              <a:rPr lang="cs-CZ" dirty="0"/>
              <a:t>Inhibitory alfa - glukosidázy</a:t>
            </a:r>
          </a:p>
          <a:p>
            <a:r>
              <a:rPr lang="cs-CZ" dirty="0"/>
              <a:t>Inzulin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99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Inzuliny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Krátkodobě působící inzulíny</a:t>
            </a:r>
          </a:p>
          <a:p>
            <a:r>
              <a:rPr lang="cs-CZ" dirty="0"/>
              <a:t>Dlouhodobě působící inzulíny</a:t>
            </a:r>
          </a:p>
          <a:p>
            <a:r>
              <a:rPr lang="cs-CZ" dirty="0"/>
              <a:t>Humánní inzulíny</a:t>
            </a:r>
          </a:p>
          <a:p>
            <a:r>
              <a:rPr lang="cs-CZ" dirty="0"/>
              <a:t>Inzulinové analoga</a:t>
            </a:r>
          </a:p>
          <a:p>
            <a:r>
              <a:rPr lang="cs-CZ" dirty="0" err="1"/>
              <a:t>Premixované</a:t>
            </a:r>
            <a:r>
              <a:rPr lang="cs-CZ" dirty="0"/>
              <a:t> inzuliny</a:t>
            </a:r>
          </a:p>
        </p:txBody>
      </p:sp>
    </p:spTree>
    <p:extLst>
      <p:ext uri="{BB962C8B-B14F-4D97-AF65-F5344CB8AC3E}">
        <p14:creationId xmlns:p14="http://schemas.microsoft.com/office/powerpoint/2010/main" val="704500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podání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Konvenční režimy</a:t>
            </a:r>
          </a:p>
          <a:p>
            <a:pPr lvl="1"/>
            <a:r>
              <a:rPr lang="cs-CZ" dirty="0"/>
              <a:t>Aplikace dlouhodobě působícího inzulínu 1xd večer</a:t>
            </a:r>
          </a:p>
          <a:p>
            <a:pPr lvl="1"/>
            <a:r>
              <a:rPr lang="cs-CZ" dirty="0"/>
              <a:t>Aplikace </a:t>
            </a:r>
            <a:r>
              <a:rPr lang="cs-CZ" dirty="0" err="1"/>
              <a:t>premixovaných</a:t>
            </a:r>
            <a:r>
              <a:rPr lang="cs-CZ" dirty="0"/>
              <a:t> inzulínů 2xd</a:t>
            </a:r>
          </a:p>
          <a:p>
            <a:r>
              <a:rPr lang="cs-CZ" dirty="0"/>
              <a:t>Intenzifikované režimy</a:t>
            </a:r>
          </a:p>
          <a:p>
            <a:pPr lvl="1"/>
            <a:r>
              <a:rPr lang="cs-CZ" dirty="0"/>
              <a:t>Systém </a:t>
            </a:r>
            <a:r>
              <a:rPr lang="cs-CZ" dirty="0" err="1"/>
              <a:t>bazál</a:t>
            </a:r>
            <a:r>
              <a:rPr lang="cs-CZ" dirty="0"/>
              <a:t>-bolus</a:t>
            </a:r>
          </a:p>
          <a:p>
            <a:pPr lvl="1"/>
            <a:r>
              <a:rPr lang="cs-CZ" dirty="0"/>
              <a:t>Aplikace </a:t>
            </a:r>
            <a:r>
              <a:rPr lang="cs-CZ" dirty="0" err="1"/>
              <a:t>premixovaných</a:t>
            </a:r>
            <a:r>
              <a:rPr lang="cs-CZ" dirty="0"/>
              <a:t> inzulínů 3xd</a:t>
            </a:r>
          </a:p>
          <a:p>
            <a:pPr lvl="1"/>
            <a:r>
              <a:rPr lang="cs-CZ" dirty="0"/>
              <a:t>Využití inzulínové pumpy</a:t>
            </a:r>
          </a:p>
        </p:txBody>
      </p:sp>
    </p:spTree>
    <p:extLst>
      <p:ext uri="{BB962C8B-B14F-4D97-AF65-F5344CB8AC3E}">
        <p14:creationId xmlns:p14="http://schemas.microsoft.com/office/powerpoint/2010/main" val="3981272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Selfmonitoring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Glykémie</a:t>
            </a:r>
          </a:p>
          <a:p>
            <a:r>
              <a:rPr lang="cs-CZ" dirty="0"/>
              <a:t>Ketonurie</a:t>
            </a:r>
          </a:p>
          <a:p>
            <a:r>
              <a:rPr lang="cs-CZ" dirty="0" err="1"/>
              <a:t>Tk</a:t>
            </a:r>
            <a:r>
              <a:rPr lang="cs-CZ" dirty="0"/>
              <a:t>, puls</a:t>
            </a:r>
          </a:p>
          <a:p>
            <a:r>
              <a:rPr lang="cs-CZ" dirty="0"/>
              <a:t>Zvýšená péče o nohy</a:t>
            </a:r>
          </a:p>
          <a:p>
            <a:r>
              <a:rPr lang="cs-CZ" dirty="0"/>
              <a:t>Hmotnost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448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Plánování ošetřovatelské péče akutní</a:t>
            </a:r>
          </a:p>
          <a:p>
            <a:r>
              <a:rPr lang="cs-CZ" dirty="0"/>
              <a:t>Plánování ošetřovatelské péče dlouhodobé</a:t>
            </a:r>
          </a:p>
          <a:p>
            <a:r>
              <a:rPr lang="cs-CZ" dirty="0"/>
              <a:t>Edukace pacienta</a:t>
            </a:r>
          </a:p>
          <a:p>
            <a:r>
              <a:rPr lang="cs-CZ" dirty="0"/>
              <a:t>Prevence komplikací</a:t>
            </a:r>
          </a:p>
          <a:p>
            <a:r>
              <a:rPr lang="cs-CZ" dirty="0"/>
              <a:t>Monitoring pacienta</a:t>
            </a:r>
          </a:p>
          <a:p>
            <a:r>
              <a:rPr lang="cs-CZ" dirty="0"/>
              <a:t>Aplikace farmakologických preparátů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66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Inzulin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Vzniká v beta buňkách LO v pankreatu</a:t>
            </a:r>
          </a:p>
          <a:p>
            <a:r>
              <a:rPr lang="cs-CZ" dirty="0"/>
              <a:t>Umožňuje vstup glukózy z krve do buňky</a:t>
            </a:r>
          </a:p>
          <a:p>
            <a:r>
              <a:rPr lang="cs-CZ" dirty="0"/>
              <a:t>Zvýšená hladina cukru v krvi = zvýšená sekrece inzulinu</a:t>
            </a:r>
          </a:p>
          <a:p>
            <a:r>
              <a:rPr lang="cs-CZ" dirty="0"/>
              <a:t>Dále sekreci ovlivňuje </a:t>
            </a:r>
          </a:p>
          <a:p>
            <a:pPr lvl="1"/>
            <a:r>
              <a:rPr lang="cs-CZ" dirty="0" err="1"/>
              <a:t>Nervus</a:t>
            </a:r>
            <a:r>
              <a:rPr lang="cs-CZ" dirty="0"/>
              <a:t> vagus</a:t>
            </a:r>
          </a:p>
          <a:p>
            <a:pPr lvl="1"/>
            <a:r>
              <a:rPr lang="cs-CZ" dirty="0"/>
              <a:t>Gastrin</a:t>
            </a:r>
          </a:p>
          <a:p>
            <a:pPr lvl="1"/>
            <a:r>
              <a:rPr lang="cs-CZ" dirty="0"/>
              <a:t>Sekretin</a:t>
            </a:r>
          </a:p>
          <a:p>
            <a:pPr lvl="1"/>
            <a:r>
              <a:rPr lang="cs-CZ" dirty="0"/>
              <a:t>Somatotropní hormon</a:t>
            </a:r>
          </a:p>
        </p:txBody>
      </p:sp>
    </p:spTree>
    <p:extLst>
      <p:ext uri="{BB962C8B-B14F-4D97-AF65-F5344CB8AC3E}">
        <p14:creationId xmlns:p14="http://schemas.microsoft.com/office/powerpoint/2010/main" val="91689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inzulinu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Preproinzulin</a:t>
            </a:r>
            <a:endParaRPr lang="cs-CZ" dirty="0"/>
          </a:p>
          <a:p>
            <a:r>
              <a:rPr lang="cs-CZ" dirty="0" err="1"/>
              <a:t>Preinzulin</a:t>
            </a:r>
            <a:r>
              <a:rPr lang="cs-CZ" dirty="0"/>
              <a:t> </a:t>
            </a:r>
          </a:p>
          <a:p>
            <a:r>
              <a:rPr lang="cs-CZ" dirty="0"/>
              <a:t>Inzulin</a:t>
            </a:r>
          </a:p>
          <a:p>
            <a:endParaRPr lang="cs-CZ" dirty="0"/>
          </a:p>
          <a:p>
            <a:r>
              <a:rPr lang="cs-CZ" dirty="0"/>
              <a:t>C – peptid – součást </a:t>
            </a:r>
            <a:r>
              <a:rPr lang="cs-CZ" dirty="0" err="1"/>
              <a:t>preinzulinu</a:t>
            </a:r>
            <a:r>
              <a:rPr lang="cs-CZ" dirty="0"/>
              <a:t> – v krvi detekovatelný</a:t>
            </a:r>
          </a:p>
          <a:p>
            <a:r>
              <a:rPr lang="cs-CZ" dirty="0"/>
              <a:t>Zvýšený C-peptid = zvýšená tvorba inzulinu</a:t>
            </a:r>
          </a:p>
        </p:txBody>
      </p:sp>
    </p:spTree>
    <p:extLst>
      <p:ext uri="{BB962C8B-B14F-4D97-AF65-F5344CB8AC3E}">
        <p14:creationId xmlns:p14="http://schemas.microsoft.com/office/powerpoint/2010/main" val="194747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Glukagon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Tvorba v alfa buňkách LO v pankreatu</a:t>
            </a:r>
          </a:p>
          <a:p>
            <a:r>
              <a:rPr lang="cs-CZ" dirty="0"/>
              <a:t>Zvyšuje glykémii, zvýšeným štěpením v játrech</a:t>
            </a:r>
          </a:p>
        </p:txBody>
      </p:sp>
    </p:spTree>
    <p:extLst>
      <p:ext uri="{BB962C8B-B14F-4D97-AF65-F5344CB8AC3E}">
        <p14:creationId xmlns:p14="http://schemas.microsoft.com/office/powerpoint/2010/main" val="308194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cs-CZ" dirty="0"/>
              <a:t>DM I. Typu</a:t>
            </a:r>
          </a:p>
          <a:p>
            <a:r>
              <a:rPr lang="cs-CZ" dirty="0"/>
              <a:t>DM II. Typu </a:t>
            </a:r>
          </a:p>
          <a:p>
            <a:r>
              <a:rPr lang="cs-CZ" dirty="0"/>
              <a:t>DM typu LADA</a:t>
            </a:r>
          </a:p>
          <a:p>
            <a:r>
              <a:rPr lang="cs-CZ" dirty="0"/>
              <a:t>Sekundární diabetes</a:t>
            </a:r>
          </a:p>
          <a:p>
            <a:r>
              <a:rPr lang="cs-CZ" dirty="0"/>
              <a:t>Gestační diabetes</a:t>
            </a:r>
          </a:p>
          <a:p>
            <a:r>
              <a:rPr lang="cs-CZ" dirty="0"/>
              <a:t>Snížená glukózová tolerance</a:t>
            </a:r>
          </a:p>
        </p:txBody>
      </p:sp>
    </p:spTree>
    <p:extLst>
      <p:ext uri="{BB962C8B-B14F-4D97-AF65-F5344CB8AC3E}">
        <p14:creationId xmlns:p14="http://schemas.microsoft.com/office/powerpoint/2010/main" val="254948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příznaky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Žízeň, polydipsie, polyurie</a:t>
            </a:r>
          </a:p>
          <a:p>
            <a:r>
              <a:rPr lang="cs-CZ" dirty="0"/>
              <a:t>Hubnutí, únava, klesání zrakové ostrosti</a:t>
            </a:r>
          </a:p>
          <a:p>
            <a:r>
              <a:rPr lang="cs-CZ" dirty="0"/>
              <a:t>Poruchy vědomí způsobené hyperglykémií</a:t>
            </a:r>
          </a:p>
          <a:p>
            <a:r>
              <a:rPr lang="cs-CZ" dirty="0"/>
              <a:t>Náchylnost k infekcím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96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Vyšetřovací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Stanovení diagnózy diabetu</a:t>
            </a:r>
          </a:p>
          <a:p>
            <a:r>
              <a:rPr lang="cs-CZ" dirty="0"/>
              <a:t>Sledování kompenzace diabetu</a:t>
            </a:r>
          </a:p>
          <a:p>
            <a:r>
              <a:rPr lang="cs-CZ" dirty="0"/>
              <a:t>Posouzení přítomnosti a rizika vzniku komplikací diabetu</a:t>
            </a:r>
          </a:p>
          <a:p>
            <a:r>
              <a:rPr lang="cs-CZ" dirty="0"/>
              <a:t>Diagnostika a sledování dalších souvisejících chorob</a:t>
            </a:r>
          </a:p>
          <a:p>
            <a:r>
              <a:rPr lang="cs-CZ" dirty="0"/>
              <a:t>Diferenciální diagnostika</a:t>
            </a:r>
          </a:p>
        </p:txBody>
      </p:sp>
    </p:spTree>
    <p:extLst>
      <p:ext uri="{BB962C8B-B14F-4D97-AF65-F5344CB8AC3E}">
        <p14:creationId xmlns:p14="http://schemas.microsoft.com/office/powerpoint/2010/main" val="3714656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Screening</a:t>
            </a:r>
            <a:r>
              <a:rPr lang="cs-CZ" dirty="0"/>
              <a:t> diabetu u zdravých jedinců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Obézní osoby</a:t>
            </a:r>
          </a:p>
          <a:p>
            <a:r>
              <a:rPr lang="cs-CZ" dirty="0"/>
              <a:t>Pozitivní rodinná anamnéza</a:t>
            </a:r>
          </a:p>
          <a:p>
            <a:r>
              <a:rPr lang="cs-CZ" dirty="0"/>
              <a:t>Ženy s anamnézou gestačního diabetu</a:t>
            </a:r>
          </a:p>
          <a:p>
            <a:r>
              <a:rPr lang="cs-CZ" dirty="0"/>
              <a:t>Osoby starší 45 let (každé 2 roky)</a:t>
            </a:r>
          </a:p>
          <a:p>
            <a:r>
              <a:rPr lang="cs-CZ" dirty="0"/>
              <a:t>Přítomnost hypertenze nebo </a:t>
            </a:r>
            <a:r>
              <a:rPr lang="cs-CZ" dirty="0" err="1"/>
              <a:t>hyperlipidémie</a:t>
            </a:r>
            <a:endParaRPr lang="cs-CZ" dirty="0"/>
          </a:p>
          <a:p>
            <a:r>
              <a:rPr lang="cs-CZ" dirty="0"/>
              <a:t>U onemocnění s rizikem rozvoje sekundárního diabetu</a:t>
            </a:r>
          </a:p>
        </p:txBody>
      </p:sp>
    </p:spTree>
    <p:extLst>
      <p:ext uri="{BB962C8B-B14F-4D97-AF65-F5344CB8AC3E}">
        <p14:creationId xmlns:p14="http://schemas.microsoft.com/office/powerpoint/2010/main" val="22881760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525</Words>
  <Application>Microsoft Macintosh PowerPoint</Application>
  <PresentationFormat>Předvádění na obrazovce (4:3)</PresentationFormat>
  <Paragraphs>148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systému Office</vt:lpstr>
      <vt:lpstr>Diabetes mellitus</vt:lpstr>
      <vt:lpstr>Fyziologie </vt:lpstr>
      <vt:lpstr>Inzulin</vt:lpstr>
      <vt:lpstr>Tvorba inzulinu</vt:lpstr>
      <vt:lpstr>Glukagon</vt:lpstr>
      <vt:lpstr>Typy DM</vt:lpstr>
      <vt:lpstr>Obecné příznaky</vt:lpstr>
      <vt:lpstr>Vyšetřovací metody</vt:lpstr>
      <vt:lpstr>Screening diabetu u zdravých jedinců</vt:lpstr>
      <vt:lpstr>Diagnostika diabetu</vt:lpstr>
      <vt:lpstr>Glykémie nalačno</vt:lpstr>
      <vt:lpstr>Náhodná glykémie</vt:lpstr>
      <vt:lpstr>oGTT</vt:lpstr>
      <vt:lpstr>Doplňující vyšetření</vt:lpstr>
      <vt:lpstr>Posouzení kompenzace DM</vt:lpstr>
      <vt:lpstr>Komplikace  </vt:lpstr>
      <vt:lpstr>Léčba</vt:lpstr>
      <vt:lpstr>Dietní omezení</vt:lpstr>
      <vt:lpstr>Fyzická aktivita</vt:lpstr>
      <vt:lpstr>Farmakoterapie</vt:lpstr>
      <vt:lpstr>Inzuliny </vt:lpstr>
      <vt:lpstr>Způsob podání</vt:lpstr>
      <vt:lpstr>Selfmonitoring </vt:lpstr>
      <vt:lpstr>Ošetřovatelská péče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</dc:title>
  <dc:creator>Spirudova</dc:creator>
  <cp:lastModifiedBy>Lucie Mráčková</cp:lastModifiedBy>
  <cp:revision>19</cp:revision>
  <dcterms:created xsi:type="dcterms:W3CDTF">2018-02-06T08:22:16Z</dcterms:created>
  <dcterms:modified xsi:type="dcterms:W3CDTF">2020-03-25T16:07:45Z</dcterms:modified>
</cp:coreProperties>
</file>