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0" r:id="rId10"/>
    <p:sldId id="265" r:id="rId11"/>
    <p:sldId id="266" r:id="rId12"/>
    <p:sldId id="267" r:id="rId13"/>
    <p:sldId id="287" r:id="rId14"/>
    <p:sldId id="268" r:id="rId15"/>
    <p:sldId id="269" r:id="rId16"/>
    <p:sldId id="270" r:id="rId17"/>
    <p:sldId id="286" r:id="rId18"/>
    <p:sldId id="271" r:id="rId19"/>
    <p:sldId id="272" r:id="rId20"/>
    <p:sldId id="273" r:id="rId21"/>
    <p:sldId id="274" r:id="rId22"/>
    <p:sldId id="275" r:id="rId23"/>
    <p:sldId id="284" r:id="rId24"/>
    <p:sldId id="276" r:id="rId25"/>
    <p:sldId id="277" r:id="rId26"/>
    <p:sldId id="278" r:id="rId27"/>
    <p:sldId id="279" r:id="rId28"/>
    <p:sldId id="280" r:id="rId29"/>
    <p:sldId id="285" r:id="rId30"/>
    <p:sldId id="281" r:id="rId31"/>
    <p:sldId id="282" r:id="rId32"/>
    <p:sldId id="283" r:id="rId33"/>
    <p:sldId id="289" r:id="rId34"/>
    <p:sldId id="290" r:id="rId35"/>
    <p:sldId id="288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7"/>
  </p:normalViewPr>
  <p:slideViewPr>
    <p:cSldViewPr>
      <p:cViewPr varScale="1">
        <p:scale>
          <a:sx n="105" d="100"/>
          <a:sy n="105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929F1D6-4891-4CD5-86C0-DE5A2BBAB4F3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282241-F18C-412E-9810-39D6D6221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387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F1D6-4891-4CD5-86C0-DE5A2BBAB4F3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2241-F18C-412E-9810-39D6D6221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8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F1D6-4891-4CD5-86C0-DE5A2BBAB4F3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2241-F18C-412E-9810-39D6D6221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55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F1D6-4891-4CD5-86C0-DE5A2BBAB4F3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2241-F18C-412E-9810-39D6D6221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77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929F1D6-4891-4CD5-86C0-DE5A2BBAB4F3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A7282241-F18C-412E-9810-39D6D6221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642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F1D6-4891-4CD5-86C0-DE5A2BBAB4F3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2241-F18C-412E-9810-39D6D6221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33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F1D6-4891-4CD5-86C0-DE5A2BBAB4F3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2241-F18C-412E-9810-39D6D6221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63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F1D6-4891-4CD5-86C0-DE5A2BBAB4F3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2241-F18C-412E-9810-39D6D6221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8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F1D6-4891-4CD5-86C0-DE5A2BBAB4F3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2241-F18C-412E-9810-39D6D6221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22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F1D6-4891-4CD5-86C0-DE5A2BBAB4F3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282241-F18C-412E-9810-39D6D622149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566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929F1D6-4891-4CD5-86C0-DE5A2BBAB4F3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282241-F18C-412E-9810-39D6D622149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028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29F1D6-4891-4CD5-86C0-DE5A2BBAB4F3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282241-F18C-412E-9810-39D6D6221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78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Ošetřovatelská péče v endokrinologii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Mgr. Lucie Mráčková</a:t>
            </a:r>
          </a:p>
          <a:p>
            <a:r>
              <a:rPr lang="cs-CZ" dirty="0"/>
              <a:t>FVP SLU</a:t>
            </a:r>
          </a:p>
          <a:p>
            <a:r>
              <a:rPr lang="cs-CZ" dirty="0"/>
              <a:t>Všeobecná sestra</a:t>
            </a:r>
          </a:p>
        </p:txBody>
      </p:sp>
    </p:spTree>
    <p:extLst>
      <p:ext uri="{BB962C8B-B14F-4D97-AF65-F5344CB8AC3E}">
        <p14:creationId xmlns:p14="http://schemas.microsoft.com/office/powerpoint/2010/main" val="79584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Hormony nadledvin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Kůra nadledvin</a:t>
            </a:r>
          </a:p>
          <a:p>
            <a:endParaRPr lang="cs-CZ" dirty="0"/>
          </a:p>
          <a:p>
            <a:r>
              <a:rPr lang="cs-CZ" dirty="0"/>
              <a:t>Glukokortikoidy</a:t>
            </a:r>
          </a:p>
          <a:p>
            <a:r>
              <a:rPr lang="cs-CZ" dirty="0" err="1"/>
              <a:t>Mineralokortikoidy</a:t>
            </a:r>
            <a:endParaRPr lang="cs-CZ" dirty="0"/>
          </a:p>
          <a:p>
            <a:r>
              <a:rPr lang="cs-CZ" dirty="0"/>
              <a:t>Androgeny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Dřeň nadledvin</a:t>
            </a:r>
          </a:p>
          <a:p>
            <a:endParaRPr lang="cs-CZ" dirty="0"/>
          </a:p>
          <a:p>
            <a:r>
              <a:rPr lang="cs-CZ" dirty="0"/>
              <a:t>Adrenalin</a:t>
            </a:r>
          </a:p>
          <a:p>
            <a:r>
              <a:rPr lang="cs-CZ" dirty="0"/>
              <a:t>Noradrenalin </a:t>
            </a:r>
          </a:p>
        </p:txBody>
      </p:sp>
    </p:spTree>
    <p:extLst>
      <p:ext uri="{BB962C8B-B14F-4D97-AF65-F5344CB8AC3E}">
        <p14:creationId xmlns:p14="http://schemas.microsoft.com/office/powerpoint/2010/main" val="85880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hypofýzy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Snížená sekrece hormonů</a:t>
            </a:r>
          </a:p>
          <a:p>
            <a:pPr lvl="1"/>
            <a:r>
              <a:rPr lang="cs-CZ" dirty="0" err="1"/>
              <a:t>Hypopituitarizmus</a:t>
            </a:r>
            <a:endParaRPr lang="cs-CZ" dirty="0"/>
          </a:p>
          <a:p>
            <a:r>
              <a:rPr lang="cs-CZ" dirty="0"/>
              <a:t>Zvýšená sekrece hormonů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61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Hypopituitarizmus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Etiologie</a:t>
            </a:r>
          </a:p>
          <a:p>
            <a:r>
              <a:rPr lang="cs-CZ" dirty="0"/>
              <a:t>Klinický obraz</a:t>
            </a:r>
          </a:p>
          <a:p>
            <a:pPr lvl="1"/>
            <a:r>
              <a:rPr lang="cs-CZ" dirty="0"/>
              <a:t>Hypofyzární nanismus</a:t>
            </a:r>
          </a:p>
          <a:p>
            <a:pPr lvl="1"/>
            <a:r>
              <a:rPr lang="cs-CZ" dirty="0"/>
              <a:t>U ostatních hormonů jsou projevy podobné, jako u hypofunkce periferních žláz, které hypofyzární hormony řídí</a:t>
            </a:r>
          </a:p>
        </p:txBody>
      </p:sp>
    </p:spTree>
    <p:extLst>
      <p:ext uri="{BB962C8B-B14F-4D97-AF65-F5344CB8AC3E}">
        <p14:creationId xmlns:p14="http://schemas.microsoft.com/office/powerpoint/2010/main" val="311186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C8713-BEB7-FE43-921F-DD659CAA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814F52C-B995-9143-A20D-5F6E2DE51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657" y="368660"/>
            <a:ext cx="8040685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0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Zvýšená sekrece hormonů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Akromegalie a gigantizmus</a:t>
            </a:r>
          </a:p>
          <a:p>
            <a:r>
              <a:rPr lang="cs-CZ" dirty="0" err="1"/>
              <a:t>Prolaktinom</a:t>
            </a:r>
            <a:endParaRPr lang="cs-CZ" dirty="0"/>
          </a:p>
          <a:p>
            <a:r>
              <a:rPr lang="cs-CZ" dirty="0" err="1"/>
              <a:t>Cushingova</a:t>
            </a:r>
            <a:r>
              <a:rPr lang="cs-CZ" dirty="0"/>
              <a:t> choroba</a:t>
            </a:r>
          </a:p>
          <a:p>
            <a:r>
              <a:rPr lang="cs-CZ" dirty="0"/>
              <a:t>Adenom z </a:t>
            </a:r>
            <a:r>
              <a:rPr lang="cs-CZ" dirty="0" err="1"/>
              <a:t>tyreotropních</a:t>
            </a:r>
            <a:r>
              <a:rPr lang="cs-CZ" dirty="0"/>
              <a:t> buněk</a:t>
            </a:r>
          </a:p>
          <a:p>
            <a:r>
              <a:rPr lang="cs-CZ" dirty="0"/>
              <a:t>Adenom z gonadotropních buněk</a:t>
            </a:r>
          </a:p>
        </p:txBody>
      </p:sp>
    </p:spTree>
    <p:extLst>
      <p:ext uri="{BB962C8B-B14F-4D97-AF65-F5344CB8AC3E}">
        <p14:creationId xmlns:p14="http://schemas.microsoft.com/office/powerpoint/2010/main" val="270555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štítné žlázy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Patologicko</a:t>
            </a:r>
            <a:r>
              <a:rPr lang="cs-CZ" dirty="0"/>
              <a:t> – anatomické změny</a:t>
            </a:r>
          </a:p>
          <a:p>
            <a:pPr lvl="1"/>
            <a:r>
              <a:rPr lang="cs-CZ" dirty="0"/>
              <a:t>Struma</a:t>
            </a:r>
          </a:p>
          <a:p>
            <a:pPr lvl="1"/>
            <a:r>
              <a:rPr lang="cs-CZ" dirty="0"/>
              <a:t>Záněty</a:t>
            </a:r>
          </a:p>
          <a:p>
            <a:pPr lvl="1"/>
            <a:r>
              <a:rPr lang="cs-CZ" dirty="0"/>
              <a:t>Nádory </a:t>
            </a:r>
          </a:p>
          <a:p>
            <a:r>
              <a:rPr lang="cs-CZ" dirty="0"/>
              <a:t>Funkční změny</a:t>
            </a:r>
          </a:p>
          <a:p>
            <a:pPr lvl="1"/>
            <a:r>
              <a:rPr lang="cs-CZ" dirty="0"/>
              <a:t>Hypofunkce</a:t>
            </a:r>
          </a:p>
          <a:p>
            <a:pPr lvl="1"/>
            <a:r>
              <a:rPr lang="cs-CZ" dirty="0"/>
              <a:t>Hyperfunkce </a:t>
            </a:r>
          </a:p>
        </p:txBody>
      </p:sp>
    </p:spTree>
    <p:extLst>
      <p:ext uri="{BB962C8B-B14F-4D97-AF65-F5344CB8AC3E}">
        <p14:creationId xmlns:p14="http://schemas.microsoft.com/office/powerpoint/2010/main" val="1554694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Struma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Prostá</a:t>
            </a:r>
          </a:p>
          <a:p>
            <a:pPr lvl="1"/>
            <a:r>
              <a:rPr lang="cs-CZ" dirty="0"/>
              <a:t>Nedostatek jódu v potravě nebo nadbytek strumigenů</a:t>
            </a:r>
          </a:p>
          <a:p>
            <a:pPr lvl="1"/>
            <a:r>
              <a:rPr lang="cs-CZ" dirty="0"/>
              <a:t>Chirurgická léčba, podávání Jodidu</a:t>
            </a:r>
          </a:p>
          <a:p>
            <a:pPr lvl="1"/>
            <a:r>
              <a:rPr lang="cs-CZ" dirty="0"/>
              <a:t>Jednoduchá prevence</a:t>
            </a:r>
          </a:p>
          <a:p>
            <a:r>
              <a:rPr lang="cs-CZ" dirty="0"/>
              <a:t>Hypofunkční</a:t>
            </a:r>
          </a:p>
          <a:p>
            <a:pPr lvl="1"/>
            <a:r>
              <a:rPr lang="cs-CZ" dirty="0"/>
              <a:t>Vznik často z autoimunitních zánětů</a:t>
            </a:r>
          </a:p>
          <a:p>
            <a:r>
              <a:rPr lang="cs-CZ" dirty="0"/>
              <a:t>Hyperfunkční </a:t>
            </a:r>
          </a:p>
          <a:p>
            <a:pPr lvl="1"/>
            <a:r>
              <a:rPr lang="cs-CZ" dirty="0"/>
              <a:t>Vzniká u zánětů nebo toxického adenomu</a:t>
            </a:r>
          </a:p>
        </p:txBody>
      </p:sp>
    </p:spTree>
    <p:extLst>
      <p:ext uri="{BB962C8B-B14F-4D97-AF65-F5344CB8AC3E}">
        <p14:creationId xmlns:p14="http://schemas.microsoft.com/office/powerpoint/2010/main" val="291014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DFD81-A473-174C-AB54-57EE4EE6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752AAC4-A5F6-5C41-A7D6-855CFE5CA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560833"/>
            <a:ext cx="4766394" cy="56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55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Akutní – vzácný, bakteriální zánět</a:t>
            </a:r>
          </a:p>
          <a:p>
            <a:r>
              <a:rPr lang="cs-CZ" dirty="0"/>
              <a:t>Subakutní (de </a:t>
            </a:r>
            <a:r>
              <a:rPr lang="cs-CZ" dirty="0" err="1"/>
              <a:t>Quervainova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Střídavě oba laloky</a:t>
            </a:r>
          </a:p>
          <a:p>
            <a:pPr lvl="1"/>
            <a:r>
              <a:rPr lang="cs-CZ" dirty="0"/>
              <a:t>Navazuje na virový zánět dýchacích cest</a:t>
            </a:r>
          </a:p>
          <a:p>
            <a:r>
              <a:rPr lang="cs-CZ" dirty="0"/>
              <a:t>Chronické </a:t>
            </a:r>
          </a:p>
          <a:p>
            <a:pPr lvl="1"/>
            <a:r>
              <a:rPr lang="cs-CZ" dirty="0" err="1"/>
              <a:t>Hashimotova</a:t>
            </a:r>
            <a:r>
              <a:rPr lang="cs-CZ" dirty="0"/>
              <a:t> </a:t>
            </a:r>
            <a:r>
              <a:rPr lang="cs-CZ" dirty="0" err="1"/>
              <a:t>tyroiditida</a:t>
            </a:r>
            <a:endParaRPr lang="cs-CZ" dirty="0"/>
          </a:p>
          <a:p>
            <a:pPr lvl="1"/>
            <a:r>
              <a:rPr lang="cs-CZ" dirty="0"/>
              <a:t>Fibrózní </a:t>
            </a:r>
            <a:r>
              <a:rPr lang="cs-CZ" dirty="0" err="1"/>
              <a:t>tyroiditida</a:t>
            </a:r>
            <a:r>
              <a:rPr lang="cs-CZ" dirty="0"/>
              <a:t> (Riedlova struma)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989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Benigní</a:t>
            </a:r>
          </a:p>
          <a:p>
            <a:r>
              <a:rPr lang="cs-CZ" dirty="0"/>
              <a:t>Maligní diferencované</a:t>
            </a:r>
          </a:p>
          <a:p>
            <a:r>
              <a:rPr lang="cs-CZ" dirty="0"/>
              <a:t>Maligní nediferencované</a:t>
            </a:r>
          </a:p>
        </p:txBody>
      </p:sp>
    </p:spTree>
    <p:extLst>
      <p:ext uri="{BB962C8B-B14F-4D97-AF65-F5344CB8AC3E}">
        <p14:creationId xmlns:p14="http://schemas.microsoft.com/office/powerpoint/2010/main" val="274436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Žlázy s vnitřní sekrecí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Hypofýza</a:t>
            </a:r>
          </a:p>
          <a:p>
            <a:r>
              <a:rPr lang="cs-CZ" dirty="0"/>
              <a:t>Hypotalamus</a:t>
            </a:r>
          </a:p>
          <a:p>
            <a:r>
              <a:rPr lang="cs-CZ" dirty="0"/>
              <a:t>Štítná žláza a příštítná tělíska</a:t>
            </a:r>
          </a:p>
          <a:p>
            <a:r>
              <a:rPr lang="cs-CZ" dirty="0"/>
              <a:t>Pankreas </a:t>
            </a:r>
          </a:p>
          <a:p>
            <a:r>
              <a:rPr lang="cs-CZ" dirty="0"/>
              <a:t>Nadledviny</a:t>
            </a:r>
          </a:p>
          <a:p>
            <a:r>
              <a:rPr lang="cs-CZ" dirty="0"/>
              <a:t>Vaječníky, varlata</a:t>
            </a:r>
          </a:p>
        </p:txBody>
      </p:sp>
    </p:spTree>
    <p:extLst>
      <p:ext uri="{BB962C8B-B14F-4D97-AF65-F5344CB8AC3E}">
        <p14:creationId xmlns:p14="http://schemas.microsoft.com/office/powerpoint/2010/main" val="3001584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Hypofunkce ŠŽ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Nedostatečná sekrece T3 a T4</a:t>
            </a:r>
          </a:p>
          <a:p>
            <a:r>
              <a:rPr lang="cs-CZ" dirty="0"/>
              <a:t>Snížený metabolismus</a:t>
            </a:r>
          </a:p>
          <a:p>
            <a:r>
              <a:rPr lang="cs-CZ" dirty="0"/>
              <a:t>Nejčastější onemocnění </a:t>
            </a:r>
            <a:r>
              <a:rPr lang="cs-CZ" dirty="0" err="1"/>
              <a:t>šž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090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vzniku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Snížená produkce TTH v hypofýze</a:t>
            </a:r>
          </a:p>
          <a:p>
            <a:r>
              <a:rPr lang="cs-CZ" dirty="0"/>
              <a:t>Chronické, autoimunitní záněty</a:t>
            </a:r>
          </a:p>
          <a:p>
            <a:r>
              <a:rPr lang="cs-CZ" dirty="0"/>
              <a:t>Hypofunkční struma</a:t>
            </a:r>
          </a:p>
          <a:p>
            <a:r>
              <a:rPr lang="cs-CZ" dirty="0"/>
              <a:t>Destrukce tkáně následkem ozáření krku</a:t>
            </a:r>
          </a:p>
          <a:p>
            <a:r>
              <a:rPr lang="cs-CZ" dirty="0"/>
              <a:t>Vysoké dávky tyreostatik</a:t>
            </a:r>
          </a:p>
          <a:p>
            <a:r>
              <a:rPr lang="cs-CZ" dirty="0"/>
              <a:t>Kongenitální ageneze</a:t>
            </a:r>
          </a:p>
        </p:txBody>
      </p:sp>
    </p:spTree>
    <p:extLst>
      <p:ext uri="{BB962C8B-B14F-4D97-AF65-F5344CB8AC3E}">
        <p14:creationId xmlns:p14="http://schemas.microsoft.com/office/powerpoint/2010/main" val="1864551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Klinický obraz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Únava, snížená výkonost, deprese, ztráta zájmů, zimomřivost</a:t>
            </a:r>
          </a:p>
          <a:p>
            <a:r>
              <a:rPr lang="cs-CZ" dirty="0"/>
              <a:t>Poruchy paměti</a:t>
            </a:r>
          </a:p>
          <a:p>
            <a:r>
              <a:rPr lang="cs-CZ" dirty="0"/>
              <a:t>Neuropatie, bolesti kloubů a svalů, suchá kůže, svalové křeče</a:t>
            </a:r>
          </a:p>
          <a:p>
            <a:r>
              <a:rPr lang="cs-CZ" dirty="0"/>
              <a:t>Charvátův příznak plechového předloktí</a:t>
            </a:r>
          </a:p>
          <a:p>
            <a:r>
              <a:rPr lang="cs-CZ" dirty="0"/>
              <a:t>Otoky na víčkách</a:t>
            </a:r>
          </a:p>
          <a:p>
            <a:r>
              <a:rPr lang="cs-CZ" dirty="0"/>
              <a:t>Vypadávání vlasů a ochlupení</a:t>
            </a:r>
          </a:p>
          <a:p>
            <a:r>
              <a:rPr lang="cs-CZ" dirty="0"/>
              <a:t>Edém hlasivek, edém celkový</a:t>
            </a:r>
          </a:p>
          <a:p>
            <a:r>
              <a:rPr lang="cs-CZ" dirty="0"/>
              <a:t>Zpomalené reflexy</a:t>
            </a:r>
          </a:p>
          <a:p>
            <a:r>
              <a:rPr lang="cs-CZ" dirty="0"/>
              <a:t>Dušnost, anémie</a:t>
            </a:r>
          </a:p>
          <a:p>
            <a:r>
              <a:rPr lang="cs-CZ" dirty="0"/>
              <a:t>Hypoglykémie</a:t>
            </a:r>
          </a:p>
          <a:p>
            <a:r>
              <a:rPr lang="cs-CZ" dirty="0" err="1"/>
              <a:t>Mixedém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56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A0AB4-2E51-7749-BDD3-8AC9339D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1597A86-6C09-2544-86E0-035F799AF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404664"/>
            <a:ext cx="80648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94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Fyzikální vyšetření</a:t>
            </a:r>
          </a:p>
          <a:p>
            <a:r>
              <a:rPr lang="cs-CZ" dirty="0"/>
              <a:t>Laboratorní</a:t>
            </a:r>
          </a:p>
          <a:p>
            <a:r>
              <a:rPr lang="cs-CZ" dirty="0"/>
              <a:t>Přístrojové metody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111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Substituční </a:t>
            </a:r>
          </a:p>
          <a:p>
            <a:pPr lvl="1"/>
            <a:r>
              <a:rPr lang="cs-CZ" dirty="0"/>
              <a:t>T4 – </a:t>
            </a:r>
            <a:r>
              <a:rPr lang="cs-CZ" dirty="0" err="1"/>
              <a:t>euthyrox</a:t>
            </a:r>
            <a:r>
              <a:rPr lang="cs-CZ" dirty="0"/>
              <a:t>, </a:t>
            </a:r>
            <a:r>
              <a:rPr lang="cs-CZ" dirty="0" err="1"/>
              <a:t>letrox</a:t>
            </a:r>
            <a:endParaRPr lang="cs-CZ" dirty="0"/>
          </a:p>
          <a:p>
            <a:pPr lvl="1"/>
            <a:r>
              <a:rPr lang="cs-CZ" dirty="0"/>
              <a:t>Kombinované T4 a jod – </a:t>
            </a:r>
            <a:r>
              <a:rPr lang="cs-CZ" dirty="0" err="1"/>
              <a:t>Jodthyrox</a:t>
            </a:r>
            <a:endParaRPr lang="cs-CZ" dirty="0"/>
          </a:p>
          <a:p>
            <a:pPr lvl="1"/>
            <a:r>
              <a:rPr lang="cs-CZ" dirty="0"/>
              <a:t>Kombinované T3 a T4 – </a:t>
            </a:r>
            <a:r>
              <a:rPr lang="cs-CZ" dirty="0" err="1"/>
              <a:t>Novothyral</a:t>
            </a:r>
            <a:r>
              <a:rPr lang="cs-CZ" dirty="0"/>
              <a:t>, </a:t>
            </a:r>
            <a:r>
              <a:rPr lang="cs-CZ" dirty="0" err="1"/>
              <a:t>Thyreotom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448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Hyperfunkce </a:t>
            </a:r>
            <a:r>
              <a:rPr lang="cs-CZ" dirty="0" err="1"/>
              <a:t>šž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Zvýšená sekrece </a:t>
            </a:r>
            <a:r>
              <a:rPr lang="cs-CZ" dirty="0" err="1"/>
              <a:t>tyreiodálních</a:t>
            </a:r>
            <a:r>
              <a:rPr lang="cs-CZ" dirty="0"/>
              <a:t> hormonů</a:t>
            </a:r>
          </a:p>
          <a:p>
            <a:r>
              <a:rPr lang="cs-CZ" dirty="0"/>
              <a:t>Tyreotoxikóza – otrava tyroxinem</a:t>
            </a:r>
          </a:p>
          <a:p>
            <a:r>
              <a:rPr lang="cs-CZ" dirty="0"/>
              <a:t>Zrychluje metabolismus</a:t>
            </a:r>
          </a:p>
        </p:txBody>
      </p:sp>
    </p:spTree>
    <p:extLst>
      <p:ext uri="{BB962C8B-B14F-4D97-AF65-F5344CB8AC3E}">
        <p14:creationId xmlns:p14="http://schemas.microsoft.com/office/powerpoint/2010/main" val="3790932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onemocnění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Autoimunitní zánět – </a:t>
            </a:r>
            <a:r>
              <a:rPr lang="cs-CZ" dirty="0" err="1"/>
              <a:t>Gravesova</a:t>
            </a:r>
            <a:r>
              <a:rPr lang="cs-CZ" dirty="0"/>
              <a:t> – </a:t>
            </a:r>
            <a:r>
              <a:rPr lang="cs-CZ" dirty="0" err="1"/>
              <a:t>Basedowova</a:t>
            </a:r>
            <a:r>
              <a:rPr lang="cs-CZ" dirty="0"/>
              <a:t> choroba</a:t>
            </a:r>
          </a:p>
          <a:p>
            <a:r>
              <a:rPr lang="cs-CZ" dirty="0"/>
              <a:t>Toxický adenom</a:t>
            </a:r>
          </a:p>
          <a:p>
            <a:r>
              <a:rPr lang="cs-CZ" dirty="0" err="1"/>
              <a:t>Polynodózní</a:t>
            </a:r>
            <a:r>
              <a:rPr lang="cs-CZ" dirty="0"/>
              <a:t> struma</a:t>
            </a:r>
          </a:p>
        </p:txBody>
      </p:sp>
    </p:spTree>
    <p:extLst>
      <p:ext uri="{BB962C8B-B14F-4D97-AF65-F5344CB8AC3E}">
        <p14:creationId xmlns:p14="http://schemas.microsoft.com/office/powerpoint/2010/main" val="33661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Klinický obraz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Struma</a:t>
            </a:r>
          </a:p>
          <a:p>
            <a:r>
              <a:rPr lang="cs-CZ" dirty="0"/>
              <a:t>Zpocená, teplá kůže</a:t>
            </a:r>
          </a:p>
          <a:p>
            <a:r>
              <a:rPr lang="cs-CZ" dirty="0"/>
              <a:t>Vypadávání vlasů, třepení nehtů</a:t>
            </a:r>
          </a:p>
          <a:p>
            <a:r>
              <a:rPr lang="cs-CZ" dirty="0"/>
              <a:t>Svalové atrofie a únava</a:t>
            </a:r>
          </a:p>
          <a:p>
            <a:r>
              <a:rPr lang="cs-CZ" dirty="0"/>
              <a:t>Průjmy, zhoršená resorpce ve střevě, hubnutí</a:t>
            </a:r>
          </a:p>
          <a:p>
            <a:r>
              <a:rPr lang="cs-CZ" dirty="0"/>
              <a:t>Třes, nespavost, nervozita, podrážděnost, plačtivost</a:t>
            </a:r>
          </a:p>
          <a:p>
            <a:r>
              <a:rPr lang="cs-CZ" dirty="0"/>
              <a:t>Tachykardie, extrasystoly, příznaky anginy pectoris, hypertenze</a:t>
            </a:r>
          </a:p>
          <a:p>
            <a:r>
              <a:rPr lang="cs-CZ" dirty="0"/>
              <a:t>Exoftalmus </a:t>
            </a:r>
          </a:p>
          <a:p>
            <a:r>
              <a:rPr lang="cs-CZ"/>
              <a:t>Zkrácený RAŠ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206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77D4E-5619-4947-A06D-8ACC0289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051359A-FE1D-9A4C-B7A3-154571C6B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868" y="642594"/>
            <a:ext cx="798626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7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Hypofýza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Dělí se na tři části</a:t>
            </a:r>
          </a:p>
          <a:p>
            <a:pPr lvl="1"/>
            <a:r>
              <a:rPr lang="cs-CZ" dirty="0"/>
              <a:t>Adenohypofýza</a:t>
            </a:r>
          </a:p>
          <a:p>
            <a:pPr lvl="1"/>
            <a:r>
              <a:rPr lang="cs-CZ" dirty="0"/>
              <a:t>Střední lalok</a:t>
            </a:r>
          </a:p>
          <a:p>
            <a:pPr lvl="1"/>
            <a:r>
              <a:rPr lang="cs-CZ" dirty="0"/>
              <a:t>Neurohypofýza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177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Konzervativní</a:t>
            </a:r>
          </a:p>
          <a:p>
            <a:pPr lvl="1"/>
            <a:r>
              <a:rPr lang="cs-CZ" dirty="0"/>
              <a:t>Tyreostatika</a:t>
            </a:r>
          </a:p>
          <a:p>
            <a:pPr lvl="1"/>
            <a:r>
              <a:rPr lang="cs-CZ" dirty="0"/>
              <a:t>Betablokátory </a:t>
            </a:r>
          </a:p>
          <a:p>
            <a:r>
              <a:rPr lang="cs-CZ" dirty="0"/>
              <a:t>Chirurgická </a:t>
            </a:r>
          </a:p>
          <a:p>
            <a:pPr lvl="1"/>
            <a:r>
              <a:rPr lang="cs-CZ" dirty="0" err="1"/>
              <a:t>tyreoidektomie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3191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Ošetřovatelská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Fyziologické funkce</a:t>
            </a:r>
          </a:p>
          <a:p>
            <a:r>
              <a:rPr lang="cs-CZ" dirty="0"/>
              <a:t>Odpočinek</a:t>
            </a:r>
          </a:p>
          <a:p>
            <a:r>
              <a:rPr lang="cs-CZ" dirty="0"/>
              <a:t>Spánek</a:t>
            </a:r>
          </a:p>
          <a:p>
            <a:r>
              <a:rPr lang="cs-CZ" dirty="0"/>
              <a:t>Medikace</a:t>
            </a:r>
          </a:p>
          <a:p>
            <a:r>
              <a:rPr lang="cs-CZ" dirty="0"/>
              <a:t>Hygiena</a:t>
            </a:r>
          </a:p>
          <a:p>
            <a:r>
              <a:rPr lang="cs-CZ" dirty="0"/>
              <a:t>Vyprazdňování</a:t>
            </a:r>
          </a:p>
          <a:p>
            <a:r>
              <a:rPr lang="cs-CZ" dirty="0"/>
              <a:t>Dieta</a:t>
            </a:r>
          </a:p>
          <a:p>
            <a:r>
              <a:rPr lang="cs-CZ" dirty="0"/>
              <a:t>Hydratace </a:t>
            </a:r>
          </a:p>
        </p:txBody>
      </p:sp>
    </p:spTree>
    <p:extLst>
      <p:ext uri="{BB962C8B-B14F-4D97-AF65-F5344CB8AC3E}">
        <p14:creationId xmlns:p14="http://schemas.microsoft.com/office/powerpoint/2010/main" val="817084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příštítných tělísek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Hypoparatyreóza</a:t>
            </a:r>
            <a:endParaRPr lang="cs-CZ" dirty="0"/>
          </a:p>
          <a:p>
            <a:r>
              <a:rPr lang="cs-CZ" dirty="0" err="1"/>
              <a:t>Hyperparatyreóza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7965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0EDEB-5D6F-8C47-BBFF-AF4F6AC5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Parathormon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B82032-3498-FE4B-99DD-2CC16818A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Hypokalcemie</a:t>
            </a:r>
            <a:r>
              <a:rPr lang="cs-CZ" dirty="0"/>
              <a:t> =&gt; zvýšená tvorba PTH =&gt; uvolňování Ca z kostí</a:t>
            </a:r>
          </a:p>
          <a:p>
            <a:r>
              <a:rPr lang="cs-CZ" dirty="0"/>
              <a:t>Ca nad 2,35 =&gt; uvolňování kalcitoninu (ŠŽ) =&gt; zvýší ukládání Ca do kostí</a:t>
            </a:r>
          </a:p>
          <a:p>
            <a:endParaRPr lang="cs-CZ" dirty="0"/>
          </a:p>
          <a:p>
            <a:r>
              <a:rPr lang="cs-CZ" dirty="0"/>
              <a:t>PTH ovlivňuje:</a:t>
            </a:r>
          </a:p>
          <a:p>
            <a:pPr lvl="1"/>
            <a:r>
              <a:rPr lang="cs-CZ" dirty="0"/>
              <a:t>Hladina Ca v krvi</a:t>
            </a:r>
          </a:p>
          <a:p>
            <a:pPr lvl="1"/>
            <a:r>
              <a:rPr lang="cs-CZ" dirty="0"/>
              <a:t>Kalcitonin</a:t>
            </a:r>
          </a:p>
          <a:p>
            <a:r>
              <a:rPr lang="cs-CZ" dirty="0" err="1"/>
              <a:t>Inhibace</a:t>
            </a:r>
            <a:r>
              <a:rPr lang="cs-CZ" dirty="0"/>
              <a:t> PTH</a:t>
            </a:r>
          </a:p>
          <a:p>
            <a:pPr lvl="1"/>
            <a:r>
              <a:rPr lang="cs-CZ" dirty="0" err="1"/>
              <a:t>Kalcitriol</a:t>
            </a:r>
            <a:endParaRPr lang="cs-CZ" dirty="0"/>
          </a:p>
          <a:p>
            <a:pPr lvl="1"/>
            <a:r>
              <a:rPr lang="cs-CZ" dirty="0" err="1"/>
              <a:t>Hypermagnesemie</a:t>
            </a:r>
            <a:endParaRPr lang="cs-CZ" dirty="0"/>
          </a:p>
          <a:p>
            <a:r>
              <a:rPr lang="cs-CZ" dirty="0"/>
              <a:t>Stimulace PTH</a:t>
            </a:r>
          </a:p>
          <a:p>
            <a:pPr lvl="1"/>
            <a:r>
              <a:rPr lang="cs-CZ" dirty="0"/>
              <a:t>Fosfáty</a:t>
            </a:r>
          </a:p>
          <a:p>
            <a:pPr lvl="1"/>
            <a:r>
              <a:rPr lang="cs-CZ" dirty="0" err="1"/>
              <a:t>hypomagnesemie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2657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E7569-7862-E845-A920-35CEBE6B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Účinek PTH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900A38-B839-7C4B-AFEA-B6391898F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Uvolňuje Ca z kostí</a:t>
            </a:r>
          </a:p>
          <a:p>
            <a:r>
              <a:rPr lang="cs-CZ" dirty="0"/>
              <a:t>Zvyšuje absorpci Ca a P ve střevě</a:t>
            </a:r>
          </a:p>
          <a:p>
            <a:r>
              <a:rPr lang="cs-CZ" dirty="0"/>
              <a:t>Zvyšuje reabsorpci Ca v ledvinách</a:t>
            </a:r>
          </a:p>
          <a:p>
            <a:r>
              <a:rPr lang="cs-CZ" dirty="0"/>
              <a:t>Podporuje vylučování fosfátů  ledvinami</a:t>
            </a:r>
          </a:p>
        </p:txBody>
      </p:sp>
    </p:spTree>
    <p:extLst>
      <p:ext uri="{BB962C8B-B14F-4D97-AF65-F5344CB8AC3E}">
        <p14:creationId xmlns:p14="http://schemas.microsoft.com/office/powerpoint/2010/main" val="178494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AD346-D977-CA4B-84F5-1EF9A0B4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Hypoparatyreóza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CF0A41-665B-964A-9F26-9283C4469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Nedochází k uvolňování Ca z kostí do krve</a:t>
            </a:r>
          </a:p>
          <a:p>
            <a:pPr>
              <a:buFont typeface="Symbol" pitchFamily="2" charset="2"/>
              <a:buChar char="Þ"/>
            </a:pPr>
            <a:r>
              <a:rPr lang="cs-CZ" dirty="0" err="1"/>
              <a:t>Hypocalcemie</a:t>
            </a:r>
            <a:endParaRPr lang="cs-CZ" dirty="0"/>
          </a:p>
          <a:p>
            <a:pPr>
              <a:buFont typeface="Symbol" pitchFamily="2" charset="2"/>
              <a:buChar char="Þ"/>
            </a:pPr>
            <a:endParaRPr lang="cs-CZ" dirty="0"/>
          </a:p>
          <a:p>
            <a:r>
              <a:rPr lang="cs-CZ" dirty="0"/>
              <a:t>Odstranění příštítných tělísek při </a:t>
            </a:r>
            <a:r>
              <a:rPr lang="cs-CZ" dirty="0" err="1"/>
              <a:t>thyroidektomii</a:t>
            </a:r>
            <a:endParaRPr lang="cs-CZ" dirty="0"/>
          </a:p>
          <a:p>
            <a:r>
              <a:rPr lang="cs-CZ" dirty="0"/>
              <a:t>Ozáření radiojódem při léčbě ŠŽ</a:t>
            </a:r>
          </a:p>
          <a:p>
            <a:r>
              <a:rPr lang="cs-CZ" dirty="0"/>
              <a:t>Autoimunitní zánět</a:t>
            </a:r>
          </a:p>
          <a:p>
            <a:r>
              <a:rPr lang="cs-CZ" dirty="0"/>
              <a:t>Kongenitální poškození PT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593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7F644-0AEC-FB41-869F-A9156625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Klinický obraz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FB5E56-F6E5-2C45-8656-342B9EA73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Tetanie</a:t>
            </a:r>
          </a:p>
          <a:p>
            <a:r>
              <a:rPr lang="cs-CZ" dirty="0"/>
              <a:t>Neuromuskulární dráždivost až projevy parkinsonismu</a:t>
            </a:r>
          </a:p>
          <a:p>
            <a:r>
              <a:rPr lang="cs-CZ" dirty="0"/>
              <a:t>Deprese, apatie</a:t>
            </a:r>
          </a:p>
          <a:p>
            <a:r>
              <a:rPr lang="cs-CZ" dirty="0"/>
              <a:t>Katarakta</a:t>
            </a:r>
          </a:p>
          <a:p>
            <a:r>
              <a:rPr lang="cs-CZ" dirty="0"/>
              <a:t>U dětí mentální retardace</a:t>
            </a:r>
          </a:p>
        </p:txBody>
      </p:sp>
    </p:spTree>
    <p:extLst>
      <p:ext uri="{BB962C8B-B14F-4D97-AF65-F5344CB8AC3E}">
        <p14:creationId xmlns:p14="http://schemas.microsoft.com/office/powerpoint/2010/main" val="3608806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87656-986B-B14A-A590-E77A1AC3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AE87EC-47EB-F346-8DB3-6DC9F323E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Hypokalcemie</a:t>
            </a:r>
            <a:endParaRPr lang="cs-CZ" dirty="0"/>
          </a:p>
          <a:p>
            <a:r>
              <a:rPr lang="cs-CZ" dirty="0" err="1"/>
              <a:t>Hypokalciurie</a:t>
            </a:r>
            <a:endParaRPr lang="cs-CZ" dirty="0"/>
          </a:p>
          <a:p>
            <a:r>
              <a:rPr lang="cs-CZ" dirty="0" err="1"/>
              <a:t>Hyperfosfatemie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3636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33BC4-80FF-BF43-BD5B-11BB5A00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7D25EA-8175-3947-8021-530978874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PTH nemá syntetickou náhradu</a:t>
            </a:r>
          </a:p>
          <a:p>
            <a:endParaRPr lang="cs-CZ" dirty="0"/>
          </a:p>
          <a:p>
            <a:r>
              <a:rPr lang="cs-CZ" dirty="0"/>
              <a:t>Nutná náhrada </a:t>
            </a:r>
            <a:r>
              <a:rPr lang="cs-CZ" dirty="0" err="1"/>
              <a:t>calcia</a:t>
            </a:r>
            <a:r>
              <a:rPr lang="cs-CZ" dirty="0"/>
              <a:t>, vit D</a:t>
            </a:r>
          </a:p>
        </p:txBody>
      </p:sp>
    </p:spTree>
    <p:extLst>
      <p:ext uri="{BB962C8B-B14F-4D97-AF65-F5344CB8AC3E}">
        <p14:creationId xmlns:p14="http://schemas.microsoft.com/office/powerpoint/2010/main" val="167346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339D0-C60B-FF44-9B79-34FB9989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Hyperparatyreóza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8FF327-42FC-EB42-856E-261927E7C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Primární </a:t>
            </a:r>
            <a:r>
              <a:rPr lang="cs-CZ" dirty="0" err="1"/>
              <a:t>hyperparatyreóza</a:t>
            </a:r>
            <a:endParaRPr lang="cs-CZ" dirty="0"/>
          </a:p>
          <a:p>
            <a:pPr lvl="1"/>
            <a:r>
              <a:rPr lang="cs-CZ" dirty="0"/>
              <a:t>Familiární onemocnění</a:t>
            </a:r>
          </a:p>
          <a:p>
            <a:pPr lvl="1"/>
            <a:r>
              <a:rPr lang="cs-CZ" dirty="0"/>
              <a:t>Karcinom příštítných tělísek</a:t>
            </a:r>
          </a:p>
          <a:p>
            <a:r>
              <a:rPr lang="cs-CZ" dirty="0"/>
              <a:t>Sekundární </a:t>
            </a:r>
            <a:r>
              <a:rPr lang="cs-CZ" dirty="0" err="1"/>
              <a:t>hyperparatyreoza</a:t>
            </a:r>
            <a:endParaRPr lang="cs-CZ" dirty="0"/>
          </a:p>
          <a:p>
            <a:pPr lvl="1"/>
            <a:r>
              <a:rPr lang="cs-CZ" dirty="0"/>
              <a:t>Porucha resorpce Ca ve střevě</a:t>
            </a:r>
          </a:p>
          <a:p>
            <a:pPr lvl="1"/>
            <a:r>
              <a:rPr lang="cs-CZ" dirty="0"/>
              <a:t>Nedostatek vit D</a:t>
            </a:r>
          </a:p>
          <a:p>
            <a:pPr lvl="1"/>
            <a:r>
              <a:rPr lang="cs-CZ" dirty="0"/>
              <a:t>Chronická renální insuficience</a:t>
            </a:r>
          </a:p>
        </p:txBody>
      </p:sp>
    </p:spTree>
    <p:extLst>
      <p:ext uri="{BB962C8B-B14F-4D97-AF65-F5344CB8AC3E}">
        <p14:creationId xmlns:p14="http://schemas.microsoft.com/office/powerpoint/2010/main" val="377738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Adenohypofýza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Adenokorikotropní</a:t>
            </a:r>
            <a:r>
              <a:rPr lang="cs-CZ" dirty="0"/>
              <a:t> hormon (ACTH)</a:t>
            </a:r>
          </a:p>
          <a:p>
            <a:r>
              <a:rPr lang="cs-CZ" dirty="0" err="1"/>
              <a:t>Thyreotropní</a:t>
            </a:r>
            <a:r>
              <a:rPr lang="cs-CZ" dirty="0"/>
              <a:t> hormon (TTH)</a:t>
            </a:r>
          </a:p>
          <a:p>
            <a:r>
              <a:rPr lang="cs-CZ" dirty="0"/>
              <a:t>Somatotropní hormon (STH)</a:t>
            </a:r>
          </a:p>
          <a:p>
            <a:r>
              <a:rPr lang="cs-CZ" dirty="0"/>
              <a:t>Folikuly stimulující hormon (FSH)</a:t>
            </a:r>
          </a:p>
          <a:p>
            <a:r>
              <a:rPr lang="cs-CZ" dirty="0"/>
              <a:t>Luteinizační hormon (LH)</a:t>
            </a:r>
          </a:p>
          <a:p>
            <a:r>
              <a:rPr lang="cs-CZ" dirty="0"/>
              <a:t>Prolaktin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367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99E052-2890-E348-BC3C-759BB2BB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Klinický obraz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080C03-6AE6-2845-8605-77A200E24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Postižení ledvin</a:t>
            </a:r>
          </a:p>
          <a:p>
            <a:pPr lvl="1"/>
            <a:r>
              <a:rPr lang="cs-CZ" dirty="0"/>
              <a:t>Nefrolitiáza</a:t>
            </a:r>
          </a:p>
          <a:p>
            <a:pPr lvl="1"/>
            <a:r>
              <a:rPr lang="cs-CZ" dirty="0"/>
              <a:t>Polyurie a polydipsie</a:t>
            </a:r>
          </a:p>
          <a:p>
            <a:pPr lvl="1"/>
            <a:r>
              <a:rPr lang="cs-CZ" dirty="0" err="1"/>
              <a:t>uroinfekce</a:t>
            </a:r>
            <a:endParaRPr lang="cs-CZ" dirty="0"/>
          </a:p>
          <a:p>
            <a:r>
              <a:rPr lang="cs-CZ" dirty="0"/>
              <a:t>Postižení kostí</a:t>
            </a:r>
          </a:p>
          <a:p>
            <a:pPr lvl="1"/>
            <a:r>
              <a:rPr lang="cs-CZ" dirty="0" err="1"/>
              <a:t>Osteodystrofie</a:t>
            </a:r>
            <a:endParaRPr lang="cs-CZ" dirty="0"/>
          </a:p>
          <a:p>
            <a:pPr lvl="1"/>
            <a:r>
              <a:rPr lang="cs-CZ" dirty="0"/>
              <a:t>Vznik patologických fraktur</a:t>
            </a:r>
          </a:p>
          <a:p>
            <a:r>
              <a:rPr lang="cs-CZ" dirty="0"/>
              <a:t>Postižení </a:t>
            </a:r>
            <a:r>
              <a:rPr lang="cs-CZ" dirty="0" err="1"/>
              <a:t>trávicícho</a:t>
            </a:r>
            <a:r>
              <a:rPr lang="cs-CZ" dirty="0"/>
              <a:t> ústrojí</a:t>
            </a:r>
          </a:p>
          <a:p>
            <a:pPr lvl="1"/>
            <a:r>
              <a:rPr lang="cs-CZ" dirty="0"/>
              <a:t>VCHGD</a:t>
            </a:r>
          </a:p>
          <a:p>
            <a:pPr lvl="1"/>
            <a:r>
              <a:rPr lang="cs-CZ" dirty="0"/>
              <a:t>Pankreatitida</a:t>
            </a:r>
          </a:p>
          <a:p>
            <a:pPr lvl="1"/>
            <a:r>
              <a:rPr lang="cs-CZ" dirty="0"/>
              <a:t>Hubnutí, zvracení</a:t>
            </a:r>
          </a:p>
        </p:txBody>
      </p:sp>
    </p:spTree>
    <p:extLst>
      <p:ext uri="{BB962C8B-B14F-4D97-AF65-F5344CB8AC3E}">
        <p14:creationId xmlns:p14="http://schemas.microsoft.com/office/powerpoint/2010/main" val="1651031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445AF-0344-514A-87A7-214B4590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FBCD4-C248-034A-9762-85D8BA788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Hypercalcemie</a:t>
            </a:r>
            <a:endParaRPr lang="cs-CZ" dirty="0"/>
          </a:p>
          <a:p>
            <a:r>
              <a:rPr lang="cs-CZ" dirty="0" err="1"/>
              <a:t>Hypercalciurie</a:t>
            </a:r>
            <a:endParaRPr lang="cs-CZ" dirty="0"/>
          </a:p>
          <a:p>
            <a:r>
              <a:rPr lang="cs-CZ" dirty="0" err="1"/>
              <a:t>Hypofosfatemie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18620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22E81-6B94-404B-9BF0-4A46587F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A1C96B-B1CB-C740-9049-EAB5D6985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Chirurgická </a:t>
            </a:r>
          </a:p>
          <a:p>
            <a:r>
              <a:rPr lang="cs-CZ" dirty="0"/>
              <a:t>Následná  - nutnost doplňování </a:t>
            </a:r>
            <a:r>
              <a:rPr lang="cs-CZ" dirty="0" err="1"/>
              <a:t>calcia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8946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12C57-460C-1F4F-81CE-878C240B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kůry nadledvin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062B31-5FE3-BC43-B263-B785872E8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Mineralokortikoidy</a:t>
            </a:r>
            <a:endParaRPr lang="cs-CZ" dirty="0"/>
          </a:p>
          <a:p>
            <a:pPr lvl="1"/>
            <a:r>
              <a:rPr lang="cs-CZ" dirty="0"/>
              <a:t>aldosteron</a:t>
            </a:r>
          </a:p>
          <a:p>
            <a:r>
              <a:rPr lang="cs-CZ" dirty="0"/>
              <a:t>Glukokortikoidy</a:t>
            </a:r>
          </a:p>
          <a:p>
            <a:pPr lvl="1"/>
            <a:r>
              <a:rPr lang="cs-CZ" dirty="0"/>
              <a:t>Kortizol </a:t>
            </a:r>
          </a:p>
          <a:p>
            <a:r>
              <a:rPr lang="cs-CZ" dirty="0"/>
              <a:t>Androgeny </a:t>
            </a:r>
          </a:p>
          <a:p>
            <a:pPr lvl="1"/>
            <a:r>
              <a:rPr lang="cs-CZ" dirty="0"/>
              <a:t>Testosteron </a:t>
            </a:r>
          </a:p>
        </p:txBody>
      </p:sp>
    </p:spTree>
    <p:extLst>
      <p:ext uri="{BB962C8B-B14F-4D97-AF65-F5344CB8AC3E}">
        <p14:creationId xmlns:p14="http://schemas.microsoft.com/office/powerpoint/2010/main" val="3001744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C54F3-5123-F94A-ACD5-7A2853F9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Glukokortikoidy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1FDCD5-26D0-F74A-A882-F253A507F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Zvyšují novotvorbu glukózy z tkáňových bílkovin</a:t>
            </a:r>
          </a:p>
          <a:p>
            <a:r>
              <a:rPr lang="cs-CZ" dirty="0"/>
              <a:t>Snižují vychytávání glukózy ve svalech a tuku</a:t>
            </a:r>
          </a:p>
          <a:p>
            <a:r>
              <a:rPr lang="cs-CZ" dirty="0"/>
              <a:t>Nadbytek kortizolu = hyperglykémie</a:t>
            </a:r>
          </a:p>
          <a:p>
            <a:r>
              <a:rPr lang="cs-CZ" dirty="0"/>
              <a:t>Nedostatek kortizolu = hypoglykémie</a:t>
            </a:r>
          </a:p>
          <a:p>
            <a:r>
              <a:rPr lang="cs-CZ" dirty="0"/>
              <a:t>Protizánětlivé účinky</a:t>
            </a:r>
          </a:p>
          <a:p>
            <a:r>
              <a:rPr lang="cs-CZ" dirty="0" err="1"/>
              <a:t>Antiedematozní</a:t>
            </a:r>
            <a:r>
              <a:rPr lang="cs-CZ" dirty="0"/>
              <a:t> účinky</a:t>
            </a:r>
          </a:p>
        </p:txBody>
      </p:sp>
    </p:spTree>
    <p:extLst>
      <p:ext uri="{BB962C8B-B14F-4D97-AF65-F5344CB8AC3E}">
        <p14:creationId xmlns:p14="http://schemas.microsoft.com/office/powerpoint/2010/main" val="28487320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D64D5-6B11-974D-9372-F7C31388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Mineralokortikoidy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589718-5BED-2448-B5C4-F0FF0DB98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Zvyšují vstřebávání sodíku v ledvinách = vstřebávání vody</a:t>
            </a:r>
          </a:p>
        </p:txBody>
      </p:sp>
    </p:spTree>
    <p:extLst>
      <p:ext uri="{BB962C8B-B14F-4D97-AF65-F5344CB8AC3E}">
        <p14:creationId xmlns:p14="http://schemas.microsoft.com/office/powerpoint/2010/main" val="518980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1D7CB-8387-DF49-93F9-DC74F679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Hypofunkce kůry nadledvin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DB31E-2289-CA4B-9721-494B727AF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Akutní</a:t>
            </a:r>
          </a:p>
          <a:p>
            <a:pPr lvl="1"/>
            <a:r>
              <a:rPr lang="cs-CZ" dirty="0"/>
              <a:t>Náhlé vysazení glukokortikoidů</a:t>
            </a:r>
          </a:p>
          <a:p>
            <a:pPr lvl="1"/>
            <a:r>
              <a:rPr lang="cs-CZ" dirty="0"/>
              <a:t>Poškození nadledvin úrazem</a:t>
            </a:r>
          </a:p>
          <a:p>
            <a:pPr lvl="1"/>
            <a:r>
              <a:rPr lang="cs-CZ" dirty="0"/>
              <a:t>Sepse</a:t>
            </a:r>
          </a:p>
          <a:p>
            <a:pPr lvl="1"/>
            <a:r>
              <a:rPr lang="cs-CZ" dirty="0"/>
              <a:t>Velká zátěž u chronického </a:t>
            </a:r>
            <a:r>
              <a:rPr lang="cs-CZ" dirty="0" err="1"/>
              <a:t>hypokortikalismu</a:t>
            </a:r>
            <a:endParaRPr lang="cs-CZ" dirty="0"/>
          </a:p>
          <a:p>
            <a:r>
              <a:rPr lang="cs-CZ" dirty="0"/>
              <a:t>Chronická </a:t>
            </a:r>
          </a:p>
          <a:p>
            <a:pPr lvl="1"/>
            <a:r>
              <a:rPr lang="cs-CZ" dirty="0"/>
              <a:t>Autoimunitní zánět</a:t>
            </a:r>
          </a:p>
          <a:p>
            <a:pPr lvl="1"/>
            <a:r>
              <a:rPr lang="cs-CZ" dirty="0"/>
              <a:t>TBC nadledvin</a:t>
            </a:r>
          </a:p>
          <a:p>
            <a:pPr lvl="1"/>
            <a:r>
              <a:rPr lang="cs-CZ" dirty="0"/>
              <a:t>Dlouhodobá léčba kortikoidy – nutno vysazovat pozvolna</a:t>
            </a:r>
          </a:p>
        </p:txBody>
      </p:sp>
    </p:spTree>
    <p:extLst>
      <p:ext uri="{BB962C8B-B14F-4D97-AF65-F5344CB8AC3E}">
        <p14:creationId xmlns:p14="http://schemas.microsoft.com/office/powerpoint/2010/main" val="3555985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D78DE-C72D-0E48-B679-AB20D221F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</a:t>
            </a:r>
            <a:r>
              <a:rPr lang="cs-CZ" dirty="0" err="1"/>
              <a:t>hypokortikalismus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7EFD80-05B1-C64B-8379-1CEFC2E27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Náhlá slabost</a:t>
            </a:r>
          </a:p>
          <a:p>
            <a:r>
              <a:rPr lang="cs-CZ" dirty="0"/>
              <a:t>Chuť na slané</a:t>
            </a:r>
          </a:p>
          <a:p>
            <a:r>
              <a:rPr lang="cs-CZ" dirty="0" err="1"/>
              <a:t>Nausea</a:t>
            </a:r>
            <a:r>
              <a:rPr lang="cs-CZ" dirty="0"/>
              <a:t>, zvracení, průjem</a:t>
            </a:r>
          </a:p>
          <a:p>
            <a:r>
              <a:rPr lang="cs-CZ" dirty="0"/>
              <a:t>Bolesti hlavy, břicha a svalů</a:t>
            </a:r>
          </a:p>
          <a:p>
            <a:r>
              <a:rPr lang="cs-CZ" dirty="0"/>
              <a:t>Pokles </a:t>
            </a:r>
            <a:r>
              <a:rPr lang="cs-CZ" dirty="0" err="1"/>
              <a:t>Tk</a:t>
            </a:r>
            <a:endParaRPr lang="cs-CZ" dirty="0"/>
          </a:p>
          <a:p>
            <a:r>
              <a:rPr lang="cs-CZ" dirty="0"/>
              <a:t>Bezvědomí</a:t>
            </a:r>
          </a:p>
          <a:p>
            <a:r>
              <a:rPr lang="cs-CZ" dirty="0"/>
              <a:t>hypoglykémie</a:t>
            </a:r>
          </a:p>
        </p:txBody>
      </p:sp>
    </p:spTree>
    <p:extLst>
      <p:ext uri="{BB962C8B-B14F-4D97-AF65-F5344CB8AC3E}">
        <p14:creationId xmlns:p14="http://schemas.microsoft.com/office/powerpoint/2010/main" val="3624947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F2E52-8D42-824F-ADE0-78D36253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Addisonova</a:t>
            </a:r>
            <a:r>
              <a:rPr lang="cs-CZ" dirty="0"/>
              <a:t> choroba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52A728-A00D-CD44-9601-F9A430263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Hubnutí až astenie</a:t>
            </a:r>
          </a:p>
          <a:p>
            <a:r>
              <a:rPr lang="cs-CZ" dirty="0"/>
              <a:t>Hypotenze, sklon k zimomřivosti</a:t>
            </a:r>
          </a:p>
          <a:p>
            <a:r>
              <a:rPr lang="cs-CZ" dirty="0"/>
              <a:t>Menstruační poruchy, impotence</a:t>
            </a:r>
          </a:p>
          <a:p>
            <a:r>
              <a:rPr lang="cs-CZ" dirty="0"/>
              <a:t>Grafitové skvrny</a:t>
            </a:r>
          </a:p>
          <a:p>
            <a:r>
              <a:rPr lang="cs-CZ" dirty="0"/>
              <a:t>Chuť na slané</a:t>
            </a:r>
          </a:p>
          <a:p>
            <a:r>
              <a:rPr lang="cs-CZ" dirty="0"/>
              <a:t>Hypoglykémie </a:t>
            </a:r>
          </a:p>
        </p:txBody>
      </p:sp>
    </p:spTree>
    <p:extLst>
      <p:ext uri="{BB962C8B-B14F-4D97-AF65-F5344CB8AC3E}">
        <p14:creationId xmlns:p14="http://schemas.microsoft.com/office/powerpoint/2010/main" val="18420118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F0A54-4034-D643-B840-3291E4A4F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C1CF0AC-06C2-3242-81D8-48D7BF988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3848100" cy="34671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8C16D2A-0894-EB4C-B47F-BA976B1C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372" y="4005064"/>
            <a:ext cx="4025900" cy="20193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F2CBE8C-FDDE-8F44-8E98-D11C018FC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63" y="3788982"/>
            <a:ext cx="3611893" cy="2708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88245D0-0793-5F4A-B5EB-10005F050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436" y="957428"/>
            <a:ext cx="4025900" cy="21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6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lalok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Melanostimulační</a:t>
            </a:r>
            <a:r>
              <a:rPr lang="cs-CZ" dirty="0"/>
              <a:t> hormon (MSH)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67101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FB292-B89F-D34C-BD4B-9CC5DDB0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725188-3736-454D-8A69-58DCA6FB4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Snížena hladina kortizolu</a:t>
            </a:r>
          </a:p>
          <a:p>
            <a:r>
              <a:rPr lang="cs-CZ" dirty="0"/>
              <a:t>Zvýšená hladina ACTH</a:t>
            </a:r>
          </a:p>
          <a:p>
            <a:r>
              <a:rPr lang="cs-CZ" dirty="0"/>
              <a:t>Hypoglykemie, </a:t>
            </a:r>
            <a:r>
              <a:rPr lang="cs-CZ" dirty="0" err="1"/>
              <a:t>hyponatremie</a:t>
            </a:r>
            <a:r>
              <a:rPr lang="cs-CZ" dirty="0"/>
              <a:t>, </a:t>
            </a:r>
            <a:r>
              <a:rPr lang="cs-CZ" dirty="0" err="1"/>
              <a:t>hyperkalemie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7902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25513-AA93-344C-BDD1-DA102F9F7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79EC71-141B-C148-9071-F1B180918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Akutní</a:t>
            </a:r>
          </a:p>
          <a:p>
            <a:pPr lvl="1"/>
            <a:r>
              <a:rPr lang="cs-CZ" dirty="0"/>
              <a:t>Glukóza</a:t>
            </a:r>
          </a:p>
          <a:p>
            <a:pPr lvl="1"/>
            <a:r>
              <a:rPr lang="cs-CZ" dirty="0"/>
              <a:t>Glukokortikoidy</a:t>
            </a:r>
          </a:p>
          <a:p>
            <a:pPr lvl="1"/>
            <a:r>
              <a:rPr lang="cs-CZ" dirty="0"/>
              <a:t>Sůl a tekutiny</a:t>
            </a:r>
          </a:p>
          <a:p>
            <a:r>
              <a:rPr lang="cs-CZ" dirty="0"/>
              <a:t>Chronická </a:t>
            </a:r>
          </a:p>
          <a:p>
            <a:pPr lvl="1"/>
            <a:r>
              <a:rPr lang="cs-CZ" dirty="0"/>
              <a:t>Substituce </a:t>
            </a:r>
            <a:r>
              <a:rPr lang="cs-CZ" dirty="0" err="1"/>
              <a:t>gluko</a:t>
            </a:r>
            <a:r>
              <a:rPr lang="cs-CZ" dirty="0"/>
              <a:t> i </a:t>
            </a:r>
            <a:r>
              <a:rPr lang="cs-CZ" dirty="0" err="1"/>
              <a:t>mineralokortikoidů</a:t>
            </a:r>
            <a:r>
              <a:rPr lang="cs-CZ" dirty="0"/>
              <a:t> s korekcí dle aktuálních potřeb (operace, zvýšená zátěž)</a:t>
            </a:r>
          </a:p>
        </p:txBody>
      </p:sp>
    </p:spTree>
    <p:extLst>
      <p:ext uri="{BB962C8B-B14F-4D97-AF65-F5344CB8AC3E}">
        <p14:creationId xmlns:p14="http://schemas.microsoft.com/office/powerpoint/2010/main" val="9470749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4BE3F-F448-8348-B32E-2CCE1C52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Hyperkortikalismus</a:t>
            </a:r>
            <a:r>
              <a:rPr lang="cs-CZ" dirty="0"/>
              <a:t> – </a:t>
            </a:r>
            <a:r>
              <a:rPr lang="cs-CZ" dirty="0" err="1"/>
              <a:t>Cushingova</a:t>
            </a:r>
            <a:r>
              <a:rPr lang="cs-CZ" dirty="0"/>
              <a:t> choroba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DDC0F1-B6BD-0F4F-A012-B64A09EDB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Měsícovitý obličej</a:t>
            </a:r>
          </a:p>
          <a:p>
            <a:r>
              <a:rPr lang="cs-CZ" dirty="0"/>
              <a:t>Centrální obezita</a:t>
            </a:r>
          </a:p>
          <a:p>
            <a:r>
              <a:rPr lang="cs-CZ" dirty="0"/>
              <a:t>Hirsutismus </a:t>
            </a:r>
          </a:p>
          <a:p>
            <a:r>
              <a:rPr lang="cs-CZ" dirty="0"/>
              <a:t>Hypertenze</a:t>
            </a:r>
          </a:p>
          <a:p>
            <a:r>
              <a:rPr lang="cs-CZ" dirty="0"/>
              <a:t>Modrofialové strie na břiše</a:t>
            </a:r>
          </a:p>
          <a:p>
            <a:r>
              <a:rPr lang="cs-CZ" dirty="0"/>
              <a:t>Akné</a:t>
            </a:r>
          </a:p>
          <a:p>
            <a:r>
              <a:rPr lang="cs-CZ" dirty="0"/>
              <a:t>Hyperglykémie až sekundární diabetes</a:t>
            </a:r>
          </a:p>
          <a:p>
            <a:r>
              <a:rPr lang="cs-CZ" dirty="0"/>
              <a:t>Osteoporóza, pankreatitida, VHGD</a:t>
            </a:r>
          </a:p>
        </p:txBody>
      </p:sp>
    </p:spTree>
    <p:extLst>
      <p:ext uri="{BB962C8B-B14F-4D97-AF65-F5344CB8AC3E}">
        <p14:creationId xmlns:p14="http://schemas.microsoft.com/office/powerpoint/2010/main" val="3006580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54FF7-F177-1347-9A6D-E79F6810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6B0A7B1-C85D-084D-8909-82B82209E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6097" y="301419"/>
            <a:ext cx="3238120" cy="593005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729C0E4-CBB1-CB4D-B837-1337E7DC5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02670"/>
            <a:ext cx="4446540" cy="31434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FA22F7A-8180-CE4B-9BF5-8337726C5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284983"/>
            <a:ext cx="4176464" cy="29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017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6879A-E780-9B4C-951D-B3431576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B61F91-D06C-0C42-8102-FDC87A6E6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Zvýšená koncentrace volného kortizolu v moči</a:t>
            </a:r>
          </a:p>
          <a:p>
            <a:r>
              <a:rPr lang="cs-CZ" dirty="0"/>
              <a:t>RTG, CT, MR u nádorového onemocnění</a:t>
            </a:r>
          </a:p>
        </p:txBody>
      </p:sp>
    </p:spTree>
    <p:extLst>
      <p:ext uri="{BB962C8B-B14F-4D97-AF65-F5344CB8AC3E}">
        <p14:creationId xmlns:p14="http://schemas.microsoft.com/office/powerpoint/2010/main" val="18289122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076EF-1BF2-3E4C-AD39-9B594AF0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4E13F2-1655-3A4A-8711-18E26E792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Chirurgické odstranění nádoru</a:t>
            </a:r>
          </a:p>
          <a:p>
            <a:r>
              <a:rPr lang="cs-CZ" dirty="0"/>
              <a:t>Blokátory tvorby kortikoidů</a:t>
            </a:r>
          </a:p>
        </p:txBody>
      </p:sp>
    </p:spTree>
    <p:extLst>
      <p:ext uri="{BB962C8B-B14F-4D97-AF65-F5344CB8AC3E}">
        <p14:creationId xmlns:p14="http://schemas.microsoft.com/office/powerpoint/2010/main" val="9028953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A26F1-CB8B-C548-9875-75718713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Hyperaldosteronismus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087F6-B35C-754D-A3BC-06F1C9A46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Palpitace</a:t>
            </a:r>
          </a:p>
          <a:p>
            <a:r>
              <a:rPr lang="cs-CZ" dirty="0"/>
              <a:t>Polyurie</a:t>
            </a:r>
          </a:p>
          <a:p>
            <a:r>
              <a:rPr lang="cs-CZ" dirty="0" err="1"/>
              <a:t>Polydypsie</a:t>
            </a:r>
            <a:endParaRPr lang="cs-CZ" dirty="0"/>
          </a:p>
          <a:p>
            <a:r>
              <a:rPr lang="cs-CZ" dirty="0"/>
              <a:t>Hypertenze </a:t>
            </a:r>
          </a:p>
        </p:txBody>
      </p:sp>
    </p:spTree>
    <p:extLst>
      <p:ext uri="{BB962C8B-B14F-4D97-AF65-F5344CB8AC3E}">
        <p14:creationId xmlns:p14="http://schemas.microsoft.com/office/powerpoint/2010/main" val="39750221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D3237-7FA4-3544-AB84-71A88F64E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a 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4831B7-F39B-EF4F-B023-288A32131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Zvýšená hladina aldosteronu v krvi a moči</a:t>
            </a:r>
          </a:p>
          <a:p>
            <a:endParaRPr lang="cs-CZ" dirty="0"/>
          </a:p>
          <a:p>
            <a:r>
              <a:rPr lang="cs-CZ" dirty="0"/>
              <a:t>Chirurgické odstranění nádoru</a:t>
            </a:r>
          </a:p>
          <a:p>
            <a:r>
              <a:rPr lang="cs-CZ" dirty="0" err="1"/>
              <a:t>Spironolakton</a:t>
            </a:r>
            <a:r>
              <a:rPr lang="cs-CZ" dirty="0"/>
              <a:t>, </a:t>
            </a:r>
            <a:r>
              <a:rPr lang="cs-CZ" dirty="0" err="1"/>
              <a:t>amilorid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14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B523F-5F7A-B64F-9CEE-6382D485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dřeně nadledvin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AB1DD3-1F0D-C94C-B3AD-D90EF6D5F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Adrenalin </a:t>
            </a:r>
          </a:p>
          <a:p>
            <a:r>
              <a:rPr lang="cs-CZ" dirty="0"/>
              <a:t>Noradrenalin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Hypofunkce</a:t>
            </a:r>
          </a:p>
          <a:p>
            <a:r>
              <a:rPr lang="cs-CZ" dirty="0"/>
              <a:t>Hyperfunkce </a:t>
            </a:r>
          </a:p>
        </p:txBody>
      </p:sp>
    </p:spTree>
    <p:extLst>
      <p:ext uri="{BB962C8B-B14F-4D97-AF65-F5344CB8AC3E}">
        <p14:creationId xmlns:p14="http://schemas.microsoft.com/office/powerpoint/2010/main" val="3606156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1BDC2-BC6D-5A44-95B8-39F1FAD4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Hypofunkce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3B450C-6F9E-0D48-AA57-D6F7233D5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Ortostatická hypotenze</a:t>
            </a:r>
          </a:p>
          <a:p>
            <a:endParaRPr lang="cs-CZ" dirty="0"/>
          </a:p>
          <a:p>
            <a:r>
              <a:rPr lang="cs-CZ" dirty="0"/>
              <a:t>Noradrenalinu je zpravidla dostatek</a:t>
            </a:r>
          </a:p>
          <a:p>
            <a:r>
              <a:rPr lang="cs-CZ" dirty="0"/>
              <a:t>Léčba max. dopaminem</a:t>
            </a:r>
          </a:p>
        </p:txBody>
      </p:sp>
    </p:spTree>
    <p:extLst>
      <p:ext uri="{BB962C8B-B14F-4D97-AF65-F5344CB8AC3E}">
        <p14:creationId xmlns:p14="http://schemas.microsoft.com/office/powerpoint/2010/main" val="257162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Neurohypofýza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Oxytocin</a:t>
            </a:r>
          </a:p>
          <a:p>
            <a:r>
              <a:rPr lang="cs-CZ" dirty="0"/>
              <a:t>Antidiuretický hormon (ADH)</a:t>
            </a:r>
          </a:p>
        </p:txBody>
      </p:sp>
    </p:spTree>
    <p:extLst>
      <p:ext uri="{BB962C8B-B14F-4D97-AF65-F5344CB8AC3E}">
        <p14:creationId xmlns:p14="http://schemas.microsoft.com/office/powerpoint/2010/main" val="13397043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687F6-6896-0C40-9C0C-9A0A30B7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Hyperfunkce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BF0E28-4064-BC40-9830-89FAD7082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Feochromocytom</a:t>
            </a:r>
            <a:endParaRPr lang="cs-CZ" dirty="0"/>
          </a:p>
          <a:p>
            <a:endParaRPr lang="cs-CZ" dirty="0"/>
          </a:p>
          <a:p>
            <a:r>
              <a:rPr lang="cs-CZ" dirty="0"/>
              <a:t>Záchvatovitá hypertenze</a:t>
            </a:r>
          </a:p>
          <a:p>
            <a:r>
              <a:rPr lang="cs-CZ" dirty="0"/>
              <a:t>Bolesti hlavy, palpitace, pocení, zblednutí</a:t>
            </a:r>
          </a:p>
          <a:p>
            <a:r>
              <a:rPr lang="cs-CZ" dirty="0"/>
              <a:t>Arytmie, ischémie myokardu</a:t>
            </a:r>
          </a:p>
          <a:p>
            <a:endParaRPr lang="cs-CZ" dirty="0"/>
          </a:p>
          <a:p>
            <a:r>
              <a:rPr lang="cs-CZ" dirty="0"/>
              <a:t>Průkaz kyseliny </a:t>
            </a:r>
            <a:r>
              <a:rPr lang="cs-CZ" dirty="0" err="1"/>
              <a:t>vanilmandlové</a:t>
            </a:r>
            <a:r>
              <a:rPr lang="cs-CZ" dirty="0"/>
              <a:t> a </a:t>
            </a:r>
            <a:r>
              <a:rPr lang="cs-CZ" dirty="0" err="1"/>
              <a:t>homovanilové</a:t>
            </a:r>
            <a:r>
              <a:rPr lang="cs-CZ" dirty="0"/>
              <a:t> v moči</a:t>
            </a:r>
          </a:p>
          <a:p>
            <a:endParaRPr lang="cs-CZ" dirty="0"/>
          </a:p>
          <a:p>
            <a:r>
              <a:rPr lang="cs-CZ" dirty="0"/>
              <a:t>Alfa a beta blokátory</a:t>
            </a:r>
          </a:p>
          <a:p>
            <a:r>
              <a:rPr lang="cs-CZ" dirty="0"/>
              <a:t>Chirurgické odstranění nádoru</a:t>
            </a:r>
          </a:p>
        </p:txBody>
      </p:sp>
    </p:spTree>
    <p:extLst>
      <p:ext uri="{BB962C8B-B14F-4D97-AF65-F5344CB8AC3E}">
        <p14:creationId xmlns:p14="http://schemas.microsoft.com/office/powerpoint/2010/main" val="14352258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2A5B5BA-23A7-FB42-85B1-E6C9628C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pozornost, buďte raději zdraví 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51F5ECC-92E3-144A-A53C-A80AD1E0A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529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Štítná žláza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Dva laloky </a:t>
            </a:r>
          </a:p>
          <a:p>
            <a:r>
              <a:rPr lang="cs-CZ" dirty="0"/>
              <a:t>Bohatě prokrvená</a:t>
            </a:r>
          </a:p>
          <a:p>
            <a:r>
              <a:rPr lang="cs-CZ" dirty="0"/>
              <a:t>Řízena </a:t>
            </a:r>
            <a:r>
              <a:rPr lang="cs-CZ" dirty="0" err="1"/>
              <a:t>hypotalamo</a:t>
            </a:r>
            <a:r>
              <a:rPr lang="cs-CZ" dirty="0"/>
              <a:t>-hypofyzárním systémem, hormonem TSH</a:t>
            </a:r>
          </a:p>
          <a:p>
            <a:r>
              <a:rPr lang="cs-CZ" dirty="0"/>
              <a:t>Produkuje </a:t>
            </a:r>
            <a:r>
              <a:rPr lang="cs-CZ" dirty="0" err="1"/>
              <a:t>tetrajodtyronin</a:t>
            </a:r>
            <a:r>
              <a:rPr lang="cs-CZ" dirty="0"/>
              <a:t> (T4) a </a:t>
            </a:r>
            <a:r>
              <a:rPr lang="cs-CZ" dirty="0" err="1"/>
              <a:t>trijodtyronin</a:t>
            </a:r>
            <a:r>
              <a:rPr lang="cs-CZ" dirty="0"/>
              <a:t> (T3)</a:t>
            </a:r>
          </a:p>
          <a:p>
            <a:r>
              <a:rPr lang="cs-CZ" dirty="0"/>
              <a:t>Produkuje Kalcitonin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93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Příštítná tělíska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Uloženy na horním a dolním pólu štítné žlázy</a:t>
            </a:r>
          </a:p>
          <a:p>
            <a:r>
              <a:rPr lang="cs-CZ" dirty="0"/>
              <a:t>Produkují parathormon (PTH)</a:t>
            </a:r>
          </a:p>
          <a:p>
            <a:r>
              <a:rPr lang="cs-CZ" dirty="0"/>
              <a:t>PTH ovlivňuje hospodaření s vápníkem</a:t>
            </a:r>
          </a:p>
          <a:p>
            <a:r>
              <a:rPr lang="cs-CZ" dirty="0"/>
              <a:t>Při </a:t>
            </a:r>
            <a:r>
              <a:rPr lang="cs-CZ" dirty="0" err="1"/>
              <a:t>hypokalcémii</a:t>
            </a:r>
            <a:r>
              <a:rPr lang="cs-CZ" dirty="0"/>
              <a:t> podporuje uvolňování Ca z kostí do krve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64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Nadledviny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Uloženy v </a:t>
            </a:r>
            <a:r>
              <a:rPr lang="cs-CZ" dirty="0" err="1"/>
              <a:t>retroperitoneu</a:t>
            </a:r>
            <a:r>
              <a:rPr lang="cs-CZ" dirty="0"/>
              <a:t> nad ledvinami</a:t>
            </a:r>
          </a:p>
          <a:p>
            <a:r>
              <a:rPr lang="cs-CZ" dirty="0"/>
              <a:t>Tvořeny kůrou a dření</a:t>
            </a:r>
          </a:p>
          <a:p>
            <a:r>
              <a:rPr lang="cs-CZ" dirty="0"/>
              <a:t>Řízeny adenohypofyzárním hormonem ACTH</a:t>
            </a:r>
          </a:p>
        </p:txBody>
      </p:sp>
    </p:spTree>
    <p:extLst>
      <p:ext uri="{BB962C8B-B14F-4D97-AF65-F5344CB8AC3E}">
        <p14:creationId xmlns:p14="http://schemas.microsoft.com/office/powerpoint/2010/main" val="2955066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{55EFB920-5453-1946-90F9-15991A52D8C3}tf10001067</Template>
  <TotalTime>360</TotalTime>
  <Words>937</Words>
  <Application>Microsoft Macintosh PowerPoint</Application>
  <PresentationFormat>Předvádění na obrazovce (4:3)</PresentationFormat>
  <Paragraphs>333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5" baseType="lpstr">
      <vt:lpstr>Century Gothic</vt:lpstr>
      <vt:lpstr>Garamond</vt:lpstr>
      <vt:lpstr>Symbol</vt:lpstr>
      <vt:lpstr>Savon</vt:lpstr>
      <vt:lpstr>Ošetřovatelská péče v endokrinologii</vt:lpstr>
      <vt:lpstr>Žlázy s vnitřní sekrecí</vt:lpstr>
      <vt:lpstr>Hypofýza</vt:lpstr>
      <vt:lpstr>Adenohypofýza</vt:lpstr>
      <vt:lpstr>Střední lalok</vt:lpstr>
      <vt:lpstr>Neurohypofýza</vt:lpstr>
      <vt:lpstr>Štítná žláza</vt:lpstr>
      <vt:lpstr>Příštítná tělíska</vt:lpstr>
      <vt:lpstr>Nadledviny</vt:lpstr>
      <vt:lpstr>Hormony nadledvin</vt:lpstr>
      <vt:lpstr>Onemocnění hypofýzy</vt:lpstr>
      <vt:lpstr>Hypopituitarizmus</vt:lpstr>
      <vt:lpstr>Prezentace aplikace PowerPoint</vt:lpstr>
      <vt:lpstr>Zvýšená sekrece hormonů</vt:lpstr>
      <vt:lpstr>Onemocnění štítné žlázy</vt:lpstr>
      <vt:lpstr>Struma </vt:lpstr>
      <vt:lpstr>Prezentace aplikace PowerPoint</vt:lpstr>
      <vt:lpstr>Záněty</vt:lpstr>
      <vt:lpstr>Nádory</vt:lpstr>
      <vt:lpstr>Hypofunkce ŠŽ</vt:lpstr>
      <vt:lpstr>Příčiny vzniku</vt:lpstr>
      <vt:lpstr>Klinický obraz</vt:lpstr>
      <vt:lpstr>Prezentace aplikace PowerPoint</vt:lpstr>
      <vt:lpstr>Diagnostika</vt:lpstr>
      <vt:lpstr>Terapie</vt:lpstr>
      <vt:lpstr>Hyperfunkce šž</vt:lpstr>
      <vt:lpstr>Příčiny onemocnění</vt:lpstr>
      <vt:lpstr>Klinický obraz</vt:lpstr>
      <vt:lpstr>Prezentace aplikace PowerPoint</vt:lpstr>
      <vt:lpstr>Terapie </vt:lpstr>
      <vt:lpstr>Ošetřovatelská péče</vt:lpstr>
      <vt:lpstr>Onemocnění příštítných tělísek</vt:lpstr>
      <vt:lpstr>Parathormon</vt:lpstr>
      <vt:lpstr>Účinek PTH</vt:lpstr>
      <vt:lpstr>Hypoparatyreóza</vt:lpstr>
      <vt:lpstr>Klinický obraz</vt:lpstr>
      <vt:lpstr>Diagnostika</vt:lpstr>
      <vt:lpstr>Léčba</vt:lpstr>
      <vt:lpstr>Hyperparatyreóza</vt:lpstr>
      <vt:lpstr>Klinický obraz</vt:lpstr>
      <vt:lpstr>Diagnostika</vt:lpstr>
      <vt:lpstr>Terapie</vt:lpstr>
      <vt:lpstr>Onemocnění kůry nadledvin</vt:lpstr>
      <vt:lpstr>Glukokortikoidy</vt:lpstr>
      <vt:lpstr>Mineralokortikoidy</vt:lpstr>
      <vt:lpstr>Hypofunkce kůry nadledvin</vt:lpstr>
      <vt:lpstr>Akutní hypokortikalismus</vt:lpstr>
      <vt:lpstr>Addisonova choroba</vt:lpstr>
      <vt:lpstr>Prezentace aplikace PowerPoint</vt:lpstr>
      <vt:lpstr>Diagnostika</vt:lpstr>
      <vt:lpstr>Terapie</vt:lpstr>
      <vt:lpstr>Hyperkortikalismus – Cushingova choroba</vt:lpstr>
      <vt:lpstr>Prezentace aplikace PowerPoint</vt:lpstr>
      <vt:lpstr>Diagnostika</vt:lpstr>
      <vt:lpstr>Terapie</vt:lpstr>
      <vt:lpstr>Hyperaldosteronismus</vt:lpstr>
      <vt:lpstr>Diagnostika a léčba</vt:lpstr>
      <vt:lpstr>Onemocnění dřeně nadledvin</vt:lpstr>
      <vt:lpstr>Hypofunkce</vt:lpstr>
      <vt:lpstr>Hyperfunkce</vt:lpstr>
      <vt:lpstr>Děkuji za pozornost, buďte raději zdraví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Ošetřovatelská péče v endokrinologii</dc:title>
  <dc:creator>Spirudova</dc:creator>
  <cp:lastModifiedBy>Lucie Mráčková</cp:lastModifiedBy>
  <cp:revision>22</cp:revision>
  <dcterms:created xsi:type="dcterms:W3CDTF">2018-02-09T11:09:10Z</dcterms:created>
  <dcterms:modified xsi:type="dcterms:W3CDTF">2020-04-19T08:37:55Z</dcterms:modified>
</cp:coreProperties>
</file>