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65"/>
  </p:normalViewPr>
  <p:slideViewPr>
    <p:cSldViewPr snapToGrid="0" snapToObjects="1">
      <p:cViewPr varScale="1">
        <p:scale>
          <a:sx n="90" d="100"/>
          <a:sy n="90" d="100"/>
        </p:scale>
        <p:origin x="232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DD0CF-B272-2A69-9478-9146A518D2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07373C6-C42D-0A19-1BA0-5C31E4E6C6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B5CB7E-5D17-23BB-D687-817EECB7F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9994-2EAE-5C47-91E1-00A527BB51FC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F59549-38B2-8E26-E813-506ABF72F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10327A-4630-0F18-9E46-26EB56243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BF6-4BBD-EB4C-B974-85B128C51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03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968A5E-94E9-FEFF-7B65-75BE5694B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EF69-BFBD-4F0C-4B29-0F8490CD1B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2B9108-9026-4CE7-3178-A496AE8C6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9994-2EAE-5C47-91E1-00A527BB51FC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99C063-E3B6-46F4-4478-66DFCDEF9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3FF1DE-3DE3-398B-0D5F-03567BC48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BF6-4BBD-EB4C-B974-85B128C51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483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29DB95A-37EC-E7B4-0668-A34D23E0B4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5BB629E-B6BE-6C3E-3937-62F0176710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E1DC9B-BF99-92AD-830C-A89225882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9994-2EAE-5C47-91E1-00A527BB51FC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60241E-F31A-DC51-2E4B-3636E462E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930F3D-5AF2-BF46-65A7-EB9313129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BF6-4BBD-EB4C-B974-85B128C51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945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D491DF-842D-7D97-B74F-FAA45E931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130161-AB58-8D61-EBD9-63E99D391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EBA306-D758-0EED-42FD-C27C3D652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9994-2EAE-5C47-91E1-00A527BB51FC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22C1E3-AB3B-9CA9-081B-91B2E5A0B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269DDF-4483-5411-4532-60623EA84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BF6-4BBD-EB4C-B974-85B128C51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933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4A945-1C50-A8C3-EC5B-BE3CEB005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A928567-543A-BB59-2DBA-76B59EA29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7772F2-A46F-D15F-A98A-7A3820FB0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9994-2EAE-5C47-91E1-00A527BB51FC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77F542-B4B5-C481-3D3F-5AB0A432E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924B47-3699-BAD4-80AC-7A7085BD9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BF6-4BBD-EB4C-B974-85B128C51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408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2691FA-C50C-A060-A150-65D70079B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DCE316-25F3-9D7A-BCEF-49ADF8267B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043968F-4873-9184-B8C1-101FAAB473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588712-F552-615D-B7A2-8A5F9A4FB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9994-2EAE-5C47-91E1-00A527BB51FC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84A5D3-5C53-631D-BE86-E63469D5F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4FC7DF-A8FD-6711-939C-1E951D525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BF6-4BBD-EB4C-B974-85B128C51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140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80654C-94CF-8BBC-94CB-97C9F7A06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29054FE-62A1-59E4-3114-F7FBD23E1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971F03A-D20F-A304-EBC8-96054EB48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51B4FC6-6E1C-0F99-2191-5FD1F1ACAC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99306B7-D71D-72EC-33A8-B9A70B99CC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81DB855-A5A7-AC08-6DFC-EE33353CA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9994-2EAE-5C47-91E1-00A527BB51FC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EAB207A-C0BC-1E92-9D67-A38AFEF7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3FA9F8F-C2BF-2B0C-427A-7ADE59C92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BF6-4BBD-EB4C-B974-85B128C51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45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61C8B5-92BA-2B03-24BE-FCAB492BD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A85EFE0-DDD0-1330-8984-42C0947C5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9994-2EAE-5C47-91E1-00A527BB51FC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964C641-CA31-C3E0-8386-6CB1059CF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F4C82A-9005-64E2-6B3A-DF596AEE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BF6-4BBD-EB4C-B974-85B128C51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06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89E1F5E-1B0F-7D94-177F-A1506327A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9994-2EAE-5C47-91E1-00A527BB51FC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23B2FCE-3E96-4359-E93C-34F443971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D0B7E9-3C63-7E64-6C9C-77C5DD008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BF6-4BBD-EB4C-B974-85B128C51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02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B310A5-4A8A-9213-8CF2-084D3D6DD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0FB21A-F0C0-DB64-3CFD-A29572940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CB08BC0-F5FD-BEAB-8B4C-F15C2BC17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F1B7B16-8BFC-9697-8457-BF68ECDCD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9994-2EAE-5C47-91E1-00A527BB51FC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E459124-D1DB-4999-035D-EBEBB0CA4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E5D907-4D74-568A-CEA0-F1ABC9C90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BF6-4BBD-EB4C-B974-85B128C51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63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1C0503-3ACD-B2A0-C68F-A29ED0ABB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EABC084-787B-24CA-5DB6-794382249D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A333843-4F0B-0AAF-021C-12532AE420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B8C490F-17E3-60F1-CD5B-418962925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D9994-2EAE-5C47-91E1-00A527BB51FC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ED2E4FF-E5B6-EEAC-6DB4-F4B773B07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78CC4F-BD02-6CA6-E102-B7931B175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BF6-4BBD-EB4C-B974-85B128C51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55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1B0A070-DD3B-9414-9B70-6D04511FE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C96BD93-1794-0F90-2AC7-AF85E6811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EE9430-9C50-8E40-3BFC-E7A4A1C0E1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D9994-2EAE-5C47-91E1-00A527BB51FC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D9B976-11AB-FEBB-9D31-F88A57435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D58281-55AF-B1A7-2520-0DB0E603DF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41BF6-4BBD-EB4C-B974-85B128C51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652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B32A67F-3598-4A13-8552-DA884FFCC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3BA4460-EF9C-4B0A-FC81-4FF93EADFE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3" y="3320859"/>
            <a:ext cx="4573475" cy="2076333"/>
          </a:xfrm>
        </p:spPr>
        <p:txBody>
          <a:bodyPr anchor="t">
            <a:normAutofit/>
          </a:bodyPr>
          <a:lstStyle/>
          <a:p>
            <a:pPr algn="l"/>
            <a:r>
              <a:rPr lang="cs-CZ" sz="4400">
                <a:solidFill>
                  <a:schemeClr val="bg1"/>
                </a:solidFill>
              </a:rPr>
              <a:t>Antiopresivní metody a multikulturní teorie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0B6BE57-F9B0-236F-FA2E-9224F178B8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3" y="2348680"/>
            <a:ext cx="4662678" cy="972180"/>
          </a:xfrm>
        </p:spPr>
        <p:txBody>
          <a:bodyPr anchor="b">
            <a:normAutofit/>
          </a:bodyPr>
          <a:lstStyle/>
          <a:p>
            <a:pPr algn="l"/>
            <a:endParaRPr lang="cs-CZ" sz="2000">
              <a:solidFill>
                <a:schemeClr val="bg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98EBA13-C937-430B-9523-439FE2109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1086" y="544777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Knihy">
            <a:extLst>
              <a:ext uri="{FF2B5EF4-FFF2-40B4-BE49-F238E27FC236}">
                <a16:creationId xmlns:a16="http://schemas.microsoft.com/office/drawing/2014/main" id="{BB3CF122-14D7-32F0-F283-D81FE48E4D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10424" y="1845770"/>
            <a:ext cx="4333875" cy="433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603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0CA73F-6DAA-26F3-57F2-E821B2535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6C6566-2774-3F12-CCF7-BD16AF98A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Péče je univerzální fenomén, ale její pojetí, proces, formy a modely jsou kulturně podmíněné.</a:t>
            </a:r>
          </a:p>
          <a:p>
            <a:pPr lvl="0"/>
            <a:r>
              <a:rPr lang="cs-CZ" dirty="0"/>
              <a:t>Péče má biofyzikální, kulturní, psychologickou, sociální a ekologickou dimenzi a kulturní koncepce umožňují pochopení sociální práci i ošetřovatelství v širších souvislostech.</a:t>
            </a:r>
          </a:p>
          <a:p>
            <a:pPr lvl="0"/>
            <a:r>
              <a:rPr lang="cs-CZ" dirty="0"/>
              <a:t>Typy, modely a procesy péče se liší mezi jednotlivými kulturami a subkulturami.</a:t>
            </a:r>
          </a:p>
          <a:p>
            <a:pPr lvl="0"/>
            <a:r>
              <a:rPr lang="cs-CZ" dirty="0"/>
              <a:t>Každá kultura má tradiční (lidovou) péči a formální (profesionální) ošetřovatelskou praxi.</a:t>
            </a:r>
          </a:p>
          <a:p>
            <a:pPr lvl="0"/>
            <a:r>
              <a:rPr lang="cs-CZ" dirty="0"/>
              <a:t>Hodnoty a přesvědčení v oblasti péče vycházejí u každé kultury</a:t>
            </a:r>
          </a:p>
          <a:p>
            <a:r>
              <a:rPr lang="cs-CZ" dirty="0"/>
              <a:t>z náboženských, rodinných, společenských, kulturních, ekonomických a politických souvislostí.</a:t>
            </a:r>
          </a:p>
          <a:p>
            <a:pPr lvl="0"/>
            <a:r>
              <a:rPr lang="cs-CZ" dirty="0"/>
              <a:t>Každá kultura popisuje sebepéči, ošetřovatelské praktiky a ošetřovatelský systém specificky.</a:t>
            </a:r>
          </a:p>
          <a:p>
            <a:pPr lvl="0"/>
            <a:r>
              <a:rPr lang="cs-CZ" dirty="0"/>
              <a:t>Terapeutická sociální práce nebo i ošetřovatelská péče může nastat jedině tehdy, když jsou známé a při poskytování péče respektované kulturní hodnoty, výrazy a praktiky.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3745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6EACD7-000E-170D-BF40-6652F1950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Kultura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962504-9DC2-1CF6-B0EE-A93EB3BC0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Kulturu definujeme jako soubor naučených, osvojených a sdílených přesvědčení, postojů, hodnot a životních zvyklostí, typických pro určitou skupinu lidí a mezigeneračně předávaný; kultura ovlivňuje vzorce chování a myšlení, je to složitá struktura formující poznávání světa a života v něm.</a:t>
            </a:r>
            <a:r>
              <a:rPr lang="cs-CZ" dirty="0">
                <a:effectLst/>
              </a:rPr>
              <a:t> </a:t>
            </a:r>
          </a:p>
          <a:p>
            <a:r>
              <a:rPr lang="cs-CZ" dirty="0"/>
              <a:t>Institucionalizace v kultuře – je poznatelná jen přes znalost historie vzniku – obra s opicemi.</a:t>
            </a:r>
          </a:p>
        </p:txBody>
      </p:sp>
    </p:spTree>
    <p:extLst>
      <p:ext uri="{BB962C8B-B14F-4D97-AF65-F5344CB8AC3E}">
        <p14:creationId xmlns:p14="http://schemas.microsoft.com/office/powerpoint/2010/main" val="1663221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C59BDA-15ED-0974-8526-8BA5603B1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Subkultura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EA6954-F9C1-C6E9-ACDB-DE840C580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Předpona „sub“ naznačuje svébytnost a odlišnost od dominantní společnosti. </a:t>
            </a:r>
          </a:p>
          <a:p>
            <a:r>
              <a:rPr lang="cs-CZ" dirty="0"/>
              <a:t>Subkulturu tedy tvoří skupiny lidí, kteří sdílejí zvláštní hodnoty a normy, v nichž se rozcházejí s dominantní kulturou, a které nabízejí mapy významů, díky nimž je svět pro členy subkultury srozumitelný. </a:t>
            </a:r>
          </a:p>
          <a:p>
            <a:r>
              <a:rPr lang="cs-CZ" dirty="0"/>
              <a:t>Subkultury se pokoušejí řešit kolektivně zažívané problémy a vytvářet kolektivní a individuální identity. Konkrétní subkulturní předměty tak odrážejí strukturu, styl, typické starosti, postoje a pocity skupiny. Kreativita a kulturní odezva subkultur nejsou náhodné, ale vyjadřují společenské rozpory.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8098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92AA31-1759-5C26-8C78-85A262EB3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Fundamentalismus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C5B9F8-53F4-1580-66B1-7F29F8DE3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Pocity bezmocnosti a bezradnosti, frustrace a deprese.</a:t>
            </a:r>
          </a:p>
          <a:p>
            <a:r>
              <a:rPr lang="cs-CZ" dirty="0"/>
              <a:t>z latinského </a:t>
            </a:r>
            <a:r>
              <a:rPr lang="cs-CZ" i="1" dirty="0" err="1"/>
              <a:t>fundamentum</a:t>
            </a:r>
            <a:r>
              <a:rPr lang="cs-CZ" dirty="0"/>
              <a:t> – základ je urputné lpění na základních principech. Je protikladem modernismu.</a:t>
            </a:r>
          </a:p>
          <a:p>
            <a:r>
              <a:rPr lang="cs-CZ" dirty="0"/>
              <a:t> nezná toleranci k jinakosti</a:t>
            </a:r>
          </a:p>
          <a:p>
            <a:r>
              <a:rPr lang="cs-CZ" dirty="0"/>
              <a:t>Zjednodušuje vidění světa, odmítá kritické myšlení</a:t>
            </a:r>
          </a:p>
        </p:txBody>
      </p:sp>
    </p:spTree>
    <p:extLst>
      <p:ext uri="{BB962C8B-B14F-4D97-AF65-F5344CB8AC3E}">
        <p14:creationId xmlns:p14="http://schemas.microsoft.com/office/powerpoint/2010/main" val="2868497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36316A-284B-1A02-C118-AA94FEDAC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při migraci - běženci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95E45F-CC20-0034-0599-5063E737F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Popírání – ze dne na den jste bezdomovcem, nemohou tomu uvěřit, prožívají situaci jako špatný film (normální je několik týdnů). Strnutí – jako by neměl žádné emoce.</a:t>
            </a:r>
          </a:p>
          <a:p>
            <a:r>
              <a:rPr lang="cs-CZ" dirty="0"/>
              <a:t>Hněv / agrese – pocit nespravedlivosti, obviňování okolí za cokoliv, nebrat si to osobně. Je to obranný mechanismus – nemuset mluvit o svých prožitcích.</a:t>
            </a:r>
          </a:p>
          <a:p>
            <a:r>
              <a:rPr lang="cs-CZ" dirty="0"/>
              <a:t>Smlouvání – přechod k aktivitám, chce změnit situaci, smlouvá sám se sebou, hledá práci.</a:t>
            </a:r>
          </a:p>
          <a:p>
            <a:r>
              <a:rPr lang="cs-CZ" dirty="0"/>
              <a:t>Deprese – je ke všemu lhostejný, potřebuje pomoc z venku. „Tady nás nikdo nechce“.</a:t>
            </a:r>
          </a:p>
          <a:p>
            <a:r>
              <a:rPr lang="cs-CZ" dirty="0"/>
              <a:t>Smíření – uvědomění si situace, je připraven měnit život i sebe podle okolností. KBT přístupy.</a:t>
            </a:r>
          </a:p>
        </p:txBody>
      </p:sp>
    </p:spTree>
    <p:extLst>
      <p:ext uri="{BB962C8B-B14F-4D97-AF65-F5344CB8AC3E}">
        <p14:creationId xmlns:p14="http://schemas.microsoft.com/office/powerpoint/2010/main" val="3926158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A42EA1-1912-6C2A-A899-7056AFF5A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Menšiny – moc jako nosný fenomén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0EE364-400D-2B18-FA68-F0B145ABC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Moc má dynamický charakter, a to vzhledem k tomu, že vztah mezi minoritami a majoritami je neustále proměnlivý. Tedy, vztahy mezi skupinami jsou výsledkem historických okolností, které jsou vystaveny proměnlivému časovému rámci.</a:t>
            </a:r>
            <a:r>
              <a:rPr lang="cs-CZ" dirty="0">
                <a:effectLst/>
              </a:rPr>
              <a:t> </a:t>
            </a:r>
          </a:p>
          <a:p>
            <a:r>
              <a:rPr lang="cs-CZ" dirty="0"/>
              <a:t>Menšinami se v sociální práci myslí národnostní, etnické či rasové podskupiny. Pojem menšina se také týká „ne-etnických“ a „ne-rasových“ minorit, kterými jsou např. lidi s postižením, příslušníci tzv. „</a:t>
            </a:r>
            <a:r>
              <a:rPr lang="cs-CZ" dirty="0" err="1"/>
              <a:t>underclass</a:t>
            </a:r>
            <a:r>
              <a:rPr lang="cs-CZ" dirty="0"/>
              <a:t>“, lidé bez domova, konzumenti nelegálních drog nebo členové extremistických hnutí. </a:t>
            </a:r>
          </a:p>
          <a:p>
            <a:r>
              <a:rPr lang="cs-CZ" dirty="0"/>
              <a:t>Menšina je tedy jakási minorita, která má vůči jiné tzv. většinové skupině specifické vztahy.</a:t>
            </a:r>
            <a:r>
              <a:rPr lang="cs-CZ" dirty="0">
                <a:effectLst/>
              </a:rPr>
              <a:t> </a:t>
            </a:r>
          </a:p>
          <a:p>
            <a:r>
              <a:rPr lang="cs-CZ" dirty="0">
                <a:effectLst/>
              </a:rPr>
              <a:t>Předsudek – vypěstujte předsudek a máte moc na majoritou.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143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B869A9-690F-C03D-B052-D7AC7C591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AOP, feministické, kritické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1450B0-C3C3-A056-4DD5-AF04BCAC1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Odpověď na jakoukoliv formu oprese</a:t>
            </a:r>
          </a:p>
          <a:p>
            <a:r>
              <a:rPr lang="cs-CZ" dirty="0"/>
              <a:t>Maskulinní vnímání hranic, struktury</a:t>
            </a:r>
          </a:p>
          <a:p>
            <a:r>
              <a:rPr lang="fr-FR" dirty="0" err="1"/>
              <a:t>Feminn</a:t>
            </a:r>
            <a:r>
              <a:rPr lang="cs-CZ" dirty="0" err="1"/>
              <a:t>í</a:t>
            </a:r>
            <a:r>
              <a:rPr lang="cs-CZ" dirty="0"/>
              <a:t> – na základě vztahu a propojení.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Identita</a:t>
            </a:r>
            <a:r>
              <a:rPr lang="cs-CZ" dirty="0"/>
              <a:t> – zpochybnění kategorie identifikace. Lid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cs-CZ" dirty="0"/>
              <a:t>se identifikují s různými skupinami a ty mezi sebou. Kategorie člověk je důležitější než kategorie muž/žena.</a:t>
            </a:r>
          </a:p>
          <a:p>
            <a:pPr marL="0" indent="0">
              <a:buNone/>
            </a:pPr>
            <a:r>
              <a:rPr lang="cs-CZ" dirty="0"/>
              <a:t>- Vývoj sociálních služeb se zaměřuje na individualitu mimo skupinu. Feminismus vrací „osobní je politické“.</a:t>
            </a:r>
          </a:p>
          <a:p>
            <a:pPr marL="0" indent="0">
              <a:buNone/>
            </a:pPr>
            <a:r>
              <a:rPr lang="cs-CZ" dirty="0"/>
              <a:t>- Empatie – vaše nároky jsou </a:t>
            </a:r>
            <a:r>
              <a:rPr lang="cs-CZ" dirty="0" err="1"/>
              <a:t>platn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cs-CZ" dirty="0"/>
              <a:t>pro vás, moje pro mě</a:t>
            </a:r>
            <a:r>
              <a:rPr lang="de-DE" dirty="0"/>
              <a:t>. </a:t>
            </a:r>
            <a:r>
              <a:rPr lang="de-DE" dirty="0" err="1"/>
              <a:t>Umo</a:t>
            </a:r>
            <a:r>
              <a:rPr lang="cs-CZ" dirty="0" err="1"/>
              <a:t>žňuje</a:t>
            </a:r>
            <a:r>
              <a:rPr lang="cs-CZ" dirty="0"/>
              <a:t> to pracovat se skupinami na okraji společnosti – bezdomovci a podobně.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541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7F9860-B88E-D82F-756C-4037A5E8E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Radikální feminismus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5F4843-293F-A0B2-DB9C-4FD2EEB59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filozofická doktrína – negace všeho, neboť všechno je maskulinní (filozofie, ekonomie atd.). </a:t>
            </a:r>
          </a:p>
          <a:p>
            <a:r>
              <a:rPr lang="cs-CZ" dirty="0"/>
              <a:t>Heterosexualita jako forma útlaku žen. Radikální feminismus zdůrazňuje nadřazenost žen, ženy jsou novodobým proletariátem. </a:t>
            </a:r>
          </a:p>
          <a:p>
            <a:r>
              <a:rPr lang="cs-CZ" dirty="0"/>
              <a:t>V rámci sociální práce tyto myšlenkové proudy vnímají snahy udržení komplexnosti rodiny i přes domácí násilí za jinou sofistikovanější formu násilí na ženách – Polské právní úpravy k interrupci či rozvodům.</a:t>
            </a:r>
          </a:p>
          <a:p>
            <a:r>
              <a:rPr lang="cs-CZ" dirty="0" err="1"/>
              <a:t>Me</a:t>
            </a:r>
            <a:r>
              <a:rPr lang="cs-CZ" dirty="0"/>
              <a:t> – </a:t>
            </a:r>
            <a:r>
              <a:rPr lang="cs-CZ" dirty="0" err="1"/>
              <a:t>Too</a:t>
            </a:r>
            <a:r>
              <a:rPr lang="cs-CZ" dirty="0"/>
              <a:t> – dopady na </a:t>
            </a:r>
            <a:r>
              <a:rPr lang="cs-CZ"/>
              <a:t>týmovou spolupráci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8375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85442D-E671-1B19-5D05-4D391A63C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Postmoderní feminismus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1700BE-3C3C-A5DE-5DA8-EBBAFBB87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Radikální feminismus požadoval novou teorii politiky, postmoderní feminismus zpochybnil projekt teoretizování. </a:t>
            </a:r>
          </a:p>
          <a:p>
            <a:r>
              <a:rPr lang="cs-CZ" dirty="0"/>
              <a:t>Jednalo se o rušení kořenů patriarchátu, ale rovněž i samotného feminismu. </a:t>
            </a:r>
          </a:p>
          <a:p>
            <a:r>
              <a:rPr lang="cs-CZ" dirty="0"/>
              <a:t>Podobně černé ženy zpochybnily feminismus bílých žen.</a:t>
            </a:r>
          </a:p>
          <a:p>
            <a:r>
              <a:rPr lang="cs-CZ" dirty="0"/>
              <a:t>Současné směry feminismu působí často bez konceptu, ale rozvíjí genderovou spolupráci.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9204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D511A1-DB36-0C68-9726-4E7BAA7FA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feministické SP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039A68-B6C0-6752-AF63-9E40AC665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Synergie mezi feminismem a sociální prací je založena na společných hodnotách.</a:t>
            </a:r>
          </a:p>
          <a:p>
            <a:pPr lvl="0"/>
            <a:r>
              <a:rPr lang="cs-CZ" dirty="0"/>
              <a:t>Předpisy pro práci s muži a ženami.</a:t>
            </a:r>
          </a:p>
          <a:p>
            <a:pPr lvl="0"/>
            <a:r>
              <a:rPr lang="cs-CZ" dirty="0"/>
              <a:t>Využití feministických perspektiv k pochopení genderové spolupráce.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92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D3C67C-0C25-68D1-D6F8-06EC29ADC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moci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3184FA-8509-F824-0447-AC08E01A8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Skupiny, kterým jsou systematicky upírána některá práva a možnosti, </a:t>
            </a:r>
            <a:r>
              <a:rPr lang="cs-CZ" dirty="0" err="1"/>
              <a:t>kter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cs-CZ" dirty="0"/>
              <a:t>jsou běžně </a:t>
            </a:r>
            <a:r>
              <a:rPr lang="cs-CZ" dirty="0" err="1"/>
              <a:t>dostupn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cs-CZ" dirty="0"/>
              <a:t>většinové části společnosti.</a:t>
            </a:r>
          </a:p>
          <a:p>
            <a:r>
              <a:rPr lang="cs-CZ" dirty="0"/>
              <a:t>členění společnosti - podle pohlaví, rasy, věku, </a:t>
            </a:r>
            <a:r>
              <a:rPr lang="cs-CZ" dirty="0" err="1"/>
              <a:t>společensk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cs-CZ" dirty="0"/>
              <a:t>třídy, sexuální orientace, zdravotního postižení a podobně. </a:t>
            </a:r>
          </a:p>
          <a:p>
            <a:r>
              <a:rPr lang="cs-CZ" dirty="0"/>
              <a:t>Příklad senioři:</a:t>
            </a:r>
          </a:p>
          <a:p>
            <a:r>
              <a:rPr lang="cs-CZ" dirty="0"/>
              <a:t>lokalita, </a:t>
            </a:r>
            <a:r>
              <a:rPr lang="cs-CZ" dirty="0" err="1"/>
              <a:t>vztahov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cs-CZ" dirty="0"/>
              <a:t>vazby seniora, jeho sebepojetí. Všechny tyto faktory je nutno brát v úvahu při hledání </a:t>
            </a:r>
            <a:r>
              <a:rPr lang="cs-CZ" dirty="0" err="1"/>
              <a:t>konkr</a:t>
            </a:r>
            <a:r>
              <a:rPr lang="fr-FR" dirty="0" err="1"/>
              <a:t>é</a:t>
            </a:r>
            <a:r>
              <a:rPr lang="cs-CZ" dirty="0" err="1"/>
              <a:t>tní</a:t>
            </a:r>
            <a:r>
              <a:rPr lang="cs-CZ" dirty="0"/>
              <a:t> pomoci a prosazovat změnu s aktivní účastí všech zúčastněných. </a:t>
            </a:r>
          </a:p>
          <a:p>
            <a:r>
              <a:rPr lang="cs-CZ" dirty="0"/>
              <a:t>AOP tedy není zaměřen jen na </a:t>
            </a:r>
            <a:r>
              <a:rPr lang="cs-CZ" dirty="0" err="1"/>
              <a:t>konkr</a:t>
            </a:r>
            <a:r>
              <a:rPr lang="fr-FR" dirty="0" err="1"/>
              <a:t>é</a:t>
            </a:r>
            <a:r>
              <a:rPr lang="cs-CZ" dirty="0" err="1"/>
              <a:t>tní</a:t>
            </a:r>
            <a:r>
              <a:rPr lang="cs-CZ" dirty="0"/>
              <a:t> pomoc, ale tuto pomoc vidí v širším kontextu a dožaduje se zároveň i </a:t>
            </a:r>
            <a:r>
              <a:rPr lang="cs-CZ" dirty="0" err="1"/>
              <a:t>syst</a:t>
            </a:r>
            <a:r>
              <a:rPr lang="fr-FR" dirty="0" err="1"/>
              <a:t>é</a:t>
            </a:r>
            <a:r>
              <a:rPr lang="cs-CZ" dirty="0" err="1"/>
              <a:t>mových</a:t>
            </a:r>
            <a:r>
              <a:rPr lang="cs-CZ" dirty="0"/>
              <a:t> změn.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033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6CAA2E-1E02-95A0-8BC8-807416D46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Antiopresivní</a:t>
            </a:r>
            <a:r>
              <a:rPr lang="cs-CZ" dirty="0"/>
              <a:t> 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B351FE-2A0F-B069-D308-8D7C4C614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Navázání kontaktu, vytvoření a udržení zdravého vztahu mezi klientem a sociálním pracovníkem patří mezi klíčové úkoly </a:t>
            </a:r>
            <a:r>
              <a:rPr lang="cs-CZ" b="1" dirty="0"/>
              <a:t>sociální práce – práce s mocí sociálního pracovníka.</a:t>
            </a:r>
          </a:p>
          <a:p>
            <a:r>
              <a:rPr lang="cs-CZ" dirty="0"/>
              <a:t>Moc je téměř vše, vzhledem k ohrožení klienta</a:t>
            </a:r>
          </a:p>
          <a:p>
            <a:r>
              <a:rPr lang="cs-CZ" dirty="0"/>
              <a:t>Klient má rovněž svou moc, která může být destruktivní</a:t>
            </a:r>
          </a:p>
          <a:p>
            <a:r>
              <a:rPr lang="cs-CZ" dirty="0"/>
              <a:t>Moc:</a:t>
            </a:r>
          </a:p>
          <a:p>
            <a:pPr>
              <a:buFontTx/>
              <a:buChar char="-"/>
            </a:pPr>
            <a:r>
              <a:rPr lang="cs-CZ" dirty="0"/>
              <a:t>Z pohledu systému – státní i organizace</a:t>
            </a:r>
          </a:p>
          <a:p>
            <a:pPr>
              <a:buFontTx/>
              <a:buChar char="-"/>
            </a:pPr>
            <a:r>
              <a:rPr lang="cs-CZ" dirty="0"/>
              <a:t>Z pohledu sociálního pracovníka</a:t>
            </a:r>
          </a:p>
          <a:p>
            <a:pPr>
              <a:buFontTx/>
              <a:buChar char="-"/>
            </a:pPr>
            <a:r>
              <a:rPr lang="cs-CZ" dirty="0"/>
              <a:t>Moc „bezmocných“ – manipulace, vydírání</a:t>
            </a:r>
          </a:p>
        </p:txBody>
      </p:sp>
    </p:spTree>
    <p:extLst>
      <p:ext uri="{BB962C8B-B14F-4D97-AF65-F5344CB8AC3E}">
        <p14:creationId xmlns:p14="http://schemas.microsoft.com/office/powerpoint/2010/main" val="35045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52DA39-7890-2158-9AD8-5AF25E1ED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Rámec moci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5E870C-B118-DF11-7FA2-37BBB6B21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2DFC07A2-B055-3165-B646-A0DCBA975BA1}"/>
              </a:ext>
            </a:extLst>
          </p:cNvPr>
          <p:cNvSpPr/>
          <p:nvPr/>
        </p:nvSpPr>
        <p:spPr>
          <a:xfrm>
            <a:off x="3770489" y="1690688"/>
            <a:ext cx="3115733" cy="300549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Klinet</a:t>
            </a:r>
            <a:r>
              <a:rPr lang="cs-CZ" dirty="0"/>
              <a:t> 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86A4A4F4-DB42-9163-7961-AB895AB70763}"/>
              </a:ext>
            </a:extLst>
          </p:cNvPr>
          <p:cNvSpPr/>
          <p:nvPr/>
        </p:nvSpPr>
        <p:spPr>
          <a:xfrm>
            <a:off x="1490134" y="2427111"/>
            <a:ext cx="3251200" cy="31157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Stát a </a:t>
            </a:r>
          </a:p>
          <a:p>
            <a:pPr algn="ctr"/>
            <a:r>
              <a:rPr lang="cs-CZ" dirty="0"/>
              <a:t>organizace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849D25D2-2378-B002-5D4E-3AA7029AA37D}"/>
              </a:ext>
            </a:extLst>
          </p:cNvPr>
          <p:cNvSpPr/>
          <p:nvPr/>
        </p:nvSpPr>
        <p:spPr>
          <a:xfrm>
            <a:off x="3635022" y="4109156"/>
            <a:ext cx="3025422" cy="220274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pracovník</a:t>
            </a:r>
          </a:p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Požadavky státu a organizace</a:t>
            </a:r>
          </a:p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Požadavky klienta</a:t>
            </a:r>
          </a:p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Požadavky Etiky SP</a:t>
            </a:r>
          </a:p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Požadavky na sebe sama</a:t>
            </a:r>
          </a:p>
        </p:txBody>
      </p:sp>
    </p:spTree>
    <p:extLst>
      <p:ext uri="{BB962C8B-B14F-4D97-AF65-F5344CB8AC3E}">
        <p14:creationId xmlns:p14="http://schemas.microsoft.com/office/powerpoint/2010/main" val="566713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58E981-0F5A-0022-AC04-3D622F9E0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Diskriminace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058FF7-808A-EF61-FCEE-3F6282AEF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Je základní rys klientovy situace. Je zde nebezpečí, </a:t>
            </a:r>
            <a:r>
              <a:rPr lang="cs-CZ" dirty="0" err="1"/>
              <a:t>ž</a:t>
            </a:r>
            <a:r>
              <a:rPr lang="fr-FR" dirty="0"/>
              <a:t>e </a:t>
            </a:r>
            <a:r>
              <a:rPr lang="fr-FR" dirty="0" err="1"/>
              <a:t>soci</a:t>
            </a:r>
            <a:r>
              <a:rPr lang="cs-CZ" dirty="0" err="1"/>
              <a:t>ální</a:t>
            </a:r>
            <a:r>
              <a:rPr lang="cs-CZ" dirty="0"/>
              <a:t> pracovník bude necitlivý na diskriminaci a opresi.</a:t>
            </a:r>
            <a:r>
              <a:rPr lang="cs-CZ" dirty="0">
                <a:effectLst/>
              </a:rPr>
              <a:t> </a:t>
            </a:r>
          </a:p>
          <a:p>
            <a:r>
              <a:rPr lang="cs-CZ" dirty="0"/>
              <a:t>Oprese vůči sociálního pracovníka – vnitřní nastavení, klientovy dovednosti</a:t>
            </a:r>
          </a:p>
          <a:p>
            <a:pPr lvl="0" fontAlgn="base"/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3 imperativy:</a:t>
            </a:r>
          </a:p>
          <a:p>
            <a:pPr lvl="1"/>
            <a:r>
              <a:rPr lang="cs-CZ" dirty="0"/>
              <a:t>Spravedlnost</a:t>
            </a:r>
          </a:p>
          <a:p>
            <a:pPr lvl="1"/>
            <a:r>
              <a:rPr lang="cs-CZ" dirty="0"/>
              <a:t>Rovnost – včetně specifických potřeb</a:t>
            </a:r>
          </a:p>
          <a:p>
            <a:pPr lvl="1"/>
            <a:r>
              <a:rPr lang="cs-CZ" dirty="0" err="1"/>
              <a:t>Spoluúč</a:t>
            </a:r>
            <a:r>
              <a:rPr lang="es-ES_tradnl" dirty="0" err="1"/>
              <a:t>ast</a:t>
            </a:r>
            <a:r>
              <a:rPr lang="es-ES_tradnl" dirty="0"/>
              <a:t> (</a:t>
            </a:r>
            <a:r>
              <a:rPr lang="es-ES_tradnl" dirty="0" err="1"/>
              <a:t>participace</a:t>
            </a:r>
            <a:r>
              <a:rPr lang="es-ES_tradnl" dirty="0"/>
              <a:t>)</a:t>
            </a:r>
          </a:p>
          <a:p>
            <a:pPr marL="457200" lvl="1" indent="0">
              <a:buNone/>
            </a:pPr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- Zmocňování (</a:t>
            </a:r>
            <a:r>
              <a:rPr lang="cs-CZ" dirty="0" err="1">
                <a:effectLst>
                  <a:outerShdw sx="0" sy="0">
                    <a:srgbClr val="000000"/>
                  </a:outerShdw>
                </a:effectLst>
              </a:rPr>
              <a:t>empowerment</a:t>
            </a:r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) klientů – zabránění vzniku závislosti na vztahu klient – pracovník.</a:t>
            </a:r>
          </a:p>
          <a:p>
            <a:pPr marL="457200" lvl="1" indent="0" fontAlgn="base">
              <a:buNone/>
            </a:pPr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- Strukturální povaha řešení </a:t>
            </a:r>
            <a:r>
              <a:rPr lang="cs-CZ" dirty="0"/>
              <a:t>situace </a:t>
            </a:r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– brát ohled na maximální šíři makro i mikro rámce.</a:t>
            </a:r>
          </a:p>
          <a:p>
            <a:pPr marL="457200" lvl="1" indent="0" fontAlgn="base">
              <a:buNone/>
            </a:pPr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- Jedinečnost pomoci i klienta.</a:t>
            </a:r>
          </a:p>
          <a:p>
            <a:pPr marL="457200" lvl="1" indent="0" fontAlgn="base">
              <a:buNone/>
            </a:pPr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- Diskriminace je jedna, ale může mít mnoho podob.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6815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9B1BA0-C410-85AE-17E6-BE01AFA07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AOP v perspektivách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53CCB9-CA42-FEC8-43E1-D393FEF1A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cs-CZ" dirty="0"/>
              <a:t>Asimilace </a:t>
            </a:r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– rozvíjet dovednosti v nov</a:t>
            </a:r>
            <a:r>
              <a:rPr lang="fr-FR" dirty="0" err="1"/>
              <a:t>é</a:t>
            </a:r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m prostředí.</a:t>
            </a:r>
          </a:p>
          <a:p>
            <a:pPr lvl="0" fontAlgn="base"/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Liberální pluralismus – </a:t>
            </a:r>
            <a:r>
              <a:rPr lang="cs-CZ" dirty="0" err="1">
                <a:effectLst>
                  <a:outerShdw sx="0" sy="0">
                    <a:srgbClr val="000000"/>
                  </a:outerShdw>
                </a:effectLst>
              </a:rPr>
              <a:t>rovn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příležitosti, stejné zacházení.</a:t>
            </a:r>
          </a:p>
          <a:p>
            <a:pPr lvl="0" fontAlgn="base"/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Kulturní pluralismus – přijetí kulturní různorodosti.</a:t>
            </a:r>
          </a:p>
          <a:p>
            <a:pPr lvl="0" fontAlgn="base"/>
            <a:r>
              <a:rPr lang="de-DE" dirty="0"/>
              <a:t>Strukturalismus </a:t>
            </a:r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– společnost má </a:t>
            </a:r>
            <a:r>
              <a:rPr lang="cs-CZ" dirty="0" err="1">
                <a:effectLst>
                  <a:outerShdw sx="0" sy="0">
                    <a:srgbClr val="000000"/>
                  </a:outerShdw>
                </a:effectLst>
              </a:rPr>
              <a:t>různ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třídy s odlišným postavením a mocí. Posilovat schopnost ovlivňovat </a:t>
            </a:r>
            <a:r>
              <a:rPr lang="cs-CZ" dirty="0" err="1">
                <a:effectLst>
                  <a:outerShdw sx="0" sy="0">
                    <a:srgbClr val="000000"/>
                  </a:outerShdw>
                </a:effectLst>
              </a:rPr>
              <a:t>společensk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podmínky.</a:t>
            </a:r>
          </a:p>
          <a:p>
            <a:r>
              <a:rPr lang="de-DE" dirty="0"/>
              <a:t>Men</a:t>
            </a:r>
            <a:r>
              <a:rPr lang="cs-CZ" dirty="0" err="1"/>
              <a:t>šinov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cs-CZ" dirty="0"/>
              <a:t>přístupy – do tvorby služeb zahrnout perspektiv menšin.</a:t>
            </a:r>
            <a:r>
              <a:rPr lang="cs-CZ" dirty="0">
                <a:effectLst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249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AFF635-6FFD-4D98-A10E-FD40F18DB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Multikulturalismu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9975F9-9C7A-14DC-6EC0-6902AC86C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Multikulturalismus je složen ze dvou časti. Předpona </a:t>
            </a:r>
            <a:r>
              <a:rPr lang="cs-CZ" dirty="0" err="1"/>
              <a:t>multi</a:t>
            </a:r>
            <a:r>
              <a:rPr lang="cs-CZ" dirty="0"/>
              <a:t> označuje mnohost a kultura (z </a:t>
            </a:r>
            <a:r>
              <a:rPr lang="cs-CZ" dirty="0" err="1"/>
              <a:t>latinskeho</a:t>
            </a:r>
            <a:r>
              <a:rPr lang="cs-CZ" dirty="0"/>
              <a:t> </a:t>
            </a:r>
            <a:r>
              <a:rPr lang="cs-CZ" dirty="0" err="1"/>
              <a:t>colere</a:t>
            </a:r>
            <a:r>
              <a:rPr lang="cs-CZ" dirty="0"/>
              <a:t>, pěstovat) je soubor hmotných i nehmotných statků, které člověk stvořil nebo v něž přetvořil přírodu. Přípona –ismus udává označeni hnuti nebo směru myšleni. </a:t>
            </a:r>
          </a:p>
          <a:p>
            <a:r>
              <a:rPr lang="cs-CZ" dirty="0"/>
              <a:t>Multikulturalismus předpokládá, že mnohost kultur v rámci jedné společnosti je obohacující. Multikulturalismus obhajuje ideální rovnocennou multikulturní společnost. Menšiny mají stejná pravá projevu jako většina. Nemusejí se tedy vzdávat své kulturní či náboženské identity.</a:t>
            </a:r>
          </a:p>
          <a:p>
            <a:r>
              <a:rPr lang="cs-CZ" dirty="0"/>
              <a:t>Pluralismus (z latinského pluralis, množný, vícerý) je filozofickým směrem, který uznává existenci vice podstat. Kulturní pluralismus se zabývá řešením soužiti vice kultur v rámci jednoho státu. Zkoumá pozitivní i negativní dopady.</a:t>
            </a:r>
          </a:p>
          <a:p>
            <a:r>
              <a:rPr lang="cs-CZ" dirty="0" err="1"/>
              <a:t>Monokulturalismus</a:t>
            </a:r>
            <a:r>
              <a:rPr lang="cs-CZ" dirty="0"/>
              <a:t> – vytváření jednolité monolitické kultury. </a:t>
            </a:r>
          </a:p>
          <a:p>
            <a:r>
              <a:rPr lang="cs-CZ" dirty="0" err="1"/>
              <a:t>Asilimilatismus</a:t>
            </a:r>
            <a:r>
              <a:rPr lang="cs-CZ" dirty="0"/>
              <a:t>  – skupina majoritní společnosti definují a sledují vše co si musí nově příchozí osvojit a dodržovat (některé asijské země s právem </a:t>
            </a:r>
            <a:r>
              <a:rPr lang="cs-CZ" dirty="0" err="1"/>
              <a:t>šária</a:t>
            </a:r>
            <a:r>
              <a:rPr lang="cs-CZ" dirty="0"/>
              <a:t> a podobně).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0294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04FDCD-6B9C-B3E8-C9F1-16A837393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multikulturalismu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3BFE00-DA05-ABAF-DF39-712B1CEE4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Multikulturalismus z hora – na úrovni institucí a oficiálních postojů. Politické výzvy na základních principech – občanské povinnosti, kulturní respekt, sociální spravedlnost, rovnost.</a:t>
            </a:r>
          </a:p>
          <a:p>
            <a:r>
              <a:rPr lang="cs-CZ" dirty="0"/>
              <a:t>Multikulturalismus z </a:t>
            </a:r>
            <a:r>
              <a:rPr lang="cs-CZ" dirty="0" err="1"/>
              <a:t>dola</a:t>
            </a:r>
            <a:r>
              <a:rPr lang="cs-CZ" dirty="0"/>
              <a:t> – USA a Velká Británie – důraz na individuální příležitosti a občanskou asimilaci. Zde rovněž patří pozitivní diskriminace a nový fenomén – férové vyrovnávání šancí.</a:t>
            </a:r>
          </a:p>
          <a:p>
            <a:r>
              <a:rPr lang="cs-CZ" dirty="0"/>
              <a:t>Kritický multikulturalismus – je především orientován na porozumění a poznání historie  vzniku skupin, jak se mění jejich postavení v určitém historicko-společenským kontextu. Zde rovněž patří i kulturní kompetence (paradigma vzdělávací) – znalosti vlastní kultury, cizích kultur a schopnost vést dialog na základě práv a povinností spojených s fungování společnosti.</a:t>
            </a:r>
          </a:p>
          <a:p>
            <a:r>
              <a:rPr lang="cs-CZ" dirty="0"/>
              <a:t>Balanc mezi právy a povinnostmi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238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DF306-A6D6-5738-62A3-E2C84BDF8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28FA7A-74E4-E0C5-7492-795898A9D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znalost vlastní kultury, jejich hodnot a historie,</a:t>
            </a:r>
          </a:p>
          <a:p>
            <a:pPr lvl="0" fontAlgn="base"/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uvědomění si práv a povinností jednotlivců i skupin a jejich vzájemných vazeb,</a:t>
            </a:r>
          </a:p>
          <a:p>
            <a:pPr lvl="0" fontAlgn="base"/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umění zpracovat dilemata spojená s multikulturní problematikou – asimilace/vlastní kulturní identita, práva/povinnosti menšin i majority, </a:t>
            </a:r>
          </a:p>
          <a:p>
            <a:pPr lvl="0" fontAlgn="base"/>
            <a:r>
              <a:rPr lang="cs-CZ" dirty="0">
                <a:effectLst>
                  <a:outerShdw sx="0" sy="0">
                    <a:srgbClr val="000000"/>
                  </a:outerShdw>
                </a:effectLst>
              </a:rPr>
              <a:t>hledání rozdílností/hledání podobností.</a:t>
            </a:r>
          </a:p>
        </p:txBody>
      </p:sp>
    </p:spTree>
    <p:extLst>
      <p:ext uri="{BB962C8B-B14F-4D97-AF65-F5344CB8AC3E}">
        <p14:creationId xmlns:p14="http://schemas.microsoft.com/office/powerpoint/2010/main" val="30233865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1518</Words>
  <Application>Microsoft Macintosh PowerPoint</Application>
  <PresentationFormat>Širokoúhlá obrazovka</PresentationFormat>
  <Paragraphs>111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Antiopresivní metody a multikulturní teorie </vt:lpstr>
      <vt:lpstr>Teorie moci</vt:lpstr>
      <vt:lpstr>Antiopresivní teorie</vt:lpstr>
      <vt:lpstr>Rámec moci</vt:lpstr>
      <vt:lpstr>Diskriminace </vt:lpstr>
      <vt:lpstr>AOP v perspektivách</vt:lpstr>
      <vt:lpstr>Multikulturalismu </vt:lpstr>
      <vt:lpstr>Řešení multikulturalismu</vt:lpstr>
      <vt:lpstr>Východiska </vt:lpstr>
      <vt:lpstr>Předpoklady </vt:lpstr>
      <vt:lpstr>Kultura </vt:lpstr>
      <vt:lpstr>Subkultura </vt:lpstr>
      <vt:lpstr>Fundamentalismus </vt:lpstr>
      <vt:lpstr>Proces při migraci - běženci</vt:lpstr>
      <vt:lpstr>Menšiny – moc jako nosný fenomén</vt:lpstr>
      <vt:lpstr>AOP, feministické, kritické</vt:lpstr>
      <vt:lpstr>Radikální feminismus</vt:lpstr>
      <vt:lpstr>Postmoderní feminismus</vt:lpstr>
      <vt:lpstr>Základy feministické SP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Antiopresivní metody a multikulturní teorie </dc:title>
  <dc:creator>Petr Fabián</dc:creator>
  <cp:lastModifiedBy>Petr Fabián</cp:lastModifiedBy>
  <cp:revision>5</cp:revision>
  <dcterms:created xsi:type="dcterms:W3CDTF">2022-05-02T08:14:01Z</dcterms:created>
  <dcterms:modified xsi:type="dcterms:W3CDTF">2022-05-02T12:11:58Z</dcterms:modified>
</cp:coreProperties>
</file>