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63" r:id="rId4"/>
    <p:sldId id="258" r:id="rId5"/>
    <p:sldId id="265" r:id="rId6"/>
    <p:sldId id="264" r:id="rId7"/>
    <p:sldId id="266" r:id="rId8"/>
    <p:sldId id="267" r:id="rId9"/>
    <p:sldId id="268" r:id="rId10"/>
    <p:sldId id="262" r:id="rId11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14F78-2704-4A14-9D13-8C439389E5D1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70CB9-FDA8-4B5C-A916-D6F9C5F91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894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Psychologie zdraví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Vymezení pojmu psychologie zdraví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Jedna z nejmladších vědních disciplín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1978 ji ustanovuje APA (Americká psych. společnost)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1986 vymezena jako: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dirty="0"/>
              <a:t>soubor specifických, vědeckých a profesionálních příspěvků psychologických věd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k </a:t>
            </a:r>
            <a:r>
              <a:rPr lang="cs-CZ" sz="2400" i="1" dirty="0"/>
              <a:t>upevňování a uchování zdraví,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k </a:t>
            </a:r>
            <a:r>
              <a:rPr lang="cs-CZ" sz="2400" i="1" dirty="0"/>
              <a:t>prevenci a léčbě chorob a identifikaci etiologických a diagnostických korelátů zdraví a nemoci a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k </a:t>
            </a:r>
            <a:r>
              <a:rPr lang="cs-CZ" sz="2400" i="1" dirty="0"/>
              <a:t>analýze a zlepšování systému zdravotnické péče a utváření zdravotnické </a:t>
            </a:r>
            <a:r>
              <a:rPr lang="cs-CZ" sz="2400" i="1" dirty="0" smtClean="0"/>
              <a:t>politiky.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smtClean="0"/>
              <a:t>Důvody ke vzniku psychologie zdraví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713387"/>
          </a:xfrm>
        </p:spPr>
        <p:txBody>
          <a:bodyPr/>
          <a:lstStyle/>
          <a:p>
            <a:r>
              <a:rPr lang="cs-CZ" sz="2400" dirty="0"/>
              <a:t>Změna struktury </a:t>
            </a:r>
            <a:r>
              <a:rPr lang="cs-CZ" sz="2400" dirty="0" smtClean="0"/>
              <a:t>nemocí vedoucích ke smrti (civilizační)</a:t>
            </a:r>
          </a:p>
          <a:p>
            <a:r>
              <a:rPr lang="cs-CZ" sz="2400" dirty="0"/>
              <a:t>Radikální změna pojetí </a:t>
            </a:r>
            <a:r>
              <a:rPr lang="cs-CZ" sz="2400" dirty="0" smtClean="0"/>
              <a:t>zdraví (stav kdy je člověku dobře x neexistence nemoci)</a:t>
            </a:r>
          </a:p>
          <a:p>
            <a:r>
              <a:rPr lang="cs-CZ" sz="2400" dirty="0"/>
              <a:t>Změna biomedicínského modelu</a:t>
            </a:r>
            <a:r>
              <a:rPr lang="cs-CZ" sz="2400" dirty="0" smtClean="0"/>
              <a:t> </a:t>
            </a:r>
            <a:r>
              <a:rPr lang="cs-CZ" sz="2400" dirty="0" smtClean="0"/>
              <a:t>zdraví </a:t>
            </a:r>
            <a:r>
              <a:rPr lang="cs-CZ" sz="2400" dirty="0" smtClean="0"/>
              <a:t>(biologický x holistický přístup)</a:t>
            </a:r>
          </a:p>
          <a:p>
            <a:r>
              <a:rPr lang="cs-CZ" altLang="cs-CZ" sz="2400" dirty="0" smtClean="0"/>
              <a:t>Příčinou nemocí nejsou jen patogeny, ale i </a:t>
            </a:r>
            <a:r>
              <a:rPr lang="cs-CZ" altLang="cs-CZ" sz="2400" dirty="0" smtClean="0"/>
              <a:t>rizikové chování</a:t>
            </a:r>
            <a:endParaRPr lang="cs-CZ" altLang="cs-CZ" sz="2400" dirty="0" smtClean="0"/>
          </a:p>
          <a:p>
            <a:r>
              <a:rPr lang="cs-CZ" sz="2400" dirty="0"/>
              <a:t>Ukazuje se významný vliv </a:t>
            </a:r>
            <a:r>
              <a:rPr lang="cs-CZ" sz="2400" dirty="0" err="1"/>
              <a:t>salutogenních</a:t>
            </a:r>
            <a:r>
              <a:rPr lang="cs-CZ" sz="2400" dirty="0"/>
              <a:t> (podpůrných) </a:t>
            </a:r>
            <a:r>
              <a:rPr lang="cs-CZ" sz="2400" dirty="0" smtClean="0"/>
              <a:t>faktorů</a:t>
            </a:r>
          </a:p>
          <a:p>
            <a:r>
              <a:rPr lang="cs-CZ" sz="2400" dirty="0"/>
              <a:t>Preventivními opatřeními lze hledat cesty k snížení výdajů na zdravotní péči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Definice psychologie zdraví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Psychologie zdraví je obor, který:</a:t>
            </a:r>
          </a:p>
          <a:p>
            <a:pPr eaLnBrk="1" hangingPunct="1"/>
            <a:endParaRPr lang="cs-CZ" altLang="cs-CZ" sz="2400" dirty="0" smtClean="0"/>
          </a:p>
          <a:p>
            <a:pPr lvl="1" eaLnBrk="1" hangingPunct="1"/>
            <a:r>
              <a:rPr lang="cs-CZ" sz="2000" dirty="0" smtClean="0"/>
              <a:t>se </a:t>
            </a:r>
            <a:r>
              <a:rPr lang="cs-CZ" sz="2000" i="1" dirty="0"/>
              <a:t>zabývá úlohou psychologických faktorů při udržování zdraví, prevencí a </a:t>
            </a:r>
            <a:r>
              <a:rPr lang="cs-CZ" sz="2000" i="1" dirty="0" smtClean="0"/>
              <a:t>zvládání nemocí (Křivohlavý, 1994)</a:t>
            </a:r>
            <a:endParaRPr lang="cs-CZ" sz="2000" dirty="0"/>
          </a:p>
          <a:p>
            <a:pPr lvl="1" eaLnBrk="1" hangingPunct="1"/>
            <a:r>
              <a:rPr lang="cs-CZ" sz="2000" i="1" dirty="0" smtClean="0"/>
              <a:t>zkoumá </a:t>
            </a:r>
            <a:r>
              <a:rPr lang="cs-CZ" sz="2000" i="1" dirty="0"/>
              <a:t>zákonitosti vlivu psychických dispozic, funkcí a procesů na zdraví člověka, </a:t>
            </a:r>
            <a:r>
              <a:rPr lang="cs-CZ" sz="2000" i="1" dirty="0" smtClean="0"/>
              <a:t>vznik a </a:t>
            </a:r>
            <a:r>
              <a:rPr lang="cs-CZ" sz="2000" i="1" dirty="0"/>
              <a:t>rozvoj </a:t>
            </a:r>
            <a:r>
              <a:rPr lang="cs-CZ" sz="2000" i="1" dirty="0" smtClean="0"/>
              <a:t>nemocí a jejich terapie (</a:t>
            </a:r>
            <a:r>
              <a:rPr lang="cs-CZ" sz="2000" i="1" dirty="0" err="1" smtClean="0"/>
              <a:t>Kebza</a:t>
            </a:r>
            <a:r>
              <a:rPr lang="cs-CZ" sz="2000" i="1" dirty="0" smtClean="0"/>
              <a:t>, Šolcová, 2000)</a:t>
            </a:r>
          </a:p>
          <a:p>
            <a:pPr lvl="1" eaLnBrk="1" hangingPunct="1"/>
            <a:endParaRPr lang="cs-CZ" sz="2000" i="1" dirty="0" smtClean="0"/>
          </a:p>
          <a:p>
            <a:pPr lvl="1" eaLnBrk="1" hangingPunct="1"/>
            <a:r>
              <a:rPr lang="cs-CZ" sz="2000" i="1" dirty="0" smtClean="0"/>
              <a:t>Studuje </a:t>
            </a:r>
            <a:r>
              <a:rPr lang="cs-CZ" sz="2000" i="1" dirty="0"/>
              <a:t>chování, prožívání a činnosti člověka s ohledem na jeho zdraví a </a:t>
            </a:r>
            <a:r>
              <a:rPr lang="cs-CZ" sz="2000" i="1" dirty="0" smtClean="0"/>
              <a:t>nemoc. </a:t>
            </a:r>
          </a:p>
          <a:p>
            <a:pPr lvl="1" eaLnBrk="1" hangingPunct="1"/>
            <a:r>
              <a:rPr lang="cs-CZ" sz="2000" i="1" dirty="0" smtClean="0"/>
              <a:t>Studuje </a:t>
            </a:r>
            <a:r>
              <a:rPr lang="cs-CZ" sz="2000" i="1" dirty="0"/>
              <a:t>roli psychologických faktorů, které mají vliv na udržování a znovuobnovení zdraví, prevenci nemocí a jejich zvládání. Orientuje se na relativně zdravé, ale i nemocné osoby, mimo těch, které vykazují psychiatrické potíže.</a:t>
            </a:r>
            <a:r>
              <a:rPr lang="cs-CZ" sz="2000" dirty="0"/>
              <a:t> </a:t>
            </a:r>
            <a:r>
              <a:rPr lang="cs-CZ" sz="2000" dirty="0" smtClean="0"/>
              <a:t> (Mlčák, 2011)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psychologie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Zkoumá: </a:t>
            </a:r>
          </a:p>
          <a:p>
            <a:r>
              <a:rPr lang="cs-CZ" sz="2400" dirty="0" smtClean="0"/>
              <a:t>jak </a:t>
            </a:r>
            <a:r>
              <a:rPr lang="cs-CZ" sz="2400" dirty="0"/>
              <a:t>psychologické a zejména osobnostní proměnné spolupůsobí při vzniku nemocí i </a:t>
            </a:r>
            <a:r>
              <a:rPr lang="cs-CZ" sz="2400" dirty="0" smtClean="0"/>
              <a:t>úrazů, </a:t>
            </a:r>
          </a:p>
          <a:p>
            <a:r>
              <a:rPr lang="cs-CZ" sz="2400" dirty="0" smtClean="0"/>
              <a:t>jakým </a:t>
            </a:r>
            <a:r>
              <a:rPr lang="cs-CZ" sz="2400" dirty="0"/>
              <a:t>způsobem by se mělo ovlivňovat chování člověka a jeho prostředí, aby to prospělo jeho zdraví. </a:t>
            </a:r>
            <a:endParaRPr lang="cs-CZ" sz="2400" dirty="0" smtClean="0"/>
          </a:p>
          <a:p>
            <a:r>
              <a:rPr lang="cs-CZ" sz="2400" dirty="0" smtClean="0"/>
              <a:t>Snaží </a:t>
            </a:r>
            <a:r>
              <a:rPr lang="cs-CZ" sz="2400" dirty="0"/>
              <a:t>se především identifikovat chování a prožívání člověka, které zvyšuje nebo snižuje riziko vývoje poruch a chorob</a:t>
            </a:r>
            <a:r>
              <a:rPr lang="cs-CZ" sz="2400" dirty="0" smtClean="0"/>
              <a:t>.  </a:t>
            </a:r>
            <a:r>
              <a:rPr lang="cs-CZ" sz="2400" smtClean="0"/>
              <a:t>(Kohoutek</a:t>
            </a:r>
            <a:r>
              <a:rPr lang="cs-CZ" sz="2400" dirty="0" smtClean="0"/>
              <a:t>, 1998)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12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Cíle psychologie zdraví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získávat solidní, důležité a ověřené poznatky z oblasti psychologie o tom, co zdraví jedince posiluje a co mu škodí, </a:t>
            </a:r>
            <a:endParaRPr lang="cs-CZ" sz="2800" dirty="0" smtClean="0"/>
          </a:p>
          <a:p>
            <a:pPr lvl="0"/>
            <a:endParaRPr lang="cs-CZ" sz="2800" dirty="0"/>
          </a:p>
          <a:p>
            <a:r>
              <a:rPr lang="cs-CZ" sz="2800" dirty="0"/>
              <a:t>vybudovat teorii zdravého jednání a chování člověka (Křivohlavý, 2001). </a:t>
            </a:r>
          </a:p>
        </p:txBody>
      </p:sp>
    </p:spTree>
    <p:extLst>
      <p:ext uri="{BB962C8B-B14F-4D97-AF65-F5344CB8AC3E}">
        <p14:creationId xmlns:p14="http://schemas.microsoft.com/office/powerpoint/2010/main" val="1366304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Oblasti psychologie zdraví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Prevence úrazů</a:t>
            </a:r>
          </a:p>
          <a:p>
            <a:r>
              <a:rPr lang="cs-CZ" sz="2400" dirty="0" smtClean="0"/>
              <a:t>Včasná lékařská péče</a:t>
            </a:r>
          </a:p>
          <a:p>
            <a:r>
              <a:rPr lang="cs-CZ" sz="2400" dirty="0" smtClean="0"/>
              <a:t>Výživa a stravování</a:t>
            </a:r>
          </a:p>
          <a:p>
            <a:r>
              <a:rPr lang="cs-CZ" sz="2400" dirty="0" smtClean="0"/>
              <a:t>Upozorňování na nesprávné chování:</a:t>
            </a:r>
          </a:p>
          <a:p>
            <a:pPr lvl="1"/>
            <a:r>
              <a:rPr lang="cs-CZ" sz="2000" dirty="0" smtClean="0"/>
              <a:t>Zneužívání návykových látek</a:t>
            </a:r>
          </a:p>
          <a:p>
            <a:pPr lvl="1"/>
            <a:r>
              <a:rPr lang="cs-CZ" sz="2000" dirty="0" smtClean="0"/>
              <a:t>Chování zvyšující stres</a:t>
            </a:r>
          </a:p>
          <a:p>
            <a:pPr lvl="1"/>
            <a:r>
              <a:rPr lang="cs-CZ" sz="2000" dirty="0" smtClean="0"/>
              <a:t>Zanedbávání prevence</a:t>
            </a:r>
          </a:p>
          <a:p>
            <a:pPr lvl="1"/>
            <a:r>
              <a:rPr lang="cs-CZ" sz="2000" dirty="0" smtClean="0"/>
              <a:t>Rizikový sex</a:t>
            </a:r>
          </a:p>
          <a:p>
            <a:pPr lvl="1"/>
            <a:r>
              <a:rPr lang="cs-CZ" sz="2000" dirty="0" smtClean="0"/>
              <a:t>Riskování na hranici hazardu (adrenalinové sporty, </a:t>
            </a:r>
            <a:r>
              <a:rPr lang="cs-CZ" sz="2000" dirty="0" err="1" smtClean="0"/>
              <a:t>gambling</a:t>
            </a:r>
            <a:r>
              <a:rPr lang="cs-CZ" sz="2000" dirty="0" smtClean="0"/>
              <a:t>...)</a:t>
            </a:r>
          </a:p>
          <a:p>
            <a:pPr lvl="1"/>
            <a:r>
              <a:rPr lang="cs-CZ" sz="2000" dirty="0" smtClean="0"/>
              <a:t>Agresivní chování</a:t>
            </a:r>
          </a:p>
          <a:p>
            <a:pPr lvl="1"/>
            <a:r>
              <a:rPr lang="cs-CZ" sz="2000" dirty="0" smtClean="0"/>
              <a:t>Špatná životospráva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0461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Uplatnění psychologie zdraví v praxi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Široké uplatnění (při krizové intervenci, utváření životního stylu, zdravotní výchova, veřejné vzdělávání)</a:t>
            </a:r>
          </a:p>
          <a:p>
            <a:endParaRPr lang="cs-CZ" sz="2800" dirty="0" smtClean="0"/>
          </a:p>
          <a:p>
            <a:r>
              <a:rPr lang="cs-CZ" sz="2400" dirty="0" smtClean="0"/>
              <a:t>Rozmanité </a:t>
            </a:r>
            <a:r>
              <a:rPr lang="cs-CZ" sz="2400" dirty="0"/>
              <a:t>aplikační </a:t>
            </a:r>
            <a:r>
              <a:rPr lang="cs-CZ" sz="2400" dirty="0" smtClean="0"/>
              <a:t>programy, které spojuje </a:t>
            </a:r>
            <a:r>
              <a:rPr lang="cs-CZ" sz="2400" dirty="0"/>
              <a:t>filozofie </a:t>
            </a:r>
            <a:r>
              <a:rPr lang="cs-CZ" sz="2400" u="sng" dirty="0"/>
              <a:t>zdravého životního </a:t>
            </a:r>
            <a:r>
              <a:rPr lang="cs-CZ" sz="2400" u="sng" dirty="0" smtClean="0"/>
              <a:t>stylu</a:t>
            </a:r>
          </a:p>
          <a:p>
            <a:endParaRPr lang="cs-CZ" sz="2400" u="sng" dirty="0" smtClean="0"/>
          </a:p>
          <a:p>
            <a:r>
              <a:rPr lang="cs-CZ" sz="2400" dirty="0" smtClean="0"/>
              <a:t>Základní skupiny programů psychologie zdraví:</a:t>
            </a:r>
          </a:p>
          <a:p>
            <a:pPr lvl="1"/>
            <a:r>
              <a:rPr lang="cs-CZ" sz="2400" dirty="0"/>
              <a:t>programy v pracovním prostředí, </a:t>
            </a:r>
            <a:endParaRPr lang="cs-CZ" sz="2400" dirty="0" smtClean="0"/>
          </a:p>
          <a:p>
            <a:pPr lvl="1"/>
            <a:r>
              <a:rPr lang="cs-CZ" sz="2400" dirty="0" smtClean="0"/>
              <a:t>ve </a:t>
            </a:r>
            <a:r>
              <a:rPr lang="cs-CZ" sz="2400" dirty="0"/>
              <a:t>veřejném zdravotnictví a zdravotnických službách</a:t>
            </a:r>
            <a:r>
              <a:rPr lang="cs-CZ" sz="2400" dirty="0" smtClean="0"/>
              <a:t>,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/>
              <a:t>v oblasti práva a politiky</a:t>
            </a:r>
          </a:p>
        </p:txBody>
      </p:sp>
    </p:spTree>
    <p:extLst>
      <p:ext uri="{BB962C8B-B14F-4D97-AF65-F5344CB8AC3E}">
        <p14:creationId xmlns:p14="http://schemas.microsoft.com/office/powerpoint/2010/main" val="271168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Konkretizace programů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Zvyšování informovanosti </a:t>
            </a:r>
            <a:r>
              <a:rPr lang="cs-CZ" sz="2800" dirty="0"/>
              <a:t>veřejnosti o problematice psychologie </a:t>
            </a:r>
            <a:r>
              <a:rPr lang="cs-CZ" sz="2800" dirty="0" smtClean="0"/>
              <a:t>zdraví </a:t>
            </a:r>
          </a:p>
          <a:p>
            <a:r>
              <a:rPr lang="cs-CZ" sz="2800" dirty="0" smtClean="0"/>
              <a:t>Realizace škol </a:t>
            </a:r>
            <a:r>
              <a:rPr lang="cs-CZ" sz="2800" dirty="0"/>
              <a:t>podporujících </a:t>
            </a:r>
            <a:r>
              <a:rPr lang="cs-CZ" sz="2800" dirty="0" smtClean="0"/>
              <a:t>zdraví</a:t>
            </a:r>
          </a:p>
          <a:p>
            <a:r>
              <a:rPr lang="cs-CZ" sz="2800" dirty="0" smtClean="0"/>
              <a:t>Výzkum stresu</a:t>
            </a:r>
          </a:p>
          <a:p>
            <a:r>
              <a:rPr lang="cs-CZ" sz="2800" dirty="0" smtClean="0"/>
              <a:t>Rozvoj </a:t>
            </a:r>
            <a:r>
              <a:rPr lang="cs-CZ" sz="2800" dirty="0"/>
              <a:t>kompetencí ke zvládání </a:t>
            </a:r>
            <a:r>
              <a:rPr lang="cs-CZ" sz="2800" dirty="0" smtClean="0"/>
              <a:t>stresu</a:t>
            </a:r>
          </a:p>
          <a:p>
            <a:r>
              <a:rPr lang="cs-CZ" sz="2800" dirty="0" smtClean="0"/>
              <a:t>Výcvik paměti </a:t>
            </a:r>
          </a:p>
          <a:p>
            <a:r>
              <a:rPr lang="cs-CZ" sz="2800" dirty="0" smtClean="0"/>
              <a:t>Zkoumání </a:t>
            </a:r>
            <a:r>
              <a:rPr lang="cs-CZ" sz="2800" dirty="0"/>
              <a:t>vlivu pohybových aktivit a jógy na zdraví </a:t>
            </a:r>
            <a:endParaRPr lang="cs-CZ" sz="2800" dirty="0" smtClean="0"/>
          </a:p>
          <a:p>
            <a:r>
              <a:rPr lang="cs-CZ" sz="2800" dirty="0" smtClean="0"/>
              <a:t>Psychologie zdraví hospitalizovaných dětí aj.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00684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383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Psychologie zdraví</vt:lpstr>
      <vt:lpstr>Vymezení pojmu psychologie zdraví</vt:lpstr>
      <vt:lpstr>Důvody ke vzniku psychologie zdraví </vt:lpstr>
      <vt:lpstr>Definice psychologie zdraví</vt:lpstr>
      <vt:lpstr>Předmět psychologie zdraví</vt:lpstr>
      <vt:lpstr>Cíle psychologie zdraví</vt:lpstr>
      <vt:lpstr>Oblasti psychologie zdraví</vt:lpstr>
      <vt:lpstr>Uplatnění psychologie zdraví v praxi</vt:lpstr>
      <vt:lpstr>Konkretizace programů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37</cp:revision>
  <cp:lastPrinted>2022-05-05T12:02:28Z</cp:lastPrinted>
  <dcterms:created xsi:type="dcterms:W3CDTF">2014-12-05T10:20:04Z</dcterms:created>
  <dcterms:modified xsi:type="dcterms:W3CDTF">2022-05-05T12:05:49Z</dcterms:modified>
</cp:coreProperties>
</file>