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notesMasterIdLst>
    <p:notesMasterId r:id="rId13"/>
  </p:notesMasterIdLst>
  <p:handoutMasterIdLst>
    <p:handoutMasterId r:id="rId14"/>
  </p:handoutMasterIdLst>
  <p:sldIdLst>
    <p:sldId id="333" r:id="rId2"/>
    <p:sldId id="334" r:id="rId3"/>
    <p:sldId id="335" r:id="rId4"/>
    <p:sldId id="336" r:id="rId5"/>
    <p:sldId id="337" r:id="rId6"/>
    <p:sldId id="313" r:id="rId7"/>
    <p:sldId id="328" r:id="rId8"/>
    <p:sldId id="329" r:id="rId9"/>
    <p:sldId id="330" r:id="rId10"/>
    <p:sldId id="331" r:id="rId11"/>
    <p:sldId id="332" r:id="rId12"/>
  </p:sldIdLst>
  <p:sldSz cx="9144000" cy="6858000" type="screen4x3"/>
  <p:notesSz cx="6708775" cy="97742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66" autoAdjust="0"/>
    <p:restoredTop sz="94712" autoAdjust="0"/>
  </p:normalViewPr>
  <p:slideViewPr>
    <p:cSldViewPr>
      <p:cViewPr varScale="1">
        <p:scale>
          <a:sx n="96" d="100"/>
          <a:sy n="96" d="100"/>
        </p:scale>
        <p:origin x="-11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67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02063" y="0"/>
            <a:ext cx="290671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85288"/>
            <a:ext cx="29067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02063" y="9285288"/>
            <a:ext cx="290671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EA0B3A18-CB3F-4AD0-9B29-6DCA06BAE45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03829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06713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00475" y="0"/>
            <a:ext cx="2906713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18AB688-5102-45F0-820D-C3E5E8A372F8}" type="datetimeFigureOut">
              <a:rPr lang="cs-CZ"/>
              <a:pPr>
                <a:defRPr/>
              </a:pPr>
              <a:t>05.05.2022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33425"/>
            <a:ext cx="4886325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1513" y="4643438"/>
            <a:ext cx="5365750" cy="43973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283700"/>
            <a:ext cx="2906713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00475" y="9283700"/>
            <a:ext cx="2906713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8709DB5-A796-48BC-9BA1-0F2CEB78C19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49861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smtClean="0"/>
          </a:p>
        </p:txBody>
      </p:sp>
      <p:sp>
        <p:nvSpPr>
          <p:cNvPr id="3686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842E929-225C-41D5-AB87-58837026B602}" type="slidenum">
              <a:rPr lang="cs-CZ" altLang="cs-CZ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6</a:t>
            </a:fld>
            <a:endParaRPr lang="cs-CZ" altLang="cs-CZ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>
                <a:gd name="T0" fmla="*/ 335 w 5550"/>
                <a:gd name="T1" fmla="*/ 0 h 3216"/>
                <a:gd name="T2" fmla="*/ 333 w 5550"/>
                <a:gd name="T3" fmla="*/ 1290 h 3216"/>
                <a:gd name="T4" fmla="*/ 0 w 5550"/>
                <a:gd name="T5" fmla="*/ 1290 h 3216"/>
                <a:gd name="T6" fmla="*/ 6 w 5550"/>
                <a:gd name="T7" fmla="*/ 3210 h 3216"/>
                <a:gd name="T8" fmla="*/ 5550 w 5550"/>
                <a:gd name="T9" fmla="*/ 3216 h 3216"/>
                <a:gd name="T10" fmla="*/ 5550 w 5550"/>
                <a:gd name="T11" fmla="*/ 0 h 3216"/>
                <a:gd name="T12" fmla="*/ 335 w 5550"/>
                <a:gd name="T13" fmla="*/ 0 h 3216"/>
                <a:gd name="T14" fmla="*/ 335 w 5550"/>
                <a:gd name="T15" fmla="*/ 0 h 321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1689 h 2182"/>
                <a:gd name="T4" fmla="*/ 5590 w 4897"/>
                <a:gd name="T5" fmla="*/ 1689 h 2182"/>
                <a:gd name="T6" fmla="*/ 5590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196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58377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58378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dt" sz="quarter" idx="10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A3D004-9451-4933-9CAB-3D14E49ABEE0}" type="datetimeFigureOut">
              <a:rPr lang="cs-CZ"/>
              <a:pPr>
                <a:defRPr/>
              </a:pPr>
              <a:t>05.05.2022</a:t>
            </a:fld>
            <a:endParaRPr lang="cs-CZ"/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50CE05-B8CE-4C05-AD1F-B629A8E22D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8253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52C654-6BFD-4A26-8519-04EEA81326A3}" type="datetimeFigureOut">
              <a:rPr lang="cs-CZ"/>
              <a:pPr>
                <a:defRPr/>
              </a:pPr>
              <a:t>05.05.2022</a:t>
            </a:fld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587DD0-BD76-4B99-AC9E-3FDD6E71B7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4790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AB6888-14D5-45B5-8141-801553CDA2A6}" type="datetimeFigureOut">
              <a:rPr lang="cs-CZ"/>
              <a:pPr>
                <a:defRPr/>
              </a:pPr>
              <a:t>05.05.2022</a:t>
            </a:fld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BE52C3-93F3-4287-A57A-09E11132325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3614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C137B3-7DDF-424D-A8EA-33163D76E655}" type="datetimeFigureOut">
              <a:rPr lang="cs-CZ"/>
              <a:pPr>
                <a:defRPr/>
              </a:pPr>
              <a:t>05.05.2022</a:t>
            </a:fld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21420B-FBE2-4D59-AF95-7C30DBE85FC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4646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A09790-D31C-45DE-BBEF-80B52ADE2BEC}" type="datetimeFigureOut">
              <a:rPr lang="cs-CZ"/>
              <a:pPr>
                <a:defRPr/>
              </a:pPr>
              <a:t>05.05.2022</a:t>
            </a:fld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E02CEA-2FAA-46FA-A495-679AD65A7A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6211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74F82A-D39F-4161-AE50-44B5DEB7EE64}" type="datetimeFigureOut">
              <a:rPr lang="cs-CZ"/>
              <a:pPr>
                <a:defRPr/>
              </a:pPr>
              <a:t>05.05.2022</a:t>
            </a:fld>
            <a:endParaRPr 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12F842-9810-4008-9775-7C15B120D2D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3342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59D76A-2FDE-4337-B41E-F0DA9C87F617}" type="datetimeFigureOut">
              <a:rPr lang="cs-CZ"/>
              <a:pPr>
                <a:defRPr/>
              </a:pPr>
              <a:t>05.05.2022</a:t>
            </a:fld>
            <a:endParaRPr lang="cs-CZ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DA530C-A650-429C-8575-502F7151645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7871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281306-F8D5-4A63-B7A7-E930F2D4EA13}" type="datetimeFigureOut">
              <a:rPr lang="cs-CZ"/>
              <a:pPr>
                <a:defRPr/>
              </a:pPr>
              <a:t>05.05.2022</a:t>
            </a:fld>
            <a:endParaRPr lang="cs-CZ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54A17E-91D0-4F81-9971-4BC3252916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7701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8C4E65-BC25-4BA6-907D-60D3EDAA18FB}" type="datetimeFigureOut">
              <a:rPr lang="cs-CZ"/>
              <a:pPr>
                <a:defRPr/>
              </a:pPr>
              <a:t>05.05.2022</a:t>
            </a:fld>
            <a:endParaRPr lang="cs-CZ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A30616-0106-4B54-A4BB-C9BCA0DB47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6810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819421-FC0B-4B66-8B30-4EE1514716E8}" type="datetimeFigureOut">
              <a:rPr lang="cs-CZ"/>
              <a:pPr>
                <a:defRPr/>
              </a:pPr>
              <a:t>05.05.2022</a:t>
            </a:fld>
            <a:endParaRPr 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0EA15-DE5E-4486-8B95-FF00CB1FEA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3220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E26192-12F9-4109-AF3F-B6D596395F71}" type="datetimeFigureOut">
              <a:rPr lang="cs-CZ"/>
              <a:pPr>
                <a:defRPr/>
              </a:pPr>
              <a:t>05.05.2022</a:t>
            </a:fld>
            <a:endParaRPr 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C82D79-5857-48B6-A8A7-DFCE64CEB79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4585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1032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912 h 2182"/>
                <a:gd name="T4" fmla="*/ 5590 w 4897"/>
                <a:gd name="T5" fmla="*/ 912 h 2182"/>
                <a:gd name="T6" fmla="*/ 5590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196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>
                <a:gd name="T0" fmla="*/ 330 w 5550"/>
                <a:gd name="T1" fmla="*/ 1764 h 3168"/>
                <a:gd name="T2" fmla="*/ 0 w 5550"/>
                <a:gd name="T3" fmla="*/ 1764 h 3168"/>
                <a:gd name="T4" fmla="*/ 0 w 5550"/>
                <a:gd name="T5" fmla="*/ 3168 h 3168"/>
                <a:gd name="T6" fmla="*/ 5550 w 5550"/>
                <a:gd name="T7" fmla="*/ 3168 h 3168"/>
                <a:gd name="T8" fmla="*/ 5550 w 5550"/>
                <a:gd name="T9" fmla="*/ 0 h 3168"/>
                <a:gd name="T10" fmla="*/ 330 w 5550"/>
                <a:gd name="T11" fmla="*/ 0 h 3168"/>
                <a:gd name="T12" fmla="*/ 330 w 5550"/>
                <a:gd name="T13" fmla="*/ 1764 h 316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196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34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883 h 2182"/>
                <a:gd name="T4" fmla="*/ 5590 w 4897"/>
                <a:gd name="T5" fmla="*/ 883 h 2182"/>
                <a:gd name="T6" fmla="*/ 5590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7350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7351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7352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/>
              <a:ahLst/>
              <a:cxnLst>
                <a:cxn ang="0">
                  <a:pos x="0" y="1416"/>
                </a:cxn>
                <a:cxn ang="0">
                  <a:pos x="29" y="1416"/>
                </a:cxn>
                <a:cxn ang="0">
                  <a:pos x="28" y="24"/>
                </a:cxn>
                <a:cxn ang="0">
                  <a:pos x="0" y="0"/>
                </a:cxn>
                <a:cxn ang="0">
                  <a:pos x="0" y="1416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7353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7354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5735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A86C66E7-AB6B-4D63-8B2B-2EDD2C512D07}" type="datetimeFigureOut">
              <a:rPr lang="cs-CZ"/>
              <a:pPr>
                <a:defRPr/>
              </a:pPr>
              <a:t>05.05.2022</a:t>
            </a:fld>
            <a:endParaRPr lang="cs-CZ"/>
          </a:p>
        </p:txBody>
      </p:sp>
      <p:sp>
        <p:nvSpPr>
          <p:cNvPr id="5735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735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5D07F9A8-DE44-4D1F-BF3F-4501571530A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7358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57359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33" r:id="rId1"/>
    <p:sldLayoutId id="2147483923" r:id="rId2"/>
    <p:sldLayoutId id="2147483924" r:id="rId3"/>
    <p:sldLayoutId id="2147483925" r:id="rId4"/>
    <p:sldLayoutId id="2147483926" r:id="rId5"/>
    <p:sldLayoutId id="2147483927" r:id="rId6"/>
    <p:sldLayoutId id="2147483928" r:id="rId7"/>
    <p:sldLayoutId id="2147483929" r:id="rId8"/>
    <p:sldLayoutId id="2147483930" r:id="rId9"/>
    <p:sldLayoutId id="2147483931" r:id="rId10"/>
    <p:sldLayoutId id="214748393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aims.jcu.edu.au/AIMS-JCU/images/stress%20in%20tropical%20marine%20systems%20pic.jp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pPr eaLnBrk="1" hangingPunct="1"/>
            <a:r>
              <a:rPr lang="cs-CZ" altLang="cs-CZ" sz="4800" dirty="0"/>
              <a:t>PREVENCE A PODPORA ZDRAVÍ</a:t>
            </a:r>
            <a:endParaRPr lang="cs-CZ" altLang="cs-CZ" sz="48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sz="quarter" idx="1"/>
          </p:nvPr>
        </p:nvSpPr>
        <p:spPr/>
        <p:txBody>
          <a:bodyPr/>
          <a:lstStyle/>
          <a:p>
            <a:pPr eaLnBrk="1" hangingPunct="1"/>
            <a:r>
              <a:rPr lang="cs-CZ" altLang="cs-CZ" sz="4800" b="1" dirty="0" smtClean="0">
                <a:latin typeface="+mj-lt"/>
              </a:rPr>
              <a:t>RELAXACE</a:t>
            </a:r>
          </a:p>
        </p:txBody>
      </p:sp>
    </p:spTree>
    <p:extLst>
      <p:ext uri="{BB962C8B-B14F-4D97-AF65-F5344CB8AC3E}">
        <p14:creationId xmlns:p14="http://schemas.microsoft.com/office/powerpoint/2010/main" val="2445344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>
                <a:effectLst/>
              </a:rPr>
              <a:t>Autogenní trénink J.H. </a:t>
            </a:r>
            <a:r>
              <a:rPr lang="cs-CZ" sz="3200" dirty="0" err="1">
                <a:effectLst/>
              </a:rPr>
              <a:t>Schultze</a:t>
            </a:r>
            <a:r>
              <a:rPr lang="cs-CZ" sz="3200" dirty="0">
                <a:effectLst/>
              </a:rPr>
              <a:t> </a:t>
            </a:r>
            <a:br>
              <a:rPr lang="cs-CZ" sz="3200" dirty="0">
                <a:effectLst/>
              </a:rPr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Východiskem jóga, budhistické praktiky, JPR, autohypnóza</a:t>
            </a:r>
          </a:p>
          <a:p>
            <a:r>
              <a:rPr lang="cs-CZ" sz="2400" dirty="0" smtClean="0"/>
              <a:t>Krátkodobé osvěžení, zkrácení spánku, zlepšení koncentrace, výkonnosti, sebepoznání, sebekontroly</a:t>
            </a:r>
          </a:p>
          <a:p>
            <a:r>
              <a:rPr lang="cs-CZ" sz="2400" dirty="0" smtClean="0"/>
              <a:t>Dva stupně: vyšší a nižší, v praxi spíše nižší, vyšší lze začít po dokonalém zvládnutí nižšího</a:t>
            </a:r>
          </a:p>
          <a:p>
            <a:r>
              <a:rPr lang="cs-CZ" sz="2400" dirty="0" smtClean="0"/>
              <a:t>Předpokládá současné svalové uvolnění a zavření očí</a:t>
            </a:r>
          </a:p>
          <a:p>
            <a:r>
              <a:rPr lang="cs-CZ" sz="2400" dirty="0" smtClean="0"/>
              <a:t>Vyžaduje hlubší studium a nejlépe vedení cvičitele</a:t>
            </a:r>
          </a:p>
          <a:p>
            <a:r>
              <a:rPr lang="cs-CZ" sz="2400" dirty="0" smtClean="0"/>
              <a:t>Po </a:t>
            </a:r>
            <a:r>
              <a:rPr lang="cs-CZ" sz="2400" dirty="0"/>
              <a:t>cvičení </a:t>
            </a:r>
            <a:r>
              <a:rPr lang="cs-CZ" sz="2400" dirty="0" smtClean="0"/>
              <a:t>je potřeba vrátit se do </a:t>
            </a:r>
            <a:r>
              <a:rPr lang="cs-CZ" sz="2400" dirty="0"/>
              <a:t>původního stavu</a:t>
            </a:r>
            <a:endParaRPr lang="cs-CZ" sz="2400" dirty="0" smtClean="0"/>
          </a:p>
          <a:p>
            <a:pPr marL="0" indent="0">
              <a:buNone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207884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Nižší stupeň SAT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72816"/>
            <a:ext cx="8007350" cy="4608512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sz="2400" dirty="0" smtClean="0"/>
              <a:t>Pocity tíže: 6x „Pravá (levá) ruka … je těžká“  „Jsem naprosto klidný“, po cvičení se vrátit do původního stavu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smtClean="0"/>
              <a:t>Pocity tepla: obdobné, „Pravá </a:t>
            </a:r>
            <a:r>
              <a:rPr lang="cs-CZ" sz="2400" dirty="0"/>
              <a:t>(levá</a:t>
            </a:r>
            <a:r>
              <a:rPr lang="cs-CZ" sz="2400"/>
              <a:t>) </a:t>
            </a:r>
            <a:r>
              <a:rPr lang="cs-CZ" sz="2400" smtClean="0"/>
              <a:t>ruka … </a:t>
            </a:r>
            <a:r>
              <a:rPr lang="cs-CZ" sz="2400" dirty="0"/>
              <a:t>je </a:t>
            </a:r>
            <a:r>
              <a:rPr lang="cs-CZ" sz="2400" dirty="0" smtClean="0"/>
              <a:t>teplá“  (vyjmout z tohoto hlavu)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smtClean="0"/>
              <a:t>Sledování dechu: pravidelné dýchání bez zásahu, uvolněné: „Dýchá mi to“ „Dech je zcela klidný“ 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smtClean="0"/>
              <a:t>Regulace srdeční činnosti – navození pocitu klidu, tíhy, tepla, přiložení pravé ruky („Srdce je zcela klidné“)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smtClean="0"/>
              <a:t>Regulace břišních orgánů („Do břicha proudí příjemné teplo“)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smtClean="0"/>
              <a:t>Zaměření na oblast hlavy – pocit příjemně chladného čela (představa jemného vánku nebo dechu), „mysl je jasná“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84143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eaLnBrk="1" hangingPunct="1"/>
            <a:r>
              <a:rPr lang="cs-CZ" altLang="cs-CZ" sz="3600" dirty="0" smtClean="0"/>
              <a:t>Vymezení pojmů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4744"/>
            <a:ext cx="8229600" cy="5472608"/>
          </a:xfrm>
        </p:spPr>
        <p:txBody>
          <a:bodyPr/>
          <a:lstStyle/>
          <a:p>
            <a:pPr marL="457200" lvl="1" indent="0" eaLnBrk="1" hangingPunct="1">
              <a:lnSpc>
                <a:spcPct val="80000"/>
              </a:lnSpc>
              <a:buNone/>
            </a:pPr>
            <a:r>
              <a:rPr lang="cs-CZ" altLang="cs-CZ" u="sng" dirty="0" smtClean="0"/>
              <a:t>Prevence</a:t>
            </a:r>
            <a:r>
              <a:rPr lang="cs-CZ" altLang="cs-CZ" sz="2400" dirty="0" smtClean="0"/>
              <a:t> </a:t>
            </a:r>
          </a:p>
          <a:p>
            <a:pPr marL="457200" lvl="1" indent="0" eaLnBrk="1" hangingPunct="1">
              <a:lnSpc>
                <a:spcPct val="80000"/>
              </a:lnSpc>
              <a:buNone/>
            </a:pPr>
            <a:r>
              <a:rPr lang="cs-CZ" altLang="cs-CZ" sz="2400" dirty="0"/>
              <a:t>	</a:t>
            </a:r>
            <a:r>
              <a:rPr lang="cs-CZ" altLang="cs-CZ" sz="2400" dirty="0" smtClean="0"/>
              <a:t>- je </a:t>
            </a:r>
            <a:r>
              <a:rPr lang="cs-CZ" altLang="cs-CZ" sz="2400" dirty="0"/>
              <a:t>systém opatření a intervencí, kterými se předchází vzniku nějakého nežádoucího </a:t>
            </a:r>
            <a:r>
              <a:rPr lang="cs-CZ" altLang="cs-CZ" sz="2400" dirty="0" smtClean="0"/>
              <a:t>jevu </a:t>
            </a:r>
          </a:p>
          <a:p>
            <a:pPr marL="457200" lvl="1" indent="0" eaLnBrk="1" hangingPunct="1">
              <a:lnSpc>
                <a:spcPct val="80000"/>
              </a:lnSpc>
              <a:buNone/>
            </a:pPr>
            <a:r>
              <a:rPr lang="cs-CZ" altLang="cs-CZ" sz="2400" dirty="0" smtClean="0"/>
              <a:t>	- je snaha </a:t>
            </a:r>
            <a:r>
              <a:rPr lang="cs-CZ" altLang="cs-CZ" sz="2400" dirty="0"/>
              <a:t>předejít nežádoucímu vzniku nemocí nebo zabránit zhoršování průběhu a šíření již vzniklých </a:t>
            </a:r>
            <a:r>
              <a:rPr lang="cs-CZ" altLang="cs-CZ" sz="2400" dirty="0" smtClean="0"/>
              <a:t>nemocí</a:t>
            </a:r>
          </a:p>
          <a:p>
            <a:pPr marL="457200" lvl="1" indent="0" eaLnBrk="1" hangingPunct="1">
              <a:lnSpc>
                <a:spcPct val="80000"/>
              </a:lnSpc>
              <a:buNone/>
            </a:pPr>
            <a:r>
              <a:rPr lang="cs-CZ" altLang="cs-CZ" sz="2400" dirty="0" smtClean="0"/>
              <a:t> </a:t>
            </a:r>
            <a:r>
              <a:rPr lang="cs-CZ" altLang="cs-CZ" sz="2400" u="sng" dirty="0" smtClean="0"/>
              <a:t>Podpora </a:t>
            </a:r>
            <a:r>
              <a:rPr lang="cs-CZ" altLang="cs-CZ" sz="2400" u="sng" dirty="0"/>
              <a:t>zdraví </a:t>
            </a:r>
            <a:endParaRPr lang="cs-CZ" altLang="cs-CZ" sz="2400" u="sng" dirty="0" smtClean="0"/>
          </a:p>
          <a:p>
            <a:pPr marL="457200" lvl="1" indent="0" eaLnBrk="1" hangingPunct="1">
              <a:lnSpc>
                <a:spcPct val="80000"/>
              </a:lnSpc>
              <a:buNone/>
            </a:pPr>
            <a:r>
              <a:rPr lang="cs-CZ" altLang="cs-CZ" sz="2400" dirty="0"/>
              <a:t>	</a:t>
            </a:r>
            <a:r>
              <a:rPr lang="cs-CZ" altLang="cs-CZ" sz="2400" dirty="0" smtClean="0"/>
              <a:t>je </a:t>
            </a:r>
            <a:r>
              <a:rPr lang="cs-CZ" altLang="cs-CZ" sz="2400" dirty="0"/>
              <a:t>proces usnadňující jedincům zvýšit kontrolu nad determinantami svého zdraví, </a:t>
            </a:r>
            <a:endParaRPr lang="cs-CZ" altLang="cs-CZ" sz="2400" dirty="0" smtClean="0"/>
          </a:p>
          <a:p>
            <a:pPr marL="457200" lvl="1" indent="0" eaLnBrk="1" hangingPunct="1">
              <a:lnSpc>
                <a:spcPct val="80000"/>
              </a:lnSpc>
              <a:buNone/>
            </a:pPr>
            <a:r>
              <a:rPr lang="cs-CZ" altLang="cs-CZ" sz="2400" dirty="0"/>
              <a:t>	</a:t>
            </a:r>
            <a:r>
              <a:rPr lang="cs-CZ" altLang="cs-CZ" sz="2400" dirty="0" smtClean="0"/>
              <a:t>a </a:t>
            </a:r>
            <a:r>
              <a:rPr lang="cs-CZ" altLang="cs-CZ" sz="2400" dirty="0"/>
              <a:t>tak zlepšovat svůj zdravotní stav. </a:t>
            </a:r>
            <a:endParaRPr lang="cs-CZ" altLang="cs-CZ" sz="2400" dirty="0" smtClean="0"/>
          </a:p>
          <a:p>
            <a:pPr marL="457200" lvl="1" indent="0" eaLnBrk="1" hangingPunct="1">
              <a:lnSpc>
                <a:spcPct val="80000"/>
              </a:lnSpc>
              <a:buNone/>
            </a:pPr>
            <a:r>
              <a:rPr lang="cs-CZ" altLang="cs-CZ" sz="2400" dirty="0" smtClean="0"/>
              <a:t>Je </a:t>
            </a:r>
            <a:r>
              <a:rPr lang="cs-CZ" altLang="cs-CZ" sz="2400" dirty="0"/>
              <a:t>potřeba dosáhnout přijetí osobní odpovědnosti za vlastní zdraví</a:t>
            </a:r>
            <a:r>
              <a:rPr lang="cs-CZ" altLang="cs-CZ" sz="2400" dirty="0" smtClean="0"/>
              <a:t>.</a:t>
            </a:r>
          </a:p>
          <a:p>
            <a:pPr marL="457200" lvl="1" indent="0" eaLnBrk="1" hangingPunct="1">
              <a:lnSpc>
                <a:spcPct val="80000"/>
              </a:lnSpc>
              <a:buNone/>
            </a:pPr>
            <a:r>
              <a:rPr lang="cs-CZ" altLang="cs-CZ" sz="2400" u="sng" dirty="0" smtClean="0"/>
              <a:t>Zdravý </a:t>
            </a:r>
            <a:r>
              <a:rPr lang="cs-CZ" altLang="cs-CZ" sz="2400" u="sng" dirty="0"/>
              <a:t>životní styl</a:t>
            </a:r>
            <a:r>
              <a:rPr lang="cs-CZ" altLang="cs-CZ" sz="2400" dirty="0"/>
              <a:t> </a:t>
            </a:r>
            <a:r>
              <a:rPr lang="cs-CZ" altLang="cs-CZ" sz="2400" dirty="0" smtClean="0"/>
              <a:t>- hlavní faktor kvality </a:t>
            </a:r>
            <a:r>
              <a:rPr lang="cs-CZ" altLang="cs-CZ" sz="2400" dirty="0"/>
              <a:t>lidského zdraví </a:t>
            </a:r>
            <a:r>
              <a:rPr lang="cs-CZ" altLang="cs-CZ" sz="2400" dirty="0" smtClean="0"/>
              <a:t>(zahrnuje dodržování duševní </a:t>
            </a:r>
            <a:r>
              <a:rPr lang="cs-CZ" altLang="cs-CZ" sz="2400" dirty="0"/>
              <a:t>hygieny, odpovídající duševní aktivitu a zdraví podporující způsoby </a:t>
            </a:r>
            <a:r>
              <a:rPr lang="cs-CZ" altLang="cs-CZ" sz="2400" dirty="0" smtClean="0"/>
              <a:t>chování) </a:t>
            </a:r>
          </a:p>
        </p:txBody>
      </p:sp>
    </p:spTree>
    <p:extLst>
      <p:ext uri="{BB962C8B-B14F-4D97-AF65-F5344CB8AC3E}">
        <p14:creationId xmlns:p14="http://schemas.microsoft.com/office/powerpoint/2010/main" val="2274365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cs-CZ" altLang="cs-CZ" sz="3200" b="1" dirty="0" smtClean="0"/>
              <a:t>Způsoby </a:t>
            </a:r>
            <a:r>
              <a:rPr lang="cs-CZ" altLang="cs-CZ" sz="3200" b="1" dirty="0"/>
              <a:t>chování </a:t>
            </a:r>
            <a:r>
              <a:rPr lang="cs-CZ" altLang="cs-CZ" sz="3200" b="1" dirty="0" smtClean="0"/>
              <a:t>podporující zdraví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r>
              <a:rPr lang="cs-CZ" sz="2000" dirty="0" smtClean="0"/>
              <a:t>pohybová </a:t>
            </a:r>
            <a:r>
              <a:rPr lang="cs-CZ" sz="2000" dirty="0"/>
              <a:t>aktivita, </a:t>
            </a:r>
            <a:endParaRPr lang="cs-CZ" sz="2000" dirty="0" smtClean="0"/>
          </a:p>
          <a:p>
            <a:r>
              <a:rPr lang="cs-CZ" sz="2000" dirty="0" smtClean="0"/>
              <a:t>nekuřáctví</a:t>
            </a:r>
            <a:r>
              <a:rPr lang="cs-CZ" sz="2000" dirty="0"/>
              <a:t>, </a:t>
            </a:r>
            <a:endParaRPr lang="cs-CZ" sz="2000" dirty="0" smtClean="0"/>
          </a:p>
          <a:p>
            <a:r>
              <a:rPr lang="cs-CZ" sz="2000" dirty="0" smtClean="0"/>
              <a:t>nezávislost </a:t>
            </a:r>
            <a:r>
              <a:rPr lang="cs-CZ" sz="2000" dirty="0"/>
              <a:t>na návykových látkách, </a:t>
            </a:r>
            <a:endParaRPr lang="cs-CZ" sz="2000" dirty="0" smtClean="0"/>
          </a:p>
          <a:p>
            <a:r>
              <a:rPr lang="cs-CZ" sz="2000" dirty="0" smtClean="0"/>
              <a:t>vyloučení </a:t>
            </a:r>
            <a:r>
              <a:rPr lang="cs-CZ" sz="2000" dirty="0"/>
              <a:t>rizikového sexu, </a:t>
            </a:r>
            <a:endParaRPr lang="cs-CZ" sz="2000" dirty="0" smtClean="0"/>
          </a:p>
          <a:p>
            <a:r>
              <a:rPr lang="cs-CZ" sz="2000" dirty="0" smtClean="0"/>
              <a:t>zachování </a:t>
            </a:r>
            <a:r>
              <a:rPr lang="cs-CZ" sz="2000" dirty="0"/>
              <a:t>vhodných dietních opatření, </a:t>
            </a:r>
            <a:endParaRPr lang="cs-CZ" sz="2000" dirty="0" smtClean="0"/>
          </a:p>
          <a:p>
            <a:r>
              <a:rPr lang="cs-CZ" sz="2000" dirty="0" smtClean="0"/>
              <a:t>předcházení </a:t>
            </a:r>
            <a:r>
              <a:rPr lang="cs-CZ" sz="2000" dirty="0"/>
              <a:t>úrazům a </a:t>
            </a:r>
            <a:r>
              <a:rPr lang="cs-CZ" sz="2000" dirty="0" smtClean="0"/>
              <a:t>nehodám,</a:t>
            </a:r>
          </a:p>
          <a:p>
            <a:r>
              <a:rPr lang="cs-CZ" sz="2000" dirty="0"/>
              <a:t>ochrana před intenzivním </a:t>
            </a:r>
            <a:r>
              <a:rPr lang="cs-CZ" sz="2000" dirty="0" smtClean="0"/>
              <a:t>opalováním,</a:t>
            </a:r>
          </a:p>
          <a:p>
            <a:r>
              <a:rPr lang="cs-CZ" altLang="cs-CZ" sz="2000" dirty="0" smtClean="0"/>
              <a:t>nadějné </a:t>
            </a:r>
            <a:r>
              <a:rPr lang="cs-CZ" altLang="cs-CZ" sz="2000" dirty="0"/>
              <a:t>způsoby zvládání životních těžkostí, </a:t>
            </a:r>
            <a:endParaRPr lang="cs-CZ" altLang="cs-CZ" sz="2000" dirty="0" smtClean="0"/>
          </a:p>
          <a:p>
            <a:r>
              <a:rPr lang="cs-CZ" altLang="cs-CZ" sz="2000" dirty="0" smtClean="0"/>
              <a:t>sociální </a:t>
            </a:r>
            <a:r>
              <a:rPr lang="cs-CZ" altLang="cs-CZ" sz="2000" dirty="0"/>
              <a:t>opora, </a:t>
            </a:r>
            <a:endParaRPr lang="cs-CZ" altLang="cs-CZ" sz="2000" dirty="0" smtClean="0"/>
          </a:p>
          <a:p>
            <a:r>
              <a:rPr lang="cs-CZ" altLang="cs-CZ" sz="2000" dirty="0" smtClean="0"/>
              <a:t>prevence </a:t>
            </a:r>
            <a:r>
              <a:rPr lang="cs-CZ" altLang="cs-CZ" sz="2000" dirty="0"/>
              <a:t>ztráty nadšení, </a:t>
            </a:r>
            <a:endParaRPr lang="cs-CZ" altLang="cs-CZ" sz="2000" dirty="0" smtClean="0"/>
          </a:p>
          <a:p>
            <a:r>
              <a:rPr lang="cs-CZ" altLang="cs-CZ" sz="2000" dirty="0" smtClean="0"/>
              <a:t>cvičení </a:t>
            </a:r>
            <a:r>
              <a:rPr lang="cs-CZ" altLang="cs-CZ" sz="2000" dirty="0"/>
              <a:t>paměti, </a:t>
            </a:r>
            <a:endParaRPr lang="cs-CZ" altLang="cs-CZ" sz="2000" dirty="0" smtClean="0"/>
          </a:p>
          <a:p>
            <a:r>
              <a:rPr lang="cs-CZ" altLang="cs-CZ" sz="2000" dirty="0" smtClean="0"/>
              <a:t>smysluplnost </a:t>
            </a:r>
            <a:r>
              <a:rPr lang="cs-CZ" altLang="cs-CZ" sz="2000" dirty="0"/>
              <a:t>života, </a:t>
            </a:r>
            <a:endParaRPr lang="cs-CZ" altLang="cs-CZ" sz="2000" dirty="0" smtClean="0"/>
          </a:p>
          <a:p>
            <a:r>
              <a:rPr lang="cs-CZ" altLang="cs-CZ" sz="2000" dirty="0" smtClean="0"/>
              <a:t>důvěra </a:t>
            </a:r>
            <a:r>
              <a:rPr lang="cs-CZ" altLang="cs-CZ" sz="2000" dirty="0"/>
              <a:t>a víra</a:t>
            </a:r>
            <a:endParaRPr lang="cs-CZ" alt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794938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eaLnBrk="1" hangingPunct="1"/>
            <a:r>
              <a:rPr lang="cs-CZ" altLang="cs-CZ" sz="3200" b="1" dirty="0"/>
              <a:t>Vliv pozitivních emocí na zdraví </a:t>
            </a:r>
            <a:endParaRPr lang="cs-CZ" altLang="cs-CZ" sz="3200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29600" cy="50006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cs-CZ" altLang="cs-CZ" sz="2000" dirty="0"/>
              <a:t>Pozitivní a negativní emocionalita </a:t>
            </a:r>
            <a:r>
              <a:rPr lang="cs-CZ" altLang="cs-CZ" sz="2000" dirty="0" smtClean="0"/>
              <a:t>= významné </a:t>
            </a:r>
            <a:r>
              <a:rPr lang="cs-CZ" altLang="cs-CZ" sz="2000" dirty="0"/>
              <a:t>moderátory zdraví </a:t>
            </a:r>
            <a:endParaRPr lang="cs-CZ" altLang="cs-CZ" sz="2000" dirty="0" smtClean="0"/>
          </a:p>
          <a:p>
            <a:pPr marL="0" indent="0" eaLnBrk="1" hangingPunct="1">
              <a:buNone/>
            </a:pPr>
            <a:r>
              <a:rPr lang="cs-CZ" altLang="cs-CZ" sz="2400" dirty="0"/>
              <a:t>Negativní emocionalita </a:t>
            </a:r>
            <a:r>
              <a:rPr lang="cs-CZ" altLang="cs-CZ" sz="2400" dirty="0" smtClean="0"/>
              <a:t>(</a:t>
            </a:r>
            <a:r>
              <a:rPr lang="cs-CZ" altLang="cs-CZ" sz="2000" dirty="0" err="1" smtClean="0"/>
              <a:t>anxieta</a:t>
            </a:r>
            <a:r>
              <a:rPr lang="cs-CZ" altLang="cs-CZ" sz="2000" dirty="0"/>
              <a:t>, iritabilita, </a:t>
            </a:r>
            <a:r>
              <a:rPr lang="cs-CZ" altLang="cs-CZ" sz="2000" dirty="0" err="1" smtClean="0"/>
              <a:t>neuroticismus</a:t>
            </a:r>
            <a:r>
              <a:rPr lang="cs-CZ" altLang="cs-CZ" sz="2000" dirty="0" smtClean="0"/>
              <a:t>;</a:t>
            </a:r>
          </a:p>
          <a:p>
            <a:pPr marL="0" indent="0" eaLnBrk="1" hangingPunct="1">
              <a:buNone/>
            </a:pPr>
            <a:r>
              <a:rPr lang="cs-CZ" altLang="cs-CZ" sz="2000" dirty="0"/>
              <a:t>	</a:t>
            </a:r>
            <a:r>
              <a:rPr lang="cs-CZ" altLang="cs-CZ" sz="2000" dirty="0" smtClean="0"/>
              <a:t>	 nervozita</a:t>
            </a:r>
            <a:r>
              <a:rPr lang="cs-CZ" altLang="cs-CZ" sz="2000" dirty="0"/>
              <a:t>, nespokojenost a </a:t>
            </a:r>
            <a:r>
              <a:rPr lang="cs-CZ" altLang="cs-CZ" sz="2000" dirty="0" smtClean="0"/>
              <a:t>pesimismus)</a:t>
            </a:r>
          </a:p>
          <a:p>
            <a:pPr marL="0" indent="0" eaLnBrk="1" hangingPunct="1">
              <a:buNone/>
            </a:pPr>
            <a:r>
              <a:rPr lang="cs-CZ" altLang="cs-CZ" sz="2400" dirty="0"/>
              <a:t>Pozitivní emocionalita (</a:t>
            </a:r>
            <a:r>
              <a:rPr lang="cs-CZ" altLang="cs-CZ" sz="2000" dirty="0"/>
              <a:t>klid, spokojenost se sebou a </a:t>
            </a:r>
            <a:r>
              <a:rPr lang="cs-CZ" altLang="cs-CZ" sz="2000" dirty="0" smtClean="0"/>
              <a:t>optimismus; 	aktivita, entuziasmus, energičnost, životní pohoda). </a:t>
            </a:r>
          </a:p>
          <a:p>
            <a:pPr marL="0" indent="0" eaLnBrk="1" hangingPunct="1">
              <a:buNone/>
            </a:pPr>
            <a:r>
              <a:rPr lang="cs-CZ" altLang="cs-CZ" sz="2400" dirty="0" smtClean="0"/>
              <a:t>Pozitivní psychologie </a:t>
            </a:r>
          </a:p>
          <a:p>
            <a:pPr marL="0" indent="0" eaLnBrk="1" hangingPunct="1">
              <a:buNone/>
            </a:pPr>
            <a:r>
              <a:rPr lang="cs-CZ" altLang="cs-CZ" sz="2400" dirty="0" smtClean="0"/>
              <a:t>	v</a:t>
            </a:r>
            <a:r>
              <a:rPr lang="cs-CZ" altLang="cs-CZ" sz="2000" dirty="0" smtClean="0"/>
              <a:t>ýzkum kvality života, životní spokojenosti, pohody,</a:t>
            </a:r>
          </a:p>
          <a:p>
            <a:pPr marL="0" indent="0" eaLnBrk="1" hangingPunct="1">
              <a:buNone/>
            </a:pPr>
            <a:r>
              <a:rPr lang="cs-CZ" sz="2400" dirty="0"/>
              <a:t>	</a:t>
            </a:r>
            <a:r>
              <a:rPr lang="cs-CZ" sz="2000" dirty="0" smtClean="0"/>
              <a:t>podpora </a:t>
            </a:r>
            <a:r>
              <a:rPr lang="cs-CZ" sz="2000" dirty="0"/>
              <a:t>celkové psychické pohody jedince nebo skupiny </a:t>
            </a:r>
            <a:r>
              <a:rPr lang="cs-CZ" sz="2000" dirty="0" smtClean="0"/>
              <a:t>lidí</a:t>
            </a:r>
          </a:p>
          <a:p>
            <a:pPr marL="0" indent="0" eaLnBrk="1" hangingPunct="1">
              <a:buNone/>
            </a:pPr>
            <a:endParaRPr lang="cs-CZ" altLang="cs-CZ" sz="2000" dirty="0" smtClean="0"/>
          </a:p>
          <a:p>
            <a:pPr marL="0" indent="0" eaLnBrk="1" hangingPunct="1">
              <a:buNone/>
            </a:pPr>
            <a:r>
              <a:rPr lang="cs-CZ" altLang="cs-CZ" sz="2400" dirty="0" smtClean="0"/>
              <a:t>Základními </a:t>
            </a:r>
            <a:r>
              <a:rPr lang="cs-CZ" altLang="cs-CZ" sz="2400" dirty="0"/>
              <a:t>fenomény pozitivní psychologie jsou </a:t>
            </a:r>
            <a:r>
              <a:rPr lang="cs-CZ" altLang="cs-CZ" sz="2400" u="sng" dirty="0"/>
              <a:t>radost, naděje a odpouštění</a:t>
            </a:r>
            <a:r>
              <a:rPr lang="cs-CZ" altLang="cs-CZ" sz="2400" dirty="0"/>
              <a:t>.</a:t>
            </a:r>
            <a:endParaRPr lang="cs-CZ" alt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648635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Pozitivní emoce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r>
              <a:rPr lang="cs-CZ" sz="2400" u="sng" dirty="0"/>
              <a:t>Radost</a:t>
            </a:r>
            <a:r>
              <a:rPr lang="cs-CZ" sz="2400" dirty="0"/>
              <a:t> je emoce velkého štěstí a potěšení, spojena </a:t>
            </a:r>
            <a:r>
              <a:rPr lang="cs-CZ" sz="2400" dirty="0" smtClean="0"/>
              <a:t>s životní </a:t>
            </a:r>
            <a:r>
              <a:rPr lang="cs-CZ" sz="2400" dirty="0"/>
              <a:t>pohodou a pozitivní kvalitou života, s naplněním potřeby smysluplnosti </a:t>
            </a:r>
            <a:r>
              <a:rPr lang="cs-CZ" sz="2400" dirty="0" smtClean="0"/>
              <a:t>života</a:t>
            </a:r>
          </a:p>
          <a:p>
            <a:endParaRPr lang="cs-CZ" sz="2400" dirty="0" smtClean="0"/>
          </a:p>
          <a:p>
            <a:r>
              <a:rPr lang="cs-CZ" sz="2400" u="sng" dirty="0"/>
              <a:t>Naděje</a:t>
            </a:r>
            <a:r>
              <a:rPr lang="cs-CZ" sz="2400" dirty="0"/>
              <a:t> je pozitivní emoce, spojená s představou, že se události mohou změnit k lepšímu, že vše, co si přejeme, je možné. Jde o pozitivní očekávání. </a:t>
            </a:r>
            <a:r>
              <a:rPr lang="cs-CZ" sz="2400" dirty="0" smtClean="0"/>
              <a:t>Připravenost k hledání </a:t>
            </a:r>
            <a:r>
              <a:rPr lang="cs-CZ" sz="2400"/>
              <a:t>a </a:t>
            </a:r>
            <a:r>
              <a:rPr lang="cs-CZ" sz="2400" smtClean="0"/>
              <a:t>nacházení </a:t>
            </a:r>
            <a:r>
              <a:rPr lang="cs-CZ" sz="2400" dirty="0"/>
              <a:t>alternativní </a:t>
            </a:r>
            <a:r>
              <a:rPr lang="cs-CZ" sz="2400" dirty="0" smtClean="0"/>
              <a:t>cesty.</a:t>
            </a:r>
          </a:p>
          <a:p>
            <a:endParaRPr lang="cs-CZ" sz="2400" dirty="0" smtClean="0"/>
          </a:p>
          <a:p>
            <a:r>
              <a:rPr lang="cs-CZ" sz="2400" u="sng" dirty="0" smtClean="0"/>
              <a:t>Odpouštění</a:t>
            </a:r>
            <a:r>
              <a:rPr lang="cs-CZ" sz="2400" dirty="0" smtClean="0"/>
              <a:t> </a:t>
            </a:r>
            <a:r>
              <a:rPr lang="cs-CZ" sz="2400" dirty="0"/>
              <a:t>je stav, který charakterizuje snaha subjektu snížit intenzitu motivace k pomstě a snaha zvýšit motivaci ke smíru s osobou, která mu ublížila. </a:t>
            </a:r>
          </a:p>
        </p:txBody>
      </p:sp>
    </p:spTree>
    <p:extLst>
      <p:ext uri="{BB962C8B-B14F-4D97-AF65-F5344CB8AC3E}">
        <p14:creationId xmlns:p14="http://schemas.microsoft.com/office/powerpoint/2010/main" val="196221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Relaxace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00808"/>
            <a:ext cx="8007350" cy="4824536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cs-CZ" sz="2400" b="1" dirty="0" smtClean="0"/>
              <a:t>Může posílit psychickou a fyzickou odolnost, výkonnost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b="1" dirty="0" smtClean="0"/>
              <a:t>Schopnost relaxace – předpoklad duševní vyrovnanosti</a:t>
            </a:r>
            <a:endParaRPr lang="cs-CZ" sz="2400" b="1" dirty="0"/>
          </a:p>
          <a:p>
            <a:pPr>
              <a:buFont typeface="Wingdings" pitchFamily="2" charset="2"/>
              <a:buNone/>
              <a:defRPr/>
            </a:pPr>
            <a:r>
              <a:rPr lang="cs-CZ" sz="2400" b="1" dirty="0" smtClean="0"/>
              <a:t>Spojení tří přístupů: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b="1" dirty="0"/>
              <a:t>	</a:t>
            </a:r>
            <a:r>
              <a:rPr lang="cs-CZ" sz="2400" b="1" dirty="0" smtClean="0"/>
              <a:t>klidné dýchání, relaxace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b="1" dirty="0" smtClean="0"/>
              <a:t>	a tělesné cvičení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b="1" dirty="0" smtClean="0"/>
              <a:t>- celková, částečná, lokální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b="1" dirty="0" smtClean="0"/>
              <a:t>- techniky krátkodobé relaxace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b="1" dirty="0" smtClean="0"/>
              <a:t>(individuální zkušenosti)  </a:t>
            </a:r>
            <a:endParaRPr lang="cs-CZ" sz="2400" dirty="0" smtClean="0"/>
          </a:p>
          <a:p>
            <a:pPr>
              <a:buFont typeface="Wingdings" pitchFamily="2" charset="2"/>
              <a:buNone/>
              <a:defRPr/>
            </a:pPr>
            <a:r>
              <a:rPr lang="cs-CZ" sz="2400" b="1" dirty="0" smtClean="0"/>
              <a:t>- spontánní svalová relaxace</a:t>
            </a:r>
            <a:endParaRPr lang="cs-CZ" sz="2400" dirty="0" smtClean="0"/>
          </a:p>
          <a:p>
            <a:pPr>
              <a:buFont typeface="Wingdings" pitchFamily="2" charset="2"/>
              <a:buNone/>
              <a:defRPr/>
            </a:pPr>
            <a:r>
              <a:rPr lang="cs-CZ" sz="2400" b="1" dirty="0" smtClean="0"/>
              <a:t>- speciální metody svalové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b="1" dirty="0" smtClean="0"/>
              <a:t>relaxace</a:t>
            </a:r>
          </a:p>
          <a:p>
            <a:pPr>
              <a:defRPr/>
            </a:pPr>
            <a:endParaRPr lang="cs-CZ" dirty="0"/>
          </a:p>
        </p:txBody>
      </p:sp>
      <p:pic>
        <p:nvPicPr>
          <p:cNvPr id="33796" name="Picture 4" descr="Zobrazit obrázek v plné velikosti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4602" y="2852936"/>
            <a:ext cx="3025775" cy="3240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Potřeba relaxace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44824"/>
            <a:ext cx="8007350" cy="4680520"/>
          </a:xfrm>
        </p:spPr>
        <p:txBody>
          <a:bodyPr/>
          <a:lstStyle/>
          <a:p>
            <a:r>
              <a:rPr lang="cs-CZ" sz="2400" dirty="0" smtClean="0"/>
              <a:t>Pokud nejsme schopni spontánního uvolnění (hudba, sport ..)</a:t>
            </a:r>
          </a:p>
          <a:p>
            <a:r>
              <a:rPr lang="cs-CZ" sz="2400" dirty="0" smtClean="0"/>
              <a:t>Přetrvávající napětí, strnulá šíje, záda, bolesti hlavy, neklidný spánek, potíže s usínáním, podráždění….</a:t>
            </a:r>
          </a:p>
          <a:p>
            <a:pPr lvl="1"/>
            <a:r>
              <a:rPr lang="cs-CZ" sz="2000" dirty="0" smtClean="0"/>
              <a:t>→ pak nutný nácvik hluboké relaxace</a:t>
            </a:r>
          </a:p>
          <a:p>
            <a:r>
              <a:rPr lang="cs-CZ" sz="2400" dirty="0" smtClean="0"/>
              <a:t>Jak rozpoznat napětí:</a:t>
            </a:r>
          </a:p>
          <a:p>
            <a:pPr lvl="1"/>
            <a:r>
              <a:rPr lang="cs-CZ" sz="2000" dirty="0" smtClean="0"/>
              <a:t>Kde cítíte napětí (zaměřit se na jednotlivé části těla)</a:t>
            </a:r>
          </a:p>
          <a:p>
            <a:pPr lvl="1"/>
            <a:r>
              <a:rPr lang="cs-CZ" sz="2000" dirty="0" smtClean="0"/>
              <a:t>Jaké jsou charakteristiky napětí? (třes nebo napětí, tíha nebo křeč, únava, držení těla…)</a:t>
            </a:r>
          </a:p>
          <a:p>
            <a:pPr lvl="1"/>
            <a:r>
              <a:rPr lang="cs-CZ" sz="2000" dirty="0" smtClean="0"/>
              <a:t>Co zvyšuje napětí? </a:t>
            </a:r>
          </a:p>
          <a:p>
            <a:pPr lvl="2"/>
            <a:r>
              <a:rPr lang="cs-CZ" sz="1600" dirty="0" smtClean="0"/>
              <a:t>Které vnitřní stavy?</a:t>
            </a:r>
          </a:p>
          <a:p>
            <a:pPr lvl="2"/>
            <a:r>
              <a:rPr lang="cs-CZ" sz="1600" dirty="0" smtClean="0"/>
              <a:t>Které vnější události? </a:t>
            </a:r>
          </a:p>
          <a:p>
            <a:r>
              <a:rPr lang="cs-CZ" sz="2400" dirty="0" smtClean="0"/>
              <a:t>Monitorovat své napětí po dobu alespoň 2 týdnů</a:t>
            </a:r>
          </a:p>
          <a:p>
            <a:pPr lvl="1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976241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Příprava na relaxaci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44824"/>
            <a:ext cx="8007350" cy="4608512"/>
          </a:xfrm>
        </p:spPr>
        <p:txBody>
          <a:bodyPr/>
          <a:lstStyle/>
          <a:p>
            <a:pPr lvl="1"/>
            <a:r>
              <a:rPr lang="cs-CZ" sz="2400" dirty="0" smtClean="0"/>
              <a:t>Pravidelnost, začlenit do denního režimu, načasovat</a:t>
            </a:r>
          </a:p>
          <a:p>
            <a:pPr lvl="1"/>
            <a:r>
              <a:rPr lang="cs-CZ" sz="2400" dirty="0" smtClean="0"/>
              <a:t>Klid, ticho, nerušené soustředění </a:t>
            </a:r>
          </a:p>
          <a:p>
            <a:pPr lvl="2"/>
            <a:r>
              <a:rPr lang="cs-CZ" sz="2000" dirty="0" smtClean="0"/>
              <a:t>přizpůsobit prostředí, vyloučit smyslové podněty</a:t>
            </a:r>
          </a:p>
          <a:p>
            <a:pPr lvl="2"/>
            <a:r>
              <a:rPr lang="cs-CZ" sz="2000" dirty="0" smtClean="0"/>
              <a:t>nenechat </a:t>
            </a:r>
            <a:r>
              <a:rPr lang="cs-CZ" sz="2000" dirty="0"/>
              <a:t>se vyrušit </a:t>
            </a:r>
            <a:r>
              <a:rPr lang="cs-CZ" sz="2000" dirty="0" smtClean="0"/>
              <a:t>neklidným prostředím </a:t>
            </a:r>
            <a:r>
              <a:rPr lang="cs-CZ" sz="2000" dirty="0"/>
              <a:t>–</a:t>
            </a:r>
            <a:r>
              <a:rPr lang="cs-CZ" sz="2000" dirty="0" smtClean="0"/>
              <a:t> stáhnout se do sebe</a:t>
            </a:r>
          </a:p>
          <a:p>
            <a:pPr lvl="2"/>
            <a:r>
              <a:rPr lang="cs-CZ" sz="2000" dirty="0" smtClean="0"/>
              <a:t>příjemné teplo, pohodlné oblečení, bez bot</a:t>
            </a:r>
            <a:endParaRPr lang="cs-CZ" sz="2000" dirty="0"/>
          </a:p>
          <a:p>
            <a:pPr lvl="1"/>
            <a:r>
              <a:rPr lang="cs-CZ" sz="2400" dirty="0" smtClean="0"/>
              <a:t>Pohodlná relaxační poloha - pozice vleže na zádech (na boku, na břiše), vsedě v relaxačním křesle; pozice drožkáře, mexického povaleče, jogínský sed</a:t>
            </a:r>
          </a:p>
          <a:p>
            <a:pPr lvl="1"/>
            <a:r>
              <a:rPr lang="cs-CZ" sz="2400" dirty="0" smtClean="0"/>
              <a:t>Nenutit se do relaxace, měla by být potěšením</a:t>
            </a:r>
          </a:p>
          <a:p>
            <a:pPr lvl="1"/>
            <a:r>
              <a:rPr lang="cs-CZ" sz="2400" dirty="0" smtClean="0"/>
              <a:t>Nesledovat úzkostlivě, zda se účinky dostaví </a:t>
            </a:r>
          </a:p>
          <a:p>
            <a:pPr lvl="1"/>
            <a:r>
              <a:rPr lang="cs-CZ" sz="2400" dirty="0" smtClean="0"/>
              <a:t>Koncentrace pozornosti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12355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>
                <a:effectLst/>
              </a:rPr>
              <a:t>Progresivní relaxace Edmunda Jacobsona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44824"/>
            <a:ext cx="8007350" cy="4841726"/>
          </a:xfrm>
        </p:spPr>
        <p:txBody>
          <a:bodyPr/>
          <a:lstStyle/>
          <a:p>
            <a:r>
              <a:rPr lang="cs-CZ" sz="2400" dirty="0" smtClean="0"/>
              <a:t>Rozpoznávání pocitů tenze a následného uvolnění svalových skupin</a:t>
            </a:r>
          </a:p>
          <a:p>
            <a:r>
              <a:rPr lang="cs-CZ" sz="2400" dirty="0" smtClean="0">
                <a:effectLst/>
              </a:rPr>
              <a:t>Postupně procházíme jednotlivé svalové skupiny – ve správném pořadí a správném rytmu : </a:t>
            </a:r>
          </a:p>
          <a:p>
            <a:pPr lvl="1"/>
            <a:r>
              <a:rPr lang="cs-CZ" sz="2000" dirty="0" smtClean="0">
                <a:effectLst/>
              </a:rPr>
              <a:t>Napětí na konci nádechu, </a:t>
            </a:r>
          </a:p>
          <a:p>
            <a:pPr lvl="1"/>
            <a:r>
              <a:rPr lang="cs-CZ" sz="2000" dirty="0" smtClean="0">
                <a:effectLst/>
              </a:rPr>
              <a:t>uvolnění s výdechem </a:t>
            </a:r>
          </a:p>
          <a:p>
            <a:pPr lvl="1"/>
            <a:r>
              <a:rPr lang="cs-CZ" sz="2000" dirty="0" smtClean="0">
                <a:effectLst/>
              </a:rPr>
              <a:t>Napětí 5 vteřin, uvolnění 10-15 vteřin</a:t>
            </a:r>
          </a:p>
          <a:p>
            <a:pPr lvl="1"/>
            <a:r>
              <a:rPr lang="cs-CZ" sz="2000" dirty="0" smtClean="0">
                <a:effectLst/>
              </a:rPr>
              <a:t>Postupně všechny svalové skupiny, každou jen jedenkrát</a:t>
            </a:r>
          </a:p>
          <a:p>
            <a:pPr lvl="1"/>
            <a:r>
              <a:rPr lang="cs-CZ" sz="2000" dirty="0" smtClean="0">
                <a:effectLst/>
              </a:rPr>
              <a:t>1x – 2x denně, 10 minut</a:t>
            </a:r>
          </a:p>
          <a:p>
            <a:pPr lvl="1"/>
            <a:r>
              <a:rPr lang="cs-CZ" sz="2000" dirty="0" smtClean="0">
                <a:effectLst/>
              </a:rPr>
              <a:t>2 týdny</a:t>
            </a:r>
          </a:p>
          <a:p>
            <a:pPr lvl="1"/>
            <a:r>
              <a:rPr lang="cs-CZ" sz="2000" dirty="0" smtClean="0">
                <a:effectLst/>
              </a:rPr>
              <a:t>Pak vynechat fázi napětí svalů – zaměřit </a:t>
            </a:r>
            <a:r>
              <a:rPr lang="cs-CZ" sz="2000" smtClean="0">
                <a:effectLst/>
              </a:rPr>
              <a:t>se na </a:t>
            </a:r>
            <a:r>
              <a:rPr lang="cs-CZ" sz="2000" dirty="0" smtClean="0">
                <a:effectLst/>
              </a:rPr>
              <a:t>uvolnění</a:t>
            </a:r>
          </a:p>
        </p:txBody>
      </p:sp>
    </p:spTree>
    <p:extLst>
      <p:ext uri="{BB962C8B-B14F-4D97-AF65-F5344CB8AC3E}">
        <p14:creationId xmlns:p14="http://schemas.microsoft.com/office/powerpoint/2010/main" val="1287201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rstvy skla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 – klasické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rstvy skla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skla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skla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skla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skla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rstvy skla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skla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skla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3641</TotalTime>
  <Words>634</Words>
  <Application>Microsoft Office PowerPoint</Application>
  <PresentationFormat>Předvádění na obrazovce (4:3)</PresentationFormat>
  <Paragraphs>99</Paragraphs>
  <Slides>11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Vrstvy skla</vt:lpstr>
      <vt:lpstr>PREVENCE A PODPORA ZDRAVÍ</vt:lpstr>
      <vt:lpstr>Vymezení pojmů</vt:lpstr>
      <vt:lpstr>Způsoby chování podporující zdraví</vt:lpstr>
      <vt:lpstr>Vliv pozitivních emocí na zdraví </vt:lpstr>
      <vt:lpstr>Pozitivní emoce</vt:lpstr>
      <vt:lpstr>Relaxace</vt:lpstr>
      <vt:lpstr>Potřeba relaxace</vt:lpstr>
      <vt:lpstr>Příprava na relaxaci</vt:lpstr>
      <vt:lpstr>Progresivní relaxace Edmunda Jacobsona</vt:lpstr>
      <vt:lpstr>Autogenní trénink J.H. Schultze  </vt:lpstr>
      <vt:lpstr>Nižší stupeň SAT</vt:lpstr>
    </vt:vector>
  </TitlesOfParts>
  <Company>Sladovny Soufflet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SUBJEKTIVNÍ DŮLEŽITOST JAKO FAKTOR OVLIVŇUJÍCÍ INTENZITU STRESU</dc:title>
  <dc:creator>Eva Urbanovská</dc:creator>
  <cp:lastModifiedBy>EVA</cp:lastModifiedBy>
  <cp:revision>413</cp:revision>
  <dcterms:created xsi:type="dcterms:W3CDTF">2007-08-31T15:28:20Z</dcterms:created>
  <dcterms:modified xsi:type="dcterms:W3CDTF">2022-05-05T17:20:41Z</dcterms:modified>
</cp:coreProperties>
</file>