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8" r:id="rId6"/>
    <p:sldId id="269" r:id="rId7"/>
    <p:sldId id="270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AB6B-A5CA-44B8-9BB9-35AC9B423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33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500F-A550-4E82-8870-1934011039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20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mansday.com/var/ezflow_site/storage/images/media/galleries-slideshows/20-one-minute-ways-to-beat-stress/rate-your-stress/48214-1-eng-US/Rate-Your-Stress_slideshow_image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Psychická zátěž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Projevy stresu - GAS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r>
              <a:rPr lang="cs-CZ" sz="2000" dirty="0" smtClean="0"/>
              <a:t>Působení stresoru – vyvolá prvotní </a:t>
            </a:r>
            <a:r>
              <a:rPr lang="cs-CZ" sz="2000" dirty="0"/>
              <a:t>aktivaci organismu, jejímž cílem je zajistit či obnovit narušenou rovnováhu </a:t>
            </a:r>
            <a:r>
              <a:rPr lang="cs-CZ" sz="2000" dirty="0" smtClean="0"/>
              <a:t>organismu (akutní x </a:t>
            </a:r>
            <a:r>
              <a:rPr lang="cs-CZ" sz="2000" dirty="0" smtClean="0"/>
              <a:t>adaptační, déle trvající </a:t>
            </a:r>
            <a:r>
              <a:rPr lang="cs-CZ" sz="2000" dirty="0" smtClean="0"/>
              <a:t>reakce na stres)</a:t>
            </a:r>
          </a:p>
          <a:p>
            <a:r>
              <a:rPr lang="cs-CZ" sz="2400" dirty="0" smtClean="0"/>
              <a:t>GAS - </a:t>
            </a:r>
            <a:r>
              <a:rPr lang="cs-CZ" sz="2400" i="1" dirty="0" smtClean="0"/>
              <a:t>generální adaptační syndrom – H. </a:t>
            </a:r>
            <a:r>
              <a:rPr lang="cs-CZ" sz="2400" i="1" dirty="0" err="1" smtClean="0"/>
              <a:t>Selye</a:t>
            </a:r>
            <a:r>
              <a:rPr lang="cs-CZ" sz="2400" i="1" dirty="0" smtClean="0"/>
              <a:t>:</a:t>
            </a:r>
          </a:p>
          <a:p>
            <a:pPr marL="0" indent="0">
              <a:buNone/>
            </a:pPr>
            <a:r>
              <a:rPr lang="cs-CZ" sz="2000" dirty="0" smtClean="0"/>
              <a:t>= i </a:t>
            </a:r>
            <a:r>
              <a:rPr lang="cs-CZ" sz="2000" dirty="0"/>
              <a:t>při </a:t>
            </a:r>
            <a:r>
              <a:rPr lang="cs-CZ" sz="2000" dirty="0" err="1"/>
              <a:t>interindividuálních</a:t>
            </a:r>
            <a:r>
              <a:rPr lang="cs-CZ" sz="2000" dirty="0"/>
              <a:t> rozdílech </a:t>
            </a:r>
            <a:r>
              <a:rPr lang="cs-CZ" sz="2000" dirty="0" smtClean="0"/>
              <a:t>mají </a:t>
            </a:r>
            <a:r>
              <a:rPr lang="cs-CZ" sz="2000" dirty="0"/>
              <a:t>reakce probíhající uvnitř organismu (</a:t>
            </a:r>
            <a:r>
              <a:rPr lang="cs-CZ" sz="2000" dirty="0" err="1"/>
              <a:t>intraindividuální</a:t>
            </a:r>
            <a:r>
              <a:rPr lang="cs-CZ" sz="2000" dirty="0"/>
              <a:t> reakce) u všech lidí </a:t>
            </a:r>
            <a:r>
              <a:rPr lang="cs-CZ" sz="2000" u="sng" dirty="0"/>
              <a:t>při různých stresorech stejný základní </a:t>
            </a:r>
            <a:r>
              <a:rPr lang="cs-CZ" sz="2000" u="sng" dirty="0" smtClean="0"/>
              <a:t>charakter.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Průběh GAS rozdělil </a:t>
            </a:r>
            <a:r>
              <a:rPr lang="cs-CZ" sz="2000" dirty="0" err="1" smtClean="0"/>
              <a:t>Selye</a:t>
            </a:r>
            <a:r>
              <a:rPr lang="cs-CZ" sz="2000" dirty="0" smtClean="0"/>
              <a:t> do </a:t>
            </a:r>
            <a:r>
              <a:rPr lang="cs-CZ" sz="2000" dirty="0"/>
              <a:t>tří hlavních fází: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poplachová reakce (mobilizace organismu),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fáze rezistence (odolávání stresoru) a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kolaps (zhroucení, vyčerpání v případě neúčinného boje se stresorem). </a:t>
            </a:r>
          </a:p>
          <a:p>
            <a:pPr marL="0" indent="0">
              <a:buNone/>
            </a:pPr>
            <a:endParaRPr lang="cs-CZ" sz="2000" u="sng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8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u="sng" dirty="0" smtClean="0"/>
              <a:t>Projevy stresu</a:t>
            </a:r>
            <a:r>
              <a:rPr lang="cs-CZ" sz="4000" dirty="0" smtClean="0"/>
              <a:t> – tři roviny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i="1" dirty="0" smtClean="0"/>
              <a:t>Jak prožíváte stres?? Sdělte své pocity…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dirty="0" smtClean="0"/>
              <a:t>Prožívání stresu je spojeno s celou řadou reakcí povahy: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Fyziologické</a:t>
            </a:r>
            <a:r>
              <a:rPr lang="cs-CZ" sz="2400" dirty="0" smtClean="0"/>
              <a:t> – neurohormonální reakce, hypofýza, nadledvinky, sympatický nervový systém, srdce, dýchání, pot, zorničky, citlivost vůči vnějším podnětům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Psychické</a:t>
            </a:r>
            <a:r>
              <a:rPr lang="cs-CZ" sz="2400" dirty="0" smtClean="0"/>
              <a:t> – kognice, paměť, myšlení, negativní emoce</a:t>
            </a:r>
            <a:endParaRPr lang="cs-CZ" sz="2400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Behaviorální</a:t>
            </a:r>
            <a:r>
              <a:rPr lang="cs-CZ" sz="2400" dirty="0" smtClean="0"/>
              <a:t> – zvýšení aktivity, útěk, boj x útlum, pasivita, změny hlasu, zkratkovité jednání, chybné úkony </a:t>
            </a:r>
            <a:endParaRPr lang="cs-CZ" sz="24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314626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Důsledky dlouhodobého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Akutní stres mobilizuje, dlouhodobý stres – oslabení psychické a fyzické odolnosti</a:t>
            </a:r>
          </a:p>
          <a:p>
            <a:pPr>
              <a:defRPr/>
            </a:pPr>
            <a:r>
              <a:rPr lang="cs-CZ" sz="2400" u="sng" dirty="0" smtClean="0"/>
              <a:t>Změny v rovině </a:t>
            </a:r>
          </a:p>
          <a:p>
            <a:pPr lvl="1">
              <a:defRPr/>
            </a:pPr>
            <a:r>
              <a:rPr lang="cs-CZ" sz="2400" dirty="0" smtClean="0"/>
              <a:t>Kognitivní (</a:t>
            </a:r>
            <a:r>
              <a:rPr lang="cs-CZ" sz="2400" dirty="0"/>
              <a:t>kognice, paměť, myšlení, </a:t>
            </a:r>
            <a:r>
              <a:rPr lang="cs-CZ" sz="2400" dirty="0" smtClean="0"/>
              <a:t>roztěkanost, zhoršení pracovního výkonu)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Emocionální (negativní emoce, nespokojenost, pesimismus, sebelítost, pocity viny)</a:t>
            </a:r>
          </a:p>
          <a:p>
            <a:pPr lvl="1">
              <a:defRPr/>
            </a:pPr>
            <a:r>
              <a:rPr lang="cs-CZ" sz="2400" dirty="0" smtClean="0"/>
              <a:t>Sociální (vztahovačnost, podezíravost, sebestřednost, konflikty)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Somatické (imunosuprese, psychosomatika)</a:t>
            </a:r>
          </a:p>
        </p:txBody>
      </p:sp>
    </p:spTree>
    <p:extLst>
      <p:ext uri="{BB962C8B-B14F-4D97-AF65-F5344CB8AC3E}">
        <p14:creationId xmlns:p14="http://schemas.microsoft.com/office/powerpoint/2010/main" val="24927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Reakce na stres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Reakce jsou </a:t>
            </a:r>
            <a:r>
              <a:rPr lang="cs-CZ" sz="2800" u="sng" dirty="0"/>
              <a:t>nevědomé i vědomé, nezáměrné i záměrné</a:t>
            </a:r>
            <a:r>
              <a:rPr lang="cs-CZ" sz="2800" dirty="0"/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 </a:t>
            </a:r>
            <a:r>
              <a:rPr lang="cs-CZ" sz="2800" dirty="0"/>
              <a:t>reakce: </a:t>
            </a:r>
            <a:r>
              <a:rPr lang="cs-CZ" sz="2800" u="sng" dirty="0"/>
              <a:t>útok nebo únik</a:t>
            </a:r>
            <a:r>
              <a:rPr lang="cs-CZ" sz="3600" dirty="0"/>
              <a:t> </a:t>
            </a:r>
            <a:endParaRPr lang="cs-CZ" sz="3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Adaptační a obranné mechanismy – zpravidla neuvědomované, probíhají automaticky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u="sng" smtClean="0"/>
              <a:t>Zvládání stresu - coping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Vědomé a záměrné úsilí, jež zahrnuje všechny pokusy zvládnout stres, kognitivní nebo behaviorální úsilí redukovat působení nadměrně vysokých požadavků zátěžových situací (</a:t>
            </a:r>
            <a:r>
              <a:rPr lang="cs-CZ" sz="2800" dirty="0" err="1" smtClean="0">
                <a:latin typeface="Arial" charset="0"/>
              </a:rPr>
              <a:t>Lazarus</a:t>
            </a:r>
            <a:r>
              <a:rPr lang="cs-CZ" sz="2800" dirty="0" smtClean="0">
                <a:latin typeface="Arial" charset="0"/>
              </a:rPr>
              <a:t>, </a:t>
            </a:r>
            <a:r>
              <a:rPr lang="cs-CZ" sz="2800" dirty="0" err="1" smtClean="0">
                <a:latin typeface="Arial" charset="0"/>
              </a:rPr>
              <a:t>Folkmann</a:t>
            </a:r>
            <a:r>
              <a:rPr lang="cs-CZ" sz="2800" dirty="0" smtClean="0">
                <a:latin typeface="Arial" charset="0"/>
              </a:rPr>
              <a:t>, 1984)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Vědomé adaptování na stresor (Kohn,1996; Mareš, 2001)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Cílem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 snížit úroveň ohrožení či unést to nepříjemné, co se děje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zachovat si tvář, emocionální klid, zlepšit podmínky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u="sng" smtClean="0"/>
              <a:t>Taxonomie copingových strategií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2000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zvládání zaměřené na </a:t>
            </a:r>
            <a:r>
              <a:rPr lang="cs-CZ" sz="2000" b="1" dirty="0" smtClean="0"/>
              <a:t>problém</a:t>
            </a:r>
            <a:r>
              <a:rPr lang="cs-CZ" sz="2000" dirty="0" smtClean="0"/>
              <a:t> (zvládnutí </a:t>
            </a:r>
            <a:r>
              <a:rPr lang="cs-CZ" sz="2000" dirty="0" err="1" smtClean="0"/>
              <a:t>stresogenní</a:t>
            </a:r>
            <a:r>
              <a:rPr lang="cs-CZ" sz="2000" dirty="0" smtClean="0"/>
              <a:t> situace) a  zaměřené na </a:t>
            </a:r>
            <a:r>
              <a:rPr lang="cs-CZ" sz="2000" b="1" dirty="0" smtClean="0"/>
              <a:t>emoce</a:t>
            </a:r>
            <a:r>
              <a:rPr lang="cs-CZ" sz="2000" dirty="0" smtClean="0"/>
              <a:t> (zvládnutí emočního doprovodu, vnitřního </a:t>
            </a:r>
            <a:r>
              <a:rPr lang="cs-CZ" sz="2000" dirty="0" err="1" smtClean="0"/>
              <a:t>distresu</a:t>
            </a:r>
            <a:r>
              <a:rPr lang="cs-CZ" sz="2000" dirty="0" smtClean="0"/>
              <a:t>).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zvládání zaměřené na </a:t>
            </a:r>
            <a:r>
              <a:rPr lang="cs-CZ" sz="2000" b="1" dirty="0" smtClean="0"/>
              <a:t>úlohu, na emoce a vyhnutí</a:t>
            </a:r>
            <a:r>
              <a:rPr lang="cs-CZ" sz="2000" dirty="0" smtClean="0"/>
              <a:t> (</a:t>
            </a:r>
            <a:r>
              <a:rPr lang="cs-CZ" sz="2000" dirty="0" err="1" smtClean="0"/>
              <a:t>Endler</a:t>
            </a:r>
            <a:r>
              <a:rPr lang="cs-CZ" sz="2000" dirty="0" smtClean="0"/>
              <a:t> a </a:t>
            </a:r>
            <a:r>
              <a:rPr lang="cs-CZ" sz="2000" dirty="0" err="1" smtClean="0"/>
              <a:t>Parker</a:t>
            </a:r>
            <a:r>
              <a:rPr lang="cs-CZ" sz="2000" dirty="0" smtClean="0"/>
              <a:t>, 1990)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zvládání podle mobilizovaných zdrojů: mobilizace </a:t>
            </a:r>
            <a:r>
              <a:rPr lang="cs-CZ" sz="2000" b="1" dirty="0" smtClean="0"/>
              <a:t>vnitřních zdrojů</a:t>
            </a:r>
            <a:r>
              <a:rPr lang="cs-CZ" sz="2000" dirty="0" smtClean="0"/>
              <a:t> (plánování řešení problému a přehodnocení situace), mobilizace </a:t>
            </a:r>
            <a:r>
              <a:rPr lang="cs-CZ" sz="2000" b="1" dirty="0" smtClean="0"/>
              <a:t>vnějších zdrojů</a:t>
            </a:r>
            <a:r>
              <a:rPr lang="cs-CZ" sz="2000" dirty="0" smtClean="0"/>
              <a:t> (hledání sociální opory) a </a:t>
            </a:r>
            <a:r>
              <a:rPr lang="cs-CZ" sz="2000" b="1" dirty="0" smtClean="0"/>
              <a:t>vyhnutí se řešení</a:t>
            </a:r>
            <a:r>
              <a:rPr lang="cs-CZ" sz="2000" dirty="0" smtClean="0"/>
              <a:t> (</a:t>
            </a:r>
            <a:r>
              <a:rPr lang="cs-CZ" sz="2000" dirty="0" err="1" smtClean="0"/>
              <a:t>Poon</a:t>
            </a:r>
            <a:r>
              <a:rPr lang="cs-CZ" sz="2000" dirty="0" smtClean="0"/>
              <a:t> a </a:t>
            </a:r>
            <a:r>
              <a:rPr lang="cs-CZ" sz="2000" dirty="0" err="1" smtClean="0"/>
              <a:t>Lau</a:t>
            </a:r>
            <a:r>
              <a:rPr lang="cs-CZ" sz="2000" dirty="0" smtClean="0"/>
              <a:t>, 1999)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podle účinnosti: </a:t>
            </a:r>
            <a:r>
              <a:rPr lang="cs-CZ" sz="2000" b="1" dirty="0" smtClean="0"/>
              <a:t>pozitivní</a:t>
            </a:r>
            <a:r>
              <a:rPr lang="cs-CZ" sz="2000" dirty="0" smtClean="0"/>
              <a:t> (stres snižující) a </a:t>
            </a:r>
            <a:r>
              <a:rPr lang="cs-CZ" sz="2000" b="1" dirty="0" smtClean="0"/>
              <a:t>negativní</a:t>
            </a:r>
            <a:r>
              <a:rPr lang="cs-CZ" sz="2000" dirty="0" smtClean="0"/>
              <a:t> (stres zvyšující) (</a:t>
            </a:r>
            <a:r>
              <a:rPr lang="cs-CZ" sz="2000" dirty="0" err="1" smtClean="0"/>
              <a:t>Janke</a:t>
            </a:r>
            <a:r>
              <a:rPr lang="cs-CZ" sz="2000" dirty="0" smtClean="0"/>
              <a:t>, </a:t>
            </a:r>
            <a:r>
              <a:rPr lang="cs-CZ" sz="2000" dirty="0" err="1" smtClean="0"/>
              <a:t>Erdmannová</a:t>
            </a:r>
            <a:r>
              <a:rPr lang="cs-CZ" sz="2000" dirty="0" smtClean="0"/>
              <a:t>, 2003) </a:t>
            </a:r>
          </a:p>
        </p:txBody>
      </p:sp>
      <p:graphicFrame>
        <p:nvGraphicFramePr>
          <p:cNvPr id="21517" name="Group 13"/>
          <p:cNvGraphicFramePr>
            <a:graphicFrameLocks noGrp="1"/>
          </p:cNvGraphicFramePr>
          <p:nvPr/>
        </p:nvGraphicFramePr>
        <p:xfrm>
          <a:off x="4130675" y="2879725"/>
          <a:ext cx="882650" cy="109855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  </a:t>
                      </a:r>
                      <a:r>
                        <a:rPr kumimoji="0" lang="cs-CZ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739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smtClean="0">
                <a:latin typeface="Times New Roman" charset="0"/>
              </a:rPr>
              <a:t>Copingové strategie </a:t>
            </a:r>
            <a:r>
              <a:rPr lang="cs-CZ" sz="2400" b="1" u="sng" smtClean="0">
                <a:latin typeface="Times New Roman" charset="0"/>
              </a:rPr>
              <a:t>(Janke, Erdmanová)</a:t>
            </a:r>
          </a:p>
        </p:txBody>
      </p:sp>
      <p:graphicFrame>
        <p:nvGraphicFramePr>
          <p:cNvPr id="32925" name="Group 157"/>
          <p:cNvGraphicFramePr>
            <a:graphicFrameLocks noGrp="1"/>
          </p:cNvGraphicFramePr>
          <p:nvPr>
            <p:ph idx="1"/>
          </p:nvPr>
        </p:nvGraphicFramePr>
        <p:xfrm>
          <a:off x="457200" y="765175"/>
          <a:ext cx="8229600" cy="6089652"/>
        </p:xfrm>
        <a:graphic>
          <a:graphicData uri="http://schemas.openxmlformats.org/drawingml/2006/table">
            <a:tbl>
              <a:tblPr/>
              <a:tblGrid>
                <a:gridCol w="4546600"/>
                <a:gridCol w="3683000"/>
              </a:tblGrid>
              <a:tr h="46037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POZitivní 1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(podhodnocení a devalvace viny)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  Podhodnocení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2  Odmítání viny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POZitivní 2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(strategie odklonu)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3  Odklon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4  Náhradní uspokojení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rowSpan="3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itivní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3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(strategie kontroly)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5  Kontrola situace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6  Kontrola reakcí 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7  Pozitivní sebeinstrukce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8  Potřeba sociální opory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9  Vyhýbání se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rowSpan="4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NEG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ativní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(negativní strategie)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10  Úniková tendence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11  Perseverace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12  Rezignace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13  Sebeobviňování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14" name="Line 146"/>
          <p:cNvSpPr>
            <a:spLocks noChangeShapeType="1"/>
          </p:cNvSpPr>
          <p:nvPr/>
        </p:nvSpPr>
        <p:spPr bwMode="auto">
          <a:xfrm flipV="1">
            <a:off x="4140200" y="9810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5" name="Line 147"/>
          <p:cNvSpPr>
            <a:spLocks noChangeShapeType="1"/>
          </p:cNvSpPr>
          <p:nvPr/>
        </p:nvSpPr>
        <p:spPr bwMode="auto">
          <a:xfrm>
            <a:off x="4140200" y="11969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6" name="Line 148"/>
          <p:cNvSpPr>
            <a:spLocks noChangeShapeType="1"/>
          </p:cNvSpPr>
          <p:nvPr/>
        </p:nvSpPr>
        <p:spPr bwMode="auto">
          <a:xfrm flipV="1">
            <a:off x="4140200" y="1916113"/>
            <a:ext cx="86360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7" name="Line 149"/>
          <p:cNvSpPr>
            <a:spLocks noChangeShapeType="1"/>
          </p:cNvSpPr>
          <p:nvPr/>
        </p:nvSpPr>
        <p:spPr bwMode="auto">
          <a:xfrm>
            <a:off x="4140200" y="2133600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8" name="Line 150"/>
          <p:cNvSpPr>
            <a:spLocks noChangeShapeType="1"/>
          </p:cNvSpPr>
          <p:nvPr/>
        </p:nvSpPr>
        <p:spPr bwMode="auto">
          <a:xfrm flipV="1">
            <a:off x="4140200" y="2781300"/>
            <a:ext cx="8636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9" name="Line 151"/>
          <p:cNvSpPr>
            <a:spLocks noChangeShapeType="1"/>
          </p:cNvSpPr>
          <p:nvPr/>
        </p:nvSpPr>
        <p:spPr bwMode="auto">
          <a:xfrm>
            <a:off x="4140200" y="32845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0" name="Line 152"/>
          <p:cNvSpPr>
            <a:spLocks noChangeShapeType="1"/>
          </p:cNvSpPr>
          <p:nvPr/>
        </p:nvSpPr>
        <p:spPr bwMode="auto">
          <a:xfrm>
            <a:off x="4140200" y="3284538"/>
            <a:ext cx="8636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1" name="Line 153"/>
          <p:cNvSpPr>
            <a:spLocks noChangeShapeType="1"/>
          </p:cNvSpPr>
          <p:nvPr/>
        </p:nvSpPr>
        <p:spPr bwMode="auto">
          <a:xfrm flipV="1">
            <a:off x="4140200" y="52292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2" name="Line 154"/>
          <p:cNvSpPr>
            <a:spLocks noChangeShapeType="1"/>
          </p:cNvSpPr>
          <p:nvPr/>
        </p:nvSpPr>
        <p:spPr bwMode="auto">
          <a:xfrm>
            <a:off x="4140200" y="5661025"/>
            <a:ext cx="9366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3" name="Line 155"/>
          <p:cNvSpPr>
            <a:spLocks noChangeShapeType="1"/>
          </p:cNvSpPr>
          <p:nvPr/>
        </p:nvSpPr>
        <p:spPr bwMode="auto">
          <a:xfrm>
            <a:off x="4140200" y="5661025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4" name="Line 156"/>
          <p:cNvSpPr>
            <a:spLocks noChangeShapeType="1"/>
          </p:cNvSpPr>
          <p:nvPr/>
        </p:nvSpPr>
        <p:spPr bwMode="auto">
          <a:xfrm>
            <a:off x="4140200" y="5661025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0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3669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Psychická zátěž je stav</a:t>
            </a:r>
            <a:r>
              <a:rPr lang="cs-CZ" dirty="0"/>
              <a:t>, při </a:t>
            </a:r>
            <a:r>
              <a:rPr lang="cs-CZ" dirty="0" smtClean="0"/>
              <a:t>němž: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osoba </a:t>
            </a:r>
            <a:r>
              <a:rPr lang="cs-CZ" dirty="0"/>
              <a:t>prožívá výrazné psychické napětí, </a:t>
            </a:r>
            <a:endParaRPr lang="cs-CZ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kdy </a:t>
            </a:r>
            <a:r>
              <a:rPr lang="cs-CZ" dirty="0"/>
              <a:t>se prověřuje schopnost </a:t>
            </a:r>
            <a:r>
              <a:rPr lang="cs-CZ" dirty="0" smtClean="0"/>
              <a:t>jedince: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integrovaně </a:t>
            </a:r>
            <a:r>
              <a:rPr lang="cs-CZ" dirty="0"/>
              <a:t>jednat, obstát vůči </a:t>
            </a:r>
            <a:r>
              <a:rPr lang="cs-CZ" dirty="0" err="1"/>
              <a:t>emociogenním</a:t>
            </a:r>
            <a:r>
              <a:rPr lang="cs-CZ" dirty="0"/>
              <a:t> vlivům </a:t>
            </a:r>
            <a:r>
              <a:rPr lang="cs-CZ" dirty="0" smtClean="0"/>
              <a:t>a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schopnost </a:t>
            </a:r>
            <a:r>
              <a:rPr lang="cs-CZ" dirty="0"/>
              <a:t>účinně se vyrovnat s novými situačními kontexty.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200" b="1" dirty="0" smtClean="0"/>
              <a:t>Odlišení od pojmu stres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Ve srovnání se stresem:</a:t>
            </a:r>
          </a:p>
          <a:p>
            <a:r>
              <a:rPr lang="cs-CZ" sz="2400" dirty="0" smtClean="0"/>
              <a:t>obecnější</a:t>
            </a:r>
            <a:r>
              <a:rPr lang="cs-CZ" sz="2400" dirty="0"/>
              <a:t>, nadřazený pojem </a:t>
            </a:r>
            <a:r>
              <a:rPr lang="cs-CZ" sz="2400" dirty="0" smtClean="0"/>
              <a:t>(stres – zvláštní druh zátěže, extrémní zátěž)</a:t>
            </a:r>
          </a:p>
          <a:p>
            <a:r>
              <a:rPr lang="cs-CZ" sz="2400" dirty="0" smtClean="0"/>
              <a:t>spojená </a:t>
            </a:r>
            <a:r>
              <a:rPr lang="cs-CZ" sz="2400" dirty="0"/>
              <a:t>s běžnými, přiměřenými nároky na člověka.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Charakteristiky zátěžové situace </a:t>
            </a:r>
          </a:p>
          <a:p>
            <a:r>
              <a:rPr lang="cs-CZ" sz="2400" smtClean="0"/>
              <a:t>neurčitá, nejasná </a:t>
            </a:r>
            <a:endParaRPr lang="cs-CZ" sz="2400" dirty="0" smtClean="0"/>
          </a:p>
          <a:p>
            <a:r>
              <a:rPr lang="cs-CZ" sz="2400" dirty="0" smtClean="0"/>
              <a:t>nepřehledná </a:t>
            </a:r>
          </a:p>
          <a:p>
            <a:r>
              <a:rPr lang="cs-CZ" sz="2400" dirty="0" smtClean="0"/>
              <a:t>nekontrolovatelná, neovlivnitelná </a:t>
            </a:r>
          </a:p>
          <a:p>
            <a:r>
              <a:rPr lang="cs-CZ" sz="2400" dirty="0" smtClean="0"/>
              <a:t>neočekávaná</a:t>
            </a:r>
          </a:p>
          <a:p>
            <a:r>
              <a:rPr lang="cs-CZ" sz="2400" dirty="0" smtClean="0"/>
              <a:t>s nepředvídatelným vývojem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Je zátěž rizikem pro naše duševní zdraví?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Arial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Arial" charset="0"/>
              </a:rPr>
              <a:t>	</a:t>
            </a:r>
            <a:r>
              <a:rPr lang="cs-CZ" u="sng" dirty="0" smtClean="0">
                <a:latin typeface="Arial" charset="0"/>
              </a:rPr>
              <a:t>Zátěž  optimální</a:t>
            </a:r>
            <a:r>
              <a:rPr lang="cs-CZ" dirty="0" smtClean="0">
                <a:latin typeface="Arial" charset="0"/>
              </a:rPr>
              <a:t>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Arial" charset="0"/>
              </a:rPr>
              <a:t>= podmínka zdravého vývoje jedince</a:t>
            </a:r>
            <a:r>
              <a:rPr lang="cs-CZ" dirty="0" smtClean="0">
                <a:latin typeface="Arial" charset="0"/>
              </a:rPr>
              <a:t>	    	</a:t>
            </a:r>
          </a:p>
        </p:txBody>
      </p:sp>
      <p:pic>
        <p:nvPicPr>
          <p:cNvPr id="11268" name="Picture 5" descr="http://www.budoucnost.info/images/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773238"/>
            <a:ext cx="1722438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9" descr="http://www.rozhlas.cz/_obrazek/0008251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860800"/>
            <a:ext cx="17414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263660" y="3860800"/>
            <a:ext cx="6340475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	  </a:t>
            </a:r>
            <a:r>
              <a:rPr lang="cs-CZ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Zátěž  nepřiměřená</a:t>
            </a:r>
            <a:r>
              <a:rPr 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- nedostatečná či</a:t>
            </a:r>
          </a:p>
          <a:p>
            <a:pPr marL="342900" indent="-342900"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nadměrná   </a:t>
            </a:r>
          </a:p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riziková zátěž, vede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 nudě, frustraci, ke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stresu,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deprivaci</a:t>
            </a: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7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Co je stres?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6799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Stres v běžném jazyce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Individuálně odlišné chápání pojmu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Stres v odborné literatuře jako: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Odpověď organismu na rozmanité podněty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Silná frustrace (pocit neuspokojení, napětí)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Citový prožitek (v rovině </a:t>
            </a:r>
            <a:r>
              <a:rPr lang="cs-CZ" dirty="0" smtClean="0"/>
              <a:t>somatické, </a:t>
            </a:r>
            <a:r>
              <a:rPr lang="cs-CZ" dirty="0"/>
              <a:t>duševní a </a:t>
            </a:r>
            <a:r>
              <a:rPr lang="cs-CZ" dirty="0" smtClean="0"/>
              <a:t>behaviorální)</a:t>
            </a:r>
            <a:endParaRPr lang="cs-CZ" dirty="0"/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Zátěžová </a:t>
            </a:r>
            <a:r>
              <a:rPr lang="cs-CZ" dirty="0" smtClean="0">
                <a:latin typeface="Arial" charset="0"/>
              </a:rPr>
              <a:t>situace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835150" y="3429000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5125" name="AutoShape 5"/>
          <p:cNvCxnSpPr>
            <a:cxnSpLocks noChangeShapeType="1"/>
            <a:stCxn id="20483" idx="1"/>
            <a:endCxn id="20483" idx="1"/>
          </p:cNvCxnSpPr>
          <p:nvPr/>
        </p:nvCxnSpPr>
        <p:spPr bwMode="auto">
          <a:xfrm>
            <a:off x="468313" y="3968763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</p:spTree>
    <p:extLst>
      <p:ext uri="{BB962C8B-B14F-4D97-AF65-F5344CB8AC3E}">
        <p14:creationId xmlns:p14="http://schemas.microsoft.com/office/powerpoint/2010/main" val="194477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Interakční pojetí stresu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2441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Interakce mezi </a:t>
            </a:r>
            <a:r>
              <a:rPr lang="cs-CZ" sz="2400" u="sng" dirty="0" smtClean="0">
                <a:latin typeface="Arial" charset="0"/>
              </a:rPr>
              <a:t>požadavky</a:t>
            </a:r>
            <a:r>
              <a:rPr lang="cs-CZ" sz="2400" dirty="0" smtClean="0">
                <a:latin typeface="Arial" charset="0"/>
              </a:rPr>
              <a:t>, které jsou kladeny na jedince a  </a:t>
            </a:r>
            <a:r>
              <a:rPr lang="cs-CZ" sz="2400" u="sng" dirty="0" smtClean="0">
                <a:latin typeface="Arial" charset="0"/>
              </a:rPr>
              <a:t>vlastnostmi</a:t>
            </a:r>
            <a:r>
              <a:rPr lang="cs-CZ" sz="2400" dirty="0" smtClean="0">
                <a:latin typeface="Arial" charset="0"/>
              </a:rPr>
              <a:t> jimiž je jedinec ke zvládnutí požadavků vybaven. </a:t>
            </a:r>
            <a:r>
              <a:rPr lang="cs-CZ" sz="2000" dirty="0" smtClean="0">
                <a:latin typeface="Arial" charset="0"/>
              </a:rPr>
              <a:t>(Havlínová, 1998)</a:t>
            </a:r>
          </a:p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Psychofyzický stav jedince, který je něčím </a:t>
            </a:r>
            <a:r>
              <a:rPr lang="cs-CZ" sz="2400" u="sng" dirty="0" smtClean="0">
                <a:latin typeface="Arial" charset="0"/>
              </a:rPr>
              <a:t>ohrožen</a:t>
            </a:r>
            <a:r>
              <a:rPr lang="cs-CZ" sz="2400" dirty="0" smtClean="0">
                <a:latin typeface="Arial" charset="0"/>
              </a:rPr>
              <a:t> (nebo ohrožení očekává) a necítí se být dostatečné </a:t>
            </a:r>
            <a:r>
              <a:rPr lang="cs-CZ" sz="2400" u="sng" dirty="0" smtClean="0">
                <a:latin typeface="Arial" charset="0"/>
              </a:rPr>
              <a:t>kompetentní</a:t>
            </a:r>
            <a:r>
              <a:rPr lang="cs-CZ" sz="2400" dirty="0" smtClean="0">
                <a:latin typeface="Arial" charset="0"/>
              </a:rPr>
              <a:t> k tomu, aby tomuto ohrožení čelil.</a:t>
            </a:r>
            <a:r>
              <a:rPr lang="cs-CZ" sz="28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cs-CZ" sz="2400" i="1" dirty="0" smtClean="0"/>
              <a:t>Extrémní </a:t>
            </a:r>
            <a:r>
              <a:rPr lang="cs-CZ" sz="2400" i="1" dirty="0"/>
              <a:t>zátěž, vyplývající z nerovnováhy mezi </a:t>
            </a:r>
            <a:r>
              <a:rPr lang="cs-CZ" sz="2400" i="1" dirty="0" smtClean="0"/>
              <a:t>požadavky </a:t>
            </a:r>
            <a:r>
              <a:rPr lang="cs-CZ" sz="2400" i="1" dirty="0"/>
              <a:t>prostředí a reakčními možnostmi organismu, při níž dochází v organismu k celému komplexu výrazných fyziologických, psychických i behaviorálních změn, jejichž hlavním cílem je </a:t>
            </a:r>
            <a:r>
              <a:rPr lang="cs-CZ" sz="2400" i="1" dirty="0" smtClean="0"/>
              <a:t>mobilizace </a:t>
            </a:r>
            <a:r>
              <a:rPr lang="cs-CZ" sz="2400" i="1" dirty="0"/>
              <a:t>energetických a jiných zdrojů a příprava k reakci na stav ohrožení</a:t>
            </a:r>
            <a:r>
              <a:rPr lang="cs-CZ" sz="2400" dirty="0"/>
              <a:t>.</a:t>
            </a:r>
            <a:endParaRPr lang="cs-CZ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835150" y="3429000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7173" name="AutoShape 5"/>
          <p:cNvCxnSpPr>
            <a:cxnSpLocks noChangeShapeType="1"/>
            <a:stCxn id="20483" idx="1"/>
            <a:endCxn id="20483" idx="1"/>
          </p:cNvCxnSpPr>
          <p:nvPr/>
        </p:nvCxnSpPr>
        <p:spPr bwMode="auto">
          <a:xfrm>
            <a:off x="468313" y="3897313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</p:spTree>
    <p:extLst>
      <p:ext uri="{BB962C8B-B14F-4D97-AF65-F5344CB8AC3E}">
        <p14:creationId xmlns:p14="http://schemas.microsoft.com/office/powerpoint/2010/main" val="1785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u="sng" dirty="0" smtClean="0"/>
              <a:t>Co způsobuje stres?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 err="1" smtClean="0">
                <a:latin typeface="Arial" charset="0"/>
              </a:rPr>
              <a:t>Stresory</a:t>
            </a:r>
            <a:r>
              <a:rPr lang="cs-CZ" sz="28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= Všechny </a:t>
            </a:r>
            <a:r>
              <a:rPr lang="cs-CZ" sz="2400" dirty="0"/>
              <a:t>okolnosti a podněty, které na člověka negativně </a:t>
            </a:r>
            <a:r>
              <a:rPr lang="cs-CZ" sz="2400" dirty="0" smtClean="0"/>
              <a:t>doléhají.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Události </a:t>
            </a:r>
            <a:r>
              <a:rPr lang="cs-CZ" sz="2400" dirty="0"/>
              <a:t>vnímané jako situace ohrožení, všechny okolnosti, které navozují tíživý pocit napětí, nejistoty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" charset="0"/>
              </a:rPr>
              <a:t>Stresory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z vnějšího prostředí nebo z vnitřního stavu organismu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materiální nebo sociální 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fyzikální nebo  emocionální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akutní x chronické, výkonové x interpersonální,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živelné katastrofy x běžné každodenní starosti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Taxonomie zátěžových situací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Kategorizace a třídění podle různých kritérií</a:t>
            </a:r>
          </a:p>
          <a:p>
            <a:pPr eaLnBrk="1" hangingPunct="1"/>
            <a:r>
              <a:rPr lang="cs-CZ" altLang="cs-CZ" sz="2400" dirty="0"/>
              <a:t>Škála životních situací - </a:t>
            </a:r>
            <a:r>
              <a:rPr lang="cs-CZ" altLang="cs-CZ" sz="2000" u="sng" dirty="0"/>
              <a:t>Thomas Holmes, Richard </a:t>
            </a:r>
            <a:r>
              <a:rPr lang="cs-CZ" altLang="cs-CZ" sz="2000" u="sng" dirty="0" err="1"/>
              <a:t>Rahe</a:t>
            </a:r>
            <a:endParaRPr lang="cs-CZ" altLang="cs-CZ" sz="2000" u="sng" dirty="0"/>
          </a:p>
          <a:p>
            <a:pPr lvl="1" eaLnBrk="1" hangingPunct="1"/>
            <a:r>
              <a:rPr lang="cs-CZ" altLang="cs-CZ" sz="2000" dirty="0"/>
              <a:t>Stupnice podle náročnosti požadavků na aktivní adaptaci a závažnosti vlivu na zdraví</a:t>
            </a:r>
          </a:p>
          <a:p>
            <a:r>
              <a:rPr lang="cs-CZ" sz="2400" dirty="0" smtClean="0"/>
              <a:t>O</a:t>
            </a:r>
            <a:r>
              <a:rPr lang="cs-CZ" sz="2400" dirty="0"/>
              <a:t>. Mikšík </a:t>
            </a:r>
            <a:r>
              <a:rPr lang="cs-CZ" sz="2400" dirty="0" smtClean="0"/>
              <a:t>– </a:t>
            </a:r>
            <a:r>
              <a:rPr lang="cs-CZ" sz="2000" dirty="0" smtClean="0"/>
              <a:t>Kategorie podle </a:t>
            </a:r>
            <a:r>
              <a:rPr lang="cs-CZ" sz="2000" i="1" dirty="0"/>
              <a:t>hladiny subjektivně prožívané psychické </a:t>
            </a:r>
            <a:r>
              <a:rPr lang="cs-CZ" sz="2000" i="1" dirty="0" smtClean="0"/>
              <a:t>zátěže</a:t>
            </a:r>
            <a:r>
              <a:rPr lang="cs-CZ" sz="2000" dirty="0" smtClean="0"/>
              <a:t>:</a:t>
            </a:r>
          </a:p>
          <a:p>
            <a:pPr lvl="1"/>
            <a:r>
              <a:rPr lang="cs-CZ" sz="2000" dirty="0" smtClean="0"/>
              <a:t>běžná zátěž (situace obvyklé, osvojený kontext)</a:t>
            </a:r>
          </a:p>
          <a:p>
            <a:pPr lvl="1"/>
            <a:r>
              <a:rPr lang="cs-CZ" sz="2000" dirty="0" smtClean="0"/>
              <a:t>optimální zátěž (stimuluje, rozvíjí)</a:t>
            </a:r>
          </a:p>
          <a:p>
            <a:pPr lvl="1"/>
            <a:r>
              <a:rPr lang="cs-CZ" sz="2000" dirty="0" smtClean="0"/>
              <a:t>hraniční </a:t>
            </a:r>
            <a:r>
              <a:rPr lang="cs-CZ" sz="2000" dirty="0"/>
              <a:t>zátěž </a:t>
            </a:r>
            <a:r>
              <a:rPr lang="cs-CZ" sz="2000" dirty="0" smtClean="0"/>
              <a:t>(člověk je schopen řešit, mimořádné vypětí) </a:t>
            </a:r>
          </a:p>
          <a:p>
            <a:pPr lvl="1"/>
            <a:r>
              <a:rPr lang="cs-CZ" sz="2000" dirty="0" smtClean="0"/>
              <a:t>extrémní </a:t>
            </a:r>
            <a:r>
              <a:rPr lang="cs-CZ" sz="2000" dirty="0"/>
              <a:t>psychická </a:t>
            </a:r>
            <a:r>
              <a:rPr lang="cs-CZ" sz="2000" dirty="0" smtClean="0"/>
              <a:t>zátěž (není schopen řešit, maladaptace) </a:t>
            </a:r>
          </a:p>
          <a:p>
            <a:r>
              <a:rPr lang="cs-CZ" sz="2400" dirty="0" smtClean="0"/>
              <a:t>S</a:t>
            </a:r>
            <a:r>
              <a:rPr lang="cs-CZ" sz="2400" dirty="0"/>
              <a:t>. </a:t>
            </a:r>
            <a:r>
              <a:rPr lang="cs-CZ" sz="2400" dirty="0" err="1"/>
              <a:t>Pelcák</a:t>
            </a:r>
            <a:r>
              <a:rPr lang="cs-CZ" sz="2400" dirty="0"/>
              <a:t> </a:t>
            </a:r>
            <a:r>
              <a:rPr lang="cs-CZ" sz="2400" dirty="0" smtClean="0"/>
              <a:t>– </a:t>
            </a:r>
            <a:r>
              <a:rPr lang="cs-CZ" sz="2000" dirty="0" smtClean="0"/>
              <a:t>Kategorie podle </a:t>
            </a:r>
            <a:r>
              <a:rPr lang="cs-CZ" sz="2000" i="1" dirty="0" smtClean="0"/>
              <a:t>povahy vzájemných </a:t>
            </a:r>
            <a:r>
              <a:rPr lang="cs-CZ" sz="2000" i="1" dirty="0"/>
              <a:t>vztahů mezi potenciálními předpoklady jedince a situačními nároky na psychickou </a:t>
            </a:r>
            <a:r>
              <a:rPr lang="cs-CZ" sz="2000" i="1" dirty="0" smtClean="0"/>
              <a:t>odolnost</a:t>
            </a:r>
            <a:r>
              <a:rPr lang="cs-CZ" sz="2000" dirty="0" smtClean="0"/>
              <a:t> (viz tabulka ve studijní opoře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255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Individuální účinnost stresorů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latin typeface="Arial" charset="0"/>
              </a:rPr>
              <a:t>Velká </a:t>
            </a:r>
            <a:r>
              <a:rPr lang="cs-CZ" sz="2800" u="sng" dirty="0" err="1" smtClean="0">
                <a:latin typeface="Arial" charset="0"/>
              </a:rPr>
              <a:t>interindividuální</a:t>
            </a:r>
            <a:r>
              <a:rPr lang="cs-CZ" sz="2800" u="sng" dirty="0" smtClean="0">
                <a:latin typeface="Arial" charset="0"/>
              </a:rPr>
              <a:t> variabilita</a:t>
            </a:r>
            <a:r>
              <a:rPr lang="cs-CZ" sz="2800" dirty="0" smtClean="0">
                <a:latin typeface="Arial" charset="0"/>
              </a:rPr>
              <a:t> jejich účinnosti daná: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mírou odolnosti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subjektivní interpretací </a:t>
            </a:r>
            <a:r>
              <a:rPr lang="cs-CZ" sz="2400" dirty="0" err="1" smtClean="0">
                <a:latin typeface="Arial" charset="0"/>
              </a:rPr>
              <a:t>stresoru</a:t>
            </a:r>
            <a:endParaRPr lang="cs-CZ" sz="2400" dirty="0" smtClean="0">
              <a:latin typeface="Arial" charset="0"/>
            </a:endParaRP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 smtClean="0"/>
              <a:t>primární hodnocení (je pro mne situace ohrožující a jak moc?)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 smtClean="0"/>
              <a:t>sekundární hodnocení (mohu tím něco udělat?)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 smtClean="0">
                <a:latin typeface="Arial" charset="0"/>
              </a:rPr>
              <a:t>Stresor</a:t>
            </a:r>
            <a:r>
              <a:rPr lang="cs-CZ" sz="2400" dirty="0" smtClean="0">
                <a:latin typeface="Arial" charset="0"/>
              </a:rPr>
              <a:t> má na člověka tím větší negativní vliv, čím více ohrožuje jeho vlastní „já”.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Kognitivní zhodnocení determinuje způsob zvládání zátěžové situace</a:t>
            </a:r>
            <a:r>
              <a:rPr lang="cs-CZ" sz="2800" dirty="0" smtClean="0"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3998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869</Words>
  <Application>Microsoft Office PowerPoint</Application>
  <PresentationFormat>Předvádění na obrazovce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Výchozí návrh</vt:lpstr>
      <vt:lpstr>Psychická zátěž</vt:lpstr>
      <vt:lpstr>Vymezení pojmu</vt:lpstr>
      <vt:lpstr>Odlišení od pojmu stres</vt:lpstr>
      <vt:lpstr>Je zátěž rizikem pro naše duševní zdraví?</vt:lpstr>
      <vt:lpstr>Co je stres?</vt:lpstr>
      <vt:lpstr>Interakční pojetí stresu</vt:lpstr>
      <vt:lpstr>Co způsobuje stres?</vt:lpstr>
      <vt:lpstr>Taxonomie zátěžových situací</vt:lpstr>
      <vt:lpstr>Individuální účinnost stresorů</vt:lpstr>
      <vt:lpstr>Projevy stresu - GAS</vt:lpstr>
      <vt:lpstr>Projevy stresu – tři roviny</vt:lpstr>
      <vt:lpstr>Důsledky dlouhodobého stresu</vt:lpstr>
      <vt:lpstr>Reakce na stres</vt:lpstr>
      <vt:lpstr>Zvládání stresu - coping</vt:lpstr>
      <vt:lpstr>Taxonomie copingových strategií</vt:lpstr>
      <vt:lpstr>Copingové strategie (Janke, Erdmanová)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54</cp:revision>
  <dcterms:created xsi:type="dcterms:W3CDTF">2014-12-05T10:20:04Z</dcterms:created>
  <dcterms:modified xsi:type="dcterms:W3CDTF">2022-05-05T19:48:12Z</dcterms:modified>
</cp:coreProperties>
</file>