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8" r:id="rId6"/>
    <p:sldId id="269" r:id="rId7"/>
    <p:sldId id="270" r:id="rId8"/>
    <p:sldId id="26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altLang="cs-CZ" dirty="0"/>
              <a:t>VÝVOJ POJETÍ A DEFINICE ZDRAVÍ 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Vývoj pojetí 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Zdraví – vždy důležitá hodnota, předpoklad existence, </a:t>
            </a:r>
            <a:r>
              <a:rPr lang="cs-CZ" altLang="cs-CZ" sz="2400" dirty="0" smtClean="0"/>
              <a:t>předpoklad naplnění cílů a </a:t>
            </a:r>
            <a:r>
              <a:rPr lang="cs-CZ" altLang="cs-CZ" sz="2400" dirty="0" smtClean="0"/>
              <a:t>dosažení spokojenosti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Antika – harmonie tělesného a duševního zdraví jako ideál lidského života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Aristoteles, Epikuros aj.: cílem života = dosažení blaženosti </a:t>
            </a:r>
            <a:r>
              <a:rPr lang="cs-CZ" altLang="cs-CZ" sz="2400" dirty="0" smtClean="0"/>
              <a:t>(ekvivalent zdraví)</a:t>
            </a: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Historicky převažovalo biologické pojetí zdraví.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Obecné pojetí zdraví: 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/>
              <a:t>stav, kdy nás netrápí žádné onemocnění, netrpíme nějakým úrazem, náš organismus funguje tak, jak má, bez narušení, koordinovaně, optimálně.</a:t>
            </a:r>
            <a:r>
              <a:rPr lang="cs-CZ" altLang="cs-CZ" dirty="0" smtClean="0"/>
              <a:t>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600" b="1" dirty="0" smtClean="0"/>
              <a:t>Definice zdraví 1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„</a:t>
            </a:r>
            <a:r>
              <a:rPr lang="cs-CZ" sz="2400" i="1" dirty="0" smtClean="0"/>
              <a:t>Zdraví </a:t>
            </a:r>
            <a:r>
              <a:rPr lang="cs-CZ" sz="2400" i="1" dirty="0"/>
              <a:t>je stav, </a:t>
            </a:r>
            <a:r>
              <a:rPr lang="cs-CZ" sz="2400" i="1" dirty="0" smtClean="0"/>
              <a:t>který:</a:t>
            </a:r>
          </a:p>
          <a:p>
            <a:r>
              <a:rPr lang="cs-CZ" sz="2400" i="1" dirty="0" smtClean="0"/>
              <a:t>na </a:t>
            </a:r>
            <a:r>
              <a:rPr lang="cs-CZ" sz="2400" i="1" dirty="0"/>
              <a:t>jedné straně umožňuje jednotlivcům i skupinám lidí poznat vlastní cíle a uspokojovat potřeby a </a:t>
            </a:r>
            <a:endParaRPr lang="cs-CZ" sz="2400" i="1" dirty="0" smtClean="0"/>
          </a:p>
          <a:p>
            <a:r>
              <a:rPr lang="cs-CZ" sz="2400" i="1" dirty="0" smtClean="0"/>
              <a:t>na </a:t>
            </a:r>
            <a:r>
              <a:rPr lang="cs-CZ" sz="2400" i="1" dirty="0"/>
              <a:t>druhé straně reagovat na změny a vyrovnávat se se svým prostředím</a:t>
            </a:r>
            <a:r>
              <a:rPr lang="cs-CZ" sz="2400" i="1" dirty="0" smtClean="0"/>
              <a:t>.“</a:t>
            </a:r>
          </a:p>
          <a:p>
            <a:r>
              <a:rPr lang="cs-CZ" sz="2400" dirty="0" smtClean="0"/>
              <a:t>Zdraví se tedy chápe jako zdroj každodenního života a ne jako cíl života. </a:t>
            </a:r>
          </a:p>
          <a:p>
            <a:r>
              <a:rPr lang="cs-CZ" sz="2400" dirty="0" smtClean="0"/>
              <a:t>Jde </a:t>
            </a:r>
            <a:r>
              <a:rPr lang="cs-CZ" sz="2400" dirty="0"/>
              <a:t>o pozitivní koncepci, která zahrnuje společenské a osobní zdroje stejně jako fyzické </a:t>
            </a:r>
            <a:r>
              <a:rPr lang="cs-CZ" sz="2400" dirty="0" smtClean="0"/>
              <a:t>možnosti. </a:t>
            </a:r>
            <a:r>
              <a:rPr lang="cs-CZ" sz="2400" i="1" dirty="0"/>
              <a:t>(</a:t>
            </a:r>
            <a:r>
              <a:rPr lang="cs-CZ" sz="2400" dirty="0"/>
              <a:t>WHO, 1984)</a:t>
            </a:r>
            <a:br>
              <a:rPr lang="cs-CZ" sz="2400" dirty="0"/>
            </a:br>
            <a:endParaRPr lang="cs-CZ" sz="2400" i="1" dirty="0"/>
          </a:p>
          <a:p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pPr eaLnBrk="1" hangingPunct="1"/>
            <a:r>
              <a:rPr lang="cs-CZ" altLang="cs-CZ" sz="3600" b="1" dirty="0"/>
              <a:t>Definice </a:t>
            </a:r>
            <a:r>
              <a:rPr lang="cs-CZ" altLang="cs-CZ" sz="3600" b="1" dirty="0" smtClean="0"/>
              <a:t>zdraví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6792"/>
            <a:ext cx="8229600" cy="471224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400" i="1" dirty="0" smtClean="0"/>
              <a:t>Prof. dr. A. Žáček: </a:t>
            </a:r>
          </a:p>
          <a:p>
            <a:pPr marL="0" indent="0" eaLnBrk="1" hangingPunct="1">
              <a:buNone/>
            </a:pPr>
            <a:r>
              <a:rPr lang="cs-CZ" altLang="cs-CZ" sz="2400" i="1" dirty="0" smtClean="0"/>
              <a:t>„Zdraví </a:t>
            </a:r>
            <a:r>
              <a:rPr lang="cs-CZ" altLang="cs-CZ" sz="2400" i="1" dirty="0"/>
              <a:t>je relativně optimální stav tělesné, duševní a sociální pohody při zachování všech životních funkcí, společenských rolí a schopností organismu přizpůsobovat se měnícím podmínkám </a:t>
            </a:r>
            <a:r>
              <a:rPr lang="cs-CZ" altLang="cs-CZ" sz="2400" i="1" dirty="0" smtClean="0"/>
              <a:t>prostředí“  </a:t>
            </a:r>
            <a:r>
              <a:rPr lang="cs-CZ" altLang="cs-CZ" sz="2400" i="1" dirty="0" smtClean="0"/>
              <a:t>(in Zímová</a:t>
            </a:r>
            <a:r>
              <a:rPr lang="cs-CZ" altLang="cs-CZ" sz="2400" i="1" dirty="0" smtClean="0"/>
              <a:t>, 2014)</a:t>
            </a:r>
          </a:p>
          <a:p>
            <a:pPr marL="0" indent="0" eaLnBrk="1" hangingPunct="1">
              <a:buNone/>
            </a:pPr>
            <a:endParaRPr lang="cs-CZ" altLang="cs-CZ" sz="2400" i="1" dirty="0"/>
          </a:p>
          <a:p>
            <a:pPr marL="0" indent="0" eaLnBrk="1" hangingPunct="1">
              <a:buNone/>
            </a:pPr>
            <a:r>
              <a:rPr lang="cs-CZ" altLang="cs-CZ" sz="2400" i="1" dirty="0"/>
              <a:t>„Zdraví je celkový (tělesný, psychický, sociální a duchovní) stav člověka, který mu umožňuje dosahovat optimální kvality života a není překážkou obdobnému snažení druhých lidí.“ </a:t>
            </a:r>
            <a:r>
              <a:rPr lang="cs-CZ" altLang="cs-CZ" sz="2400" i="1" dirty="0" smtClean="0"/>
              <a:t> (Křivohlavý, 2009)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Hlavní přístupy ke </a:t>
            </a:r>
            <a:r>
              <a:rPr lang="cs-CZ" altLang="cs-CZ" sz="3200" b="1" dirty="0" smtClean="0"/>
              <a:t>zdraví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4928270"/>
          </a:xfrm>
        </p:spPr>
        <p:txBody>
          <a:bodyPr/>
          <a:lstStyle/>
          <a:p>
            <a:pPr lvl="0"/>
            <a:r>
              <a:rPr lang="cs-CZ" sz="2400" b="1" i="1" u="sng" dirty="0"/>
              <a:t>Holistický přístup</a:t>
            </a:r>
            <a:r>
              <a:rPr lang="cs-CZ" sz="2400" i="1" u="sng" dirty="0"/>
              <a:t> </a:t>
            </a:r>
            <a:r>
              <a:rPr lang="cs-CZ" sz="2400" dirty="0"/>
              <a:t>– </a:t>
            </a:r>
            <a:r>
              <a:rPr lang="cs-CZ" sz="2000" dirty="0"/>
              <a:t>klade důraz na to, aby byl člověk a jeho zdraví chápáno jako jeden celek. </a:t>
            </a:r>
            <a:endParaRPr lang="cs-CZ" sz="2000" dirty="0" smtClean="0"/>
          </a:p>
          <a:p>
            <a:pPr marL="0" lvl="0" indent="0">
              <a:buNone/>
            </a:pPr>
            <a:r>
              <a:rPr lang="cs-CZ" sz="2000" dirty="0" smtClean="0"/>
              <a:t>   Je základním principem mnoha dalších koncepcí. </a:t>
            </a:r>
            <a:endParaRPr lang="cs-CZ" sz="2000" dirty="0"/>
          </a:p>
          <a:p>
            <a:pPr lvl="0"/>
            <a:r>
              <a:rPr lang="cs-CZ" sz="2400" b="1" i="1" u="sng" dirty="0"/>
              <a:t>Dynamický přístup </a:t>
            </a:r>
            <a:r>
              <a:rPr lang="cs-CZ" sz="2400" dirty="0"/>
              <a:t>– </a:t>
            </a:r>
            <a:r>
              <a:rPr lang="cs-CZ" sz="2000" dirty="0"/>
              <a:t>zdraví není chápáno staticky, ale jako proměnlivý jev, který se naplňuje v celoživotní dráze </a:t>
            </a:r>
            <a:r>
              <a:rPr lang="cs-CZ" sz="2000" dirty="0" smtClean="0"/>
              <a:t>člověka, v závislosti na změnách celého systému vztahů.</a:t>
            </a:r>
            <a:endParaRPr lang="cs-CZ" sz="2000" dirty="0"/>
          </a:p>
          <a:p>
            <a:pPr lvl="0"/>
            <a:r>
              <a:rPr lang="cs-CZ" sz="2400" b="1" i="1" u="sng" dirty="0"/>
              <a:t>Sociální přístup </a:t>
            </a:r>
            <a:r>
              <a:rPr lang="cs-CZ" sz="2000" dirty="0"/>
              <a:t>– zdraví je hodnoceno ve spojitosti se skupinami, protože je zdůrazňováno pojetí člověka jako součásti skupiny se všemi existujícími vztahy</a:t>
            </a:r>
          </a:p>
          <a:p>
            <a:pPr lvl="0"/>
            <a:r>
              <a:rPr lang="cs-CZ" sz="2400" b="1" i="1" u="sng" dirty="0"/>
              <a:t>Interaktivní přístup</a:t>
            </a:r>
            <a:r>
              <a:rPr lang="cs-CZ" sz="2400" i="1" u="sng" dirty="0"/>
              <a:t> </a:t>
            </a:r>
            <a:r>
              <a:rPr lang="cs-CZ" sz="2000" dirty="0"/>
              <a:t>– jedinec je chápán jako součást prostředí se všemi jeho proměnnými ve vzájemné interakci.</a:t>
            </a:r>
          </a:p>
          <a:p>
            <a:pPr eaLnBrk="1" hangingPunct="1"/>
            <a:r>
              <a:rPr lang="cs-CZ" altLang="cs-CZ" sz="2400" b="1" i="1" u="sng" dirty="0" err="1" smtClean="0"/>
              <a:t>Multikauzální</a:t>
            </a:r>
            <a:r>
              <a:rPr lang="cs-CZ" altLang="cs-CZ" sz="2400" dirty="0"/>
              <a:t> </a:t>
            </a:r>
            <a:r>
              <a:rPr lang="cs-CZ" altLang="cs-CZ" sz="2000" dirty="0"/>
              <a:t>- zkoumá všechny možné příčiny </a:t>
            </a:r>
            <a:r>
              <a:rPr lang="cs-CZ" altLang="cs-CZ" sz="2000" dirty="0" smtClean="0"/>
              <a:t>v interakci</a:t>
            </a:r>
          </a:p>
          <a:p>
            <a:pPr eaLnBrk="1" hangingPunct="1"/>
            <a:r>
              <a:rPr lang="cs-CZ" altLang="cs-CZ" sz="2400" b="1" i="1" u="sng" dirty="0" err="1" smtClean="0"/>
              <a:t>Monokauzální</a:t>
            </a:r>
            <a:r>
              <a:rPr lang="cs-CZ" altLang="cs-CZ" sz="2400" dirty="0" smtClean="0"/>
              <a:t>- </a:t>
            </a:r>
            <a:r>
              <a:rPr lang="cs-CZ" altLang="cs-CZ" sz="2000" dirty="0"/>
              <a:t>každé nemoci </a:t>
            </a:r>
            <a:r>
              <a:rPr lang="cs-CZ" altLang="cs-CZ" sz="2000" dirty="0" smtClean="0"/>
              <a:t>je přiřazena </a:t>
            </a:r>
            <a:r>
              <a:rPr lang="cs-CZ" altLang="cs-CZ" sz="2000" dirty="0"/>
              <a:t>jedna jediná somatická příčina</a:t>
            </a:r>
            <a:endParaRPr lang="cs-CZ" altLang="cs-CZ" sz="2400" b="1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87632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Salutogenetický</a:t>
            </a:r>
            <a:r>
              <a:rPr lang="cs-CZ" sz="3200" dirty="0"/>
              <a:t> a patogenetický 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sng" dirty="0" err="1"/>
              <a:t>Salutogenetický</a:t>
            </a:r>
            <a:r>
              <a:rPr lang="cs-CZ" sz="2400" b="1" u="sng" dirty="0"/>
              <a:t> </a:t>
            </a:r>
            <a:r>
              <a:rPr lang="cs-CZ" sz="2400" b="1" u="sng" dirty="0" smtClean="0"/>
              <a:t>model zdraví </a:t>
            </a:r>
            <a:r>
              <a:rPr lang="cs-CZ" sz="2400" b="1" u="sng" dirty="0"/>
              <a:t>a nemoci </a:t>
            </a:r>
            <a:endParaRPr lang="cs-CZ" sz="2400" b="1" u="sng" dirty="0" smtClean="0"/>
          </a:p>
          <a:p>
            <a:pPr lvl="1"/>
            <a:r>
              <a:rPr lang="cs-CZ" sz="2000" dirty="0" smtClean="0"/>
              <a:t>orientuje se na </a:t>
            </a:r>
            <a:r>
              <a:rPr lang="cs-CZ" sz="2000" dirty="0"/>
              <a:t>subjektivní stránku procesu zvládání a možností jeho </a:t>
            </a:r>
            <a:r>
              <a:rPr lang="cs-CZ" sz="2000" dirty="0" smtClean="0"/>
              <a:t>ovlivnění</a:t>
            </a:r>
          </a:p>
          <a:p>
            <a:pPr lvl="1"/>
            <a:r>
              <a:rPr lang="cs-CZ" sz="2000" dirty="0" smtClean="0"/>
              <a:t>zdraví </a:t>
            </a:r>
            <a:r>
              <a:rPr lang="cs-CZ" sz="2000" dirty="0"/>
              <a:t>je chápáno jako biologické, psychické a sociální „blaho“</a:t>
            </a:r>
          </a:p>
          <a:p>
            <a:pPr lvl="1"/>
            <a:r>
              <a:rPr lang="cs-CZ" sz="2000" dirty="0" smtClean="0"/>
              <a:t>zkoumá </a:t>
            </a:r>
            <a:r>
              <a:rPr lang="cs-CZ" sz="2000" dirty="0"/>
              <a:t>obecné faktory, které </a:t>
            </a:r>
            <a:r>
              <a:rPr lang="cs-CZ" sz="2000" u="sng" dirty="0"/>
              <a:t>posilují </a:t>
            </a:r>
            <a:r>
              <a:rPr lang="cs-CZ" sz="2000" u="sng" dirty="0" smtClean="0"/>
              <a:t>zdraví</a:t>
            </a:r>
          </a:p>
          <a:p>
            <a:r>
              <a:rPr lang="cs-CZ" sz="2400" b="1" u="sng" dirty="0" smtClean="0"/>
              <a:t>Patogenetický model</a:t>
            </a:r>
          </a:p>
          <a:p>
            <a:pPr lvl="1"/>
            <a:r>
              <a:rPr lang="cs-CZ" sz="2000" dirty="0"/>
              <a:t>hledá vždy na pozadí nemoci nějaký určitý patogen (virus, bakterii apod</a:t>
            </a:r>
            <a:r>
              <a:rPr lang="cs-CZ" sz="2000" dirty="0" smtClean="0"/>
              <a:t>.)</a:t>
            </a:r>
          </a:p>
          <a:p>
            <a:r>
              <a:rPr lang="cs-CZ" sz="2400" b="1" u="sng" dirty="0" smtClean="0"/>
              <a:t>Biopsychosociální model </a:t>
            </a:r>
          </a:p>
          <a:p>
            <a:pPr lvl="1"/>
            <a:r>
              <a:rPr lang="cs-CZ" sz="2000" dirty="0"/>
              <a:t>vztah mezi zdravím a nemocí je výrazně ovlivněn jak fyzickou, tak i psychickou a sociální složkou osobnosti a jejich interakcemi s prostředím</a:t>
            </a:r>
          </a:p>
        </p:txBody>
      </p:sp>
    </p:spTree>
    <p:extLst>
      <p:ext uri="{BB962C8B-B14F-4D97-AF65-F5344CB8AC3E}">
        <p14:creationId xmlns:p14="http://schemas.microsoft.com/office/powerpoint/2010/main" val="9838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 smtClean="0"/>
              <a:t>Salutogenetický</a:t>
            </a:r>
            <a:r>
              <a:rPr lang="cs-CZ" sz="3200" dirty="0" smtClean="0"/>
              <a:t> a patogenetický  model - srovnání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828983"/>
              </p:ext>
            </p:extLst>
          </p:nvPr>
        </p:nvGraphicFramePr>
        <p:xfrm>
          <a:off x="611558" y="1484788"/>
          <a:ext cx="7992889" cy="4824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7726"/>
                <a:gridCol w="2705072"/>
                <a:gridCol w="2980091"/>
              </a:tblGrid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Charakteristiky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Patogenetický model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Salutogenetický model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Pojetí zdraví/nemoc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dichotomické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kontinuum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Definice problému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Symptom - nemoc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Člověk - systém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Základní otázka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Proč došlo k nemoci?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Proč člověk neonemocněl?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2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Etiologie nemocí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Patogenní činitelé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Protektivní činitelé (</a:t>
                      </a:r>
                      <a:r>
                        <a:rPr lang="cs-CZ" sz="2000" dirty="0" err="1">
                          <a:effectLst/>
                        </a:rPr>
                        <a:t>salutory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Terapie/léčba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Léčba postižené části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Terapie „systému“ člověk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1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Stres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Odstranění stresorů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Zvládání stresu (</a:t>
                      </a:r>
                      <a:r>
                        <a:rPr lang="cs-CZ" sz="2000" dirty="0" err="1">
                          <a:effectLst/>
                        </a:rPr>
                        <a:t>coping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34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Bio-psycho-</a:t>
            </a:r>
            <a:r>
              <a:rPr lang="cs-CZ" sz="3600" dirty="0" err="1"/>
              <a:t>socio</a:t>
            </a:r>
            <a:r>
              <a:rPr lang="cs-CZ" sz="3600" dirty="0"/>
              <a:t>-environmentální model zdraví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r>
              <a:rPr lang="cs-CZ" sz="2400" dirty="0"/>
              <a:t>vychází z komplexního přístupu ke </a:t>
            </a:r>
            <a:r>
              <a:rPr lang="cs-CZ" sz="2400" dirty="0" smtClean="0"/>
              <a:t>zdraví </a:t>
            </a:r>
          </a:p>
          <a:p>
            <a:r>
              <a:rPr lang="cs-CZ" sz="2400" dirty="0"/>
              <a:t>zahrnuje také rovinu spirituální a </a:t>
            </a:r>
            <a:r>
              <a:rPr lang="cs-CZ" sz="2400" dirty="0" smtClean="0"/>
              <a:t>ekologickou</a:t>
            </a:r>
          </a:p>
          <a:p>
            <a:r>
              <a:rPr lang="cs-CZ" sz="2400" dirty="0"/>
              <a:t>nutné hodnotit zdraví i nemoc jako výsledek interakce čtyř rovin</a:t>
            </a:r>
            <a:r>
              <a:rPr lang="cs-CZ" sz="2400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biologická </a:t>
            </a:r>
            <a:r>
              <a:rPr lang="cs-CZ" sz="2000" dirty="0" smtClean="0"/>
              <a:t>–vrozené </a:t>
            </a:r>
            <a:r>
              <a:rPr lang="cs-CZ" sz="2000" dirty="0"/>
              <a:t>a získané anatomické, fyziologické a biochemické faktory </a:t>
            </a:r>
            <a:endParaRPr lang="cs-CZ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ekologická </a:t>
            </a:r>
            <a:r>
              <a:rPr lang="cs-CZ" sz="2000" dirty="0" smtClean="0"/>
              <a:t>–interakce </a:t>
            </a:r>
            <a:r>
              <a:rPr lang="cs-CZ" sz="2000" dirty="0"/>
              <a:t>člověka a </a:t>
            </a:r>
            <a:r>
              <a:rPr lang="cs-CZ" sz="2000" dirty="0" smtClean="0"/>
              <a:t>prostředí (</a:t>
            </a:r>
            <a:r>
              <a:rPr lang="cs-CZ" sz="2000" dirty="0"/>
              <a:t>např. důsledky znečištěného ovzduší, nemoci z povolání apod.)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 dirty="0"/>
              <a:t>psychologická – vrozené a získané psychologické dispozice, způsoby prožívání a chování </a:t>
            </a:r>
            <a:r>
              <a:rPr lang="cs-CZ" sz="2000" dirty="0" smtClean="0"/>
              <a:t>jedince (psychosomatika</a:t>
            </a:r>
            <a:r>
              <a:rPr lang="cs-CZ" sz="2000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 smtClean="0"/>
              <a:t>Rovina </a:t>
            </a:r>
            <a:r>
              <a:rPr lang="cs-CZ" sz="2000"/>
              <a:t>sociální </a:t>
            </a:r>
            <a:r>
              <a:rPr lang="cs-CZ" sz="2000" smtClean="0"/>
              <a:t>– společenské </a:t>
            </a:r>
            <a:r>
              <a:rPr lang="cs-CZ" sz="2000" dirty="0" smtClean="0"/>
              <a:t>a </a:t>
            </a:r>
            <a:r>
              <a:rPr lang="cs-CZ" sz="2000" dirty="0"/>
              <a:t>kulturní vlivy, které působí na příčiny a průběh onemocnění 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648255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515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VÝVOJ POJETÍ A DEFINICE ZDRAVÍ </vt:lpstr>
      <vt:lpstr>Vývoj pojetí zdraví</vt:lpstr>
      <vt:lpstr>Definice zdraví 1</vt:lpstr>
      <vt:lpstr>Definice zdraví 2</vt:lpstr>
      <vt:lpstr>Hlavní přístupy ke zdraví </vt:lpstr>
      <vt:lpstr>Salutogenetický a patogenetický  model</vt:lpstr>
      <vt:lpstr>Salutogenetický a patogenetický  model - srovnání</vt:lpstr>
      <vt:lpstr>Bio-psycho-socio-environmentální model zdraví 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46</cp:revision>
  <dcterms:created xsi:type="dcterms:W3CDTF">2014-12-05T10:20:04Z</dcterms:created>
  <dcterms:modified xsi:type="dcterms:W3CDTF">2022-05-05T12:42:11Z</dcterms:modified>
</cp:coreProperties>
</file>