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lovnik-cizich-slov.abz.cz/web.php/slovo/mysleni" TargetMode="External"/><Relationship Id="rId2" Type="http://schemas.openxmlformats.org/officeDocument/2006/relationships/hyperlink" Target="https://slovnik-cizich-slov.abz.cz/web.php/slovo/temp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mentální retardace (Dolejší, 1978)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vývojová porucha integrace psychických funkcí, postihující jedince ve všech složkách jeho osobnosti – duševní, tělesné i sociální. Nejvýraznějším rysem je trvale porušená poznávací schopnost, která se projevuje nejnápadněji především v procesu učení. Možnosti výchovy a vzdělávání jsou omezeny v závislosti na stupni postižení.“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stav charakterizovaný celkovým snížením intelektových schopností (schopnosti myslet, učit se, přizpůsobovat se) -&gt; postižení CNS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jde o stav trvalý, který je</a:t>
            </a:r>
          </a:p>
          <a:p>
            <a:pPr lvl="2" algn="just"/>
            <a:r>
              <a:rPr lang="cs-CZ" altLang="cs-CZ" sz="2000" dirty="0"/>
              <a:t>vrozený nebo </a:t>
            </a:r>
          </a:p>
          <a:p>
            <a:pPr lvl="2" algn="just"/>
            <a:r>
              <a:rPr lang="cs-CZ" altLang="cs-CZ" sz="2000" dirty="0"/>
              <a:t>časně získaný </a:t>
            </a:r>
            <a:r>
              <a:rPr lang="cs-CZ" altLang="cs-CZ" sz="2000" b="1" dirty="0"/>
              <a:t>(do 2 let života dítěte)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mentální retardace (</a:t>
            </a:r>
            <a:r>
              <a:rPr lang="cs-CZ" altLang="cs-CZ" sz="2000" b="1" u="sng" dirty="0" err="1"/>
              <a:t>Mercerová</a:t>
            </a:r>
            <a:r>
              <a:rPr lang="cs-CZ" altLang="cs-CZ" sz="2000" b="1" u="sng" dirty="0"/>
              <a:t>)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Podle </a:t>
            </a:r>
            <a:r>
              <a:rPr lang="cs-CZ" altLang="cs-CZ" sz="2000" dirty="0" err="1"/>
              <a:t>Mercerové</a:t>
            </a:r>
            <a:r>
              <a:rPr lang="cs-CZ" altLang="cs-CZ" sz="2000" dirty="0"/>
              <a:t> má jedinec mentální retardaci, pokud ho takto sociální systém označí. Nejčastěji bývá sociálním systémem škola (Černá a kol. 2015, s. 75-76). 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mentální retardace (AAIDD)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snížená schopnost charakterizovaná signifikantními omezeními intelektových funkcí a adaptability, která se projevuje především v oblasti pojmové, praktické a sociální inteligence. Tento stav vzniká do 18. roku života, je multidimenzionální a pozitivně ovlivnitelný individuálním přístupem a cílenou podporou (pokud nedochází ke zlepšení stavu, je třeba přehodnotit míru individuální podpory)“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33).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retardace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průběhu historie se v definování mentální retardace objevovaly dvě základní charakteristiky, vycházející z diagnostiky mentálního postižení: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významné snížení intelektových schopností (snížené IQ)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snížení schopnosti adaptace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 (Valenta)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„Mentální postižení je širší a zastřešující pojem zahrnující kromě mentální retardace i takové hraniční pásmo kognitivně-sociálního postižení</a:t>
            </a:r>
            <a:r>
              <a:rPr lang="cs-CZ" altLang="cs-CZ" sz="2000" dirty="0"/>
              <a:t>,</a:t>
            </a:r>
            <a:r>
              <a:rPr lang="cs-CZ" altLang="cs-CZ" sz="2000" i="1" dirty="0"/>
              <a:t> které znevýhodňuje klienta především při vzdělávání na běžném typu škol a indikuje podpůrná opatření edukativního (popř. psychosociálního) charakteru“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30).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mentální postižení  </a:t>
            </a:r>
          </a:p>
          <a:p>
            <a:pPr lvl="1" algn="just"/>
            <a:r>
              <a:rPr lang="cs-CZ" altLang="cs-CZ" sz="2000" i="1" dirty="0"/>
              <a:t>Americká asociace pro mentální a vývojová postižení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mentální postižení (</a:t>
            </a:r>
            <a:r>
              <a:rPr lang="cs-CZ" altLang="cs-CZ" sz="2000" b="1" dirty="0" err="1"/>
              <a:t>intellectual</a:t>
            </a:r>
            <a:r>
              <a:rPr lang="cs-CZ" altLang="cs-CZ" sz="2000" b="1" dirty="0"/>
              <a:t> disability) </a:t>
            </a:r>
            <a:r>
              <a:rPr lang="cs-CZ" altLang="cs-CZ" sz="2000" dirty="0"/>
              <a:t>je charakterizováno významným </a:t>
            </a:r>
            <a:r>
              <a:rPr lang="cs-CZ" altLang="cs-CZ" sz="2000" i="1" dirty="0"/>
              <a:t>snížením intelektových schopností (IQ 70 - 75) a adaptačního chování (pojmového myšlení, sociálních dovedností, praktických dovedností)</a:t>
            </a:r>
            <a:r>
              <a:rPr lang="cs-CZ" altLang="cs-CZ" sz="2000" dirty="0"/>
              <a:t>, které se projevují v mnoha každodenních sociálních a praktických dovednostech</a:t>
            </a:r>
          </a:p>
          <a:p>
            <a:pPr lvl="1" algn="just"/>
            <a:r>
              <a:rPr lang="cs-CZ" altLang="cs-CZ" sz="2000" dirty="0"/>
              <a:t>toto postižení se objevuje před 18. rokem života</a:t>
            </a:r>
          </a:p>
          <a:p>
            <a:pPr lvl="1" algn="just"/>
            <a:r>
              <a:rPr lang="cs-CZ" altLang="cs-CZ" sz="2000" dirty="0"/>
              <a:t>intelektové funkce se vztahují ke všeobecným psychickým schopnostem, jako je schopnost učit se, usuzovat, řešit problémy a další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snížení adaptačního chování: </a:t>
            </a:r>
            <a:endParaRPr lang="cs-CZ" altLang="cs-CZ" sz="2000" dirty="0"/>
          </a:p>
          <a:p>
            <a:pPr lvl="2" algn="just"/>
            <a:r>
              <a:rPr lang="cs-CZ" altLang="cs-CZ" sz="2000" u="sng" dirty="0"/>
              <a:t>pojmové myšlení</a:t>
            </a:r>
            <a:r>
              <a:rPr lang="cs-CZ" altLang="cs-CZ" sz="2000" dirty="0"/>
              <a:t> (jazykové schopnosti, gramotnost, představy o počtu peněz, o čase, o číslech, sebeovládání)</a:t>
            </a:r>
          </a:p>
          <a:p>
            <a:pPr lvl="2" algn="just"/>
            <a:r>
              <a:rPr lang="cs-CZ" altLang="cs-CZ" sz="2000" u="sng" dirty="0"/>
              <a:t>sociální dovednosti</a:t>
            </a:r>
            <a:r>
              <a:rPr lang="cs-CZ" altLang="cs-CZ" sz="2000" dirty="0"/>
              <a:t> (vztahy mezi lidmi, sociální zodpovědnost, sebevědomí, opatrnost, řešení sociálních problémů, schopnost podřídit se společenským pravidlům, schopnost odolat nástrahám)</a:t>
            </a:r>
          </a:p>
          <a:p>
            <a:pPr lvl="2" algn="just"/>
            <a:r>
              <a:rPr lang="cs-CZ" altLang="cs-CZ" sz="2000" u="sng" dirty="0"/>
              <a:t>praktické dovednosti</a:t>
            </a:r>
            <a:r>
              <a:rPr lang="cs-CZ" altLang="cs-CZ" sz="2000" dirty="0"/>
              <a:t> (sebeobsluha, pracovní dovednosti, péče o zdraví, cestování, denní řád, bezpečnost, manipulace s penězi, používání telefonu)</a:t>
            </a:r>
          </a:p>
          <a:p>
            <a:pPr lvl="1" algn="just"/>
            <a:r>
              <a:rPr lang="cs-CZ" altLang="cs-CZ" sz="2000" dirty="0"/>
              <a:t>důraz na potřebnou podporu jedince, zapojení do společnosti, silné stránky, respektování prostředí i jazykové a kulturní rozmanitosti, způsobů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36373-2705-4D5B-AF85-AE44B795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9AC64-A5A1-435E-981F-13C3D8E7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širší pojem než mentální retardace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střešní pojem používaný v pedagogické dokumentaci, orientačně označuje všechny jedince s IQ pod 85 </a:t>
            </a:r>
            <a:r>
              <a:rPr lang="cs-CZ" altLang="cs-CZ" sz="2000" dirty="0"/>
              <a:t>(tj. v pásmu současně chápané mentální retardace s pásmem dříve používaného pojmu slaboduchost)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270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D8575-5F3B-4C56-BD1D-DA5A059F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DED12-8781-4B62-B94E-D816B4A5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charakteristika demence</a:t>
            </a:r>
          </a:p>
          <a:p>
            <a:pPr lvl="1" algn="just"/>
            <a:r>
              <a:rPr lang="cs-CZ" altLang="cs-CZ" sz="2000" dirty="0"/>
              <a:t>sekundární postižení </a:t>
            </a:r>
          </a:p>
          <a:p>
            <a:pPr lvl="1" algn="just"/>
            <a:r>
              <a:rPr lang="cs-CZ" altLang="cs-CZ" sz="2000" dirty="0"/>
              <a:t>porucha inteligence </a:t>
            </a:r>
            <a:r>
              <a:rPr lang="cs-CZ" altLang="cs-CZ" sz="2000" b="1" dirty="0"/>
              <a:t>po 2. roce života</a:t>
            </a:r>
          </a:p>
          <a:p>
            <a:pPr lvl="1" algn="just"/>
            <a:r>
              <a:rPr lang="cs-CZ" altLang="cs-CZ" sz="2000" dirty="0"/>
              <a:t>někdy nazývána jako </a:t>
            </a:r>
            <a:r>
              <a:rPr lang="cs-CZ" altLang="cs-CZ" sz="2000" i="1" dirty="0"/>
              <a:t>získané mentální postižení</a:t>
            </a:r>
          </a:p>
          <a:p>
            <a:pPr lvl="1" algn="just"/>
            <a:r>
              <a:rPr lang="cs-CZ" altLang="cs-CZ" sz="2000" dirty="0"/>
              <a:t>v porovnání s mentálním postižením má progredující charakter s tendencí postupného zhoršování a prohlubování symptomů</a:t>
            </a:r>
          </a:p>
          <a:p>
            <a:pPr lvl="1" algn="just"/>
            <a:r>
              <a:rPr lang="cs-CZ" altLang="cs-CZ" sz="2000" dirty="0"/>
              <a:t>v některých případech tzv. „intelektové ostrovy“</a:t>
            </a:r>
          </a:p>
          <a:p>
            <a:pPr lvl="1" algn="just"/>
            <a:r>
              <a:rPr lang="cs-CZ" altLang="cs-CZ" sz="2000" dirty="0"/>
              <a:t>zpočátku se může projevit pouze specifickou poruchou učení -&gt; progredující charakter -&gt; zasahuje celou oblast CNS</a:t>
            </a:r>
          </a:p>
          <a:p>
            <a:pPr lvl="1" algn="just"/>
            <a:r>
              <a:rPr lang="cs-CZ" altLang="cs-CZ" sz="2000" dirty="0"/>
              <a:t>nutné důsledně odlišovat od MP (specifika osobnosti)</a:t>
            </a:r>
          </a:p>
          <a:p>
            <a:pPr lvl="1" algn="just"/>
            <a:r>
              <a:rPr lang="cs-CZ" altLang="cs-CZ" sz="2000" dirty="0"/>
              <a:t>diferenciální diagnostika (pojetí různých autorů a koncepcí – vznik demence po 2. roce, MP před 18. rokem života)</a:t>
            </a:r>
          </a:p>
          <a:p>
            <a:pPr lvl="1" algn="just"/>
            <a:r>
              <a:rPr lang="cs-CZ" altLang="cs-CZ" sz="2000" dirty="0"/>
              <a:t>celková degradace osobnosti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048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920A2-B41E-498D-AA62-719196AF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EA84E-2CEE-43DF-A9E8-AB00B40A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definice demence</a:t>
            </a:r>
          </a:p>
          <a:p>
            <a:pPr lvl="1" algn="just"/>
            <a:r>
              <a:rPr lang="cs-CZ" altLang="cs-CZ" sz="2000" dirty="0"/>
              <a:t>proces zastavení, rozpadu normálního vývoje po 2. roce života</a:t>
            </a:r>
          </a:p>
          <a:p>
            <a:pPr lvl="1" algn="just"/>
            <a:r>
              <a:rPr lang="cs-CZ" altLang="cs-CZ" sz="2000" dirty="0"/>
              <a:t>bývá zapříčiněna pozdější poruchou, nemocí, úrazem mozku</a:t>
            </a:r>
          </a:p>
          <a:p>
            <a:pPr lvl="1" algn="just"/>
            <a:r>
              <a:rPr lang="cs-CZ" altLang="cs-CZ" sz="2000" dirty="0"/>
              <a:t>nejčastěji se jedná o zánět mozku (</a:t>
            </a:r>
            <a:r>
              <a:rPr lang="cs-CZ" altLang="cs-CZ" sz="2000" dirty="0" err="1"/>
              <a:t>encephalitis</a:t>
            </a:r>
            <a:r>
              <a:rPr lang="cs-CZ" altLang="cs-CZ" sz="2000" dirty="0"/>
              <a:t>), zánět mozkových blan (meningitis), poruchy metabolismu, intoxikace, duševní poruchy</a:t>
            </a:r>
          </a:p>
          <a:p>
            <a:pPr lvl="1" algn="just"/>
            <a:r>
              <a:rPr lang="cs-CZ" altLang="cs-CZ" sz="2000" i="1" dirty="0"/>
              <a:t>mezi nejčastější projevy patří: </a:t>
            </a:r>
          </a:p>
          <a:p>
            <a:pPr lvl="2" algn="just"/>
            <a:r>
              <a:rPr lang="cs-CZ" altLang="cs-CZ" sz="2000" dirty="0"/>
              <a:t>snížení inteligence </a:t>
            </a:r>
          </a:p>
          <a:p>
            <a:pPr lvl="2" algn="just"/>
            <a:r>
              <a:rPr lang="cs-CZ" altLang="cs-CZ" sz="2000" dirty="0"/>
              <a:t>porucha pozornosti a paměti</a:t>
            </a:r>
          </a:p>
          <a:p>
            <a:pPr lvl="2" algn="just"/>
            <a:r>
              <a:rPr lang="cs-CZ" altLang="cs-CZ" sz="2000" dirty="0"/>
              <a:t>porucha orientace (v prostoru i v čase)</a:t>
            </a:r>
          </a:p>
          <a:p>
            <a:pPr lvl="2" algn="just"/>
            <a:r>
              <a:rPr lang="cs-CZ" altLang="cs-CZ" sz="2000" dirty="0"/>
              <a:t>porucha úsudku</a:t>
            </a:r>
          </a:p>
          <a:p>
            <a:pPr lvl="2" algn="just"/>
            <a:r>
              <a:rPr lang="cs-CZ" altLang="cs-CZ" sz="2000" dirty="0"/>
              <a:t>porucha schopnosti abstraktního myšlení</a:t>
            </a:r>
          </a:p>
          <a:p>
            <a:pPr lvl="2" algn="just"/>
            <a:r>
              <a:rPr lang="cs-CZ" altLang="cs-CZ" sz="2000" dirty="0"/>
              <a:t>porucha motivace, emotivity a chování</a:t>
            </a:r>
          </a:p>
          <a:p>
            <a:pPr lvl="2" algn="just"/>
            <a:r>
              <a:rPr lang="cs-CZ" altLang="cs-CZ" sz="2000" dirty="0"/>
              <a:t>porucha komunikace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86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5A5D4-52DD-4EBD-B00F-CC6CC5DCE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0E32D-5D1C-4CE3-B612-3544B04F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druhy demence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dle věku: </a:t>
            </a:r>
          </a:p>
          <a:p>
            <a:pPr lvl="2" algn="just"/>
            <a:r>
              <a:rPr lang="cs-CZ" altLang="cs-CZ" sz="2000" i="1" dirty="0"/>
              <a:t>dětské (deteriorace) </a:t>
            </a:r>
            <a:r>
              <a:rPr lang="cs-CZ" altLang="cs-CZ" sz="2000" dirty="0"/>
              <a:t>– zhoršení, úbytek schopností v průběhu vývoje, plasticita mozku je vyšší, možnost zlepšení</a:t>
            </a:r>
          </a:p>
          <a:p>
            <a:pPr lvl="2" algn="just"/>
            <a:r>
              <a:rPr lang="cs-CZ" altLang="cs-CZ" sz="2000" i="1" dirty="0"/>
              <a:t>stařecké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dle Švédského schématu: </a:t>
            </a:r>
          </a:p>
          <a:p>
            <a:pPr lvl="2" algn="just"/>
            <a:r>
              <a:rPr lang="cs-CZ" altLang="cs-CZ" sz="2000" i="1" dirty="0"/>
              <a:t>atroficko-degenerativní demence</a:t>
            </a:r>
            <a:r>
              <a:rPr lang="cs-CZ" altLang="cs-CZ" sz="2000" dirty="0"/>
              <a:t> – primárně degenerativní demence, způsobeny úbytkem mozkové tkáně nebo její degenerací, Alzheimerova choroba, Parkinsonova choroba</a:t>
            </a:r>
          </a:p>
          <a:p>
            <a:pPr lvl="2" algn="just"/>
            <a:r>
              <a:rPr lang="cs-CZ" altLang="cs-CZ" sz="2000" i="1" dirty="0"/>
              <a:t>ischemicko-vaskulární demence </a:t>
            </a:r>
            <a:r>
              <a:rPr lang="cs-CZ" altLang="cs-CZ" sz="2000" dirty="0"/>
              <a:t>– cévní demence, patří vůbec k nejčastějším demencím v průmyslově rozvinutých zemích</a:t>
            </a:r>
          </a:p>
          <a:p>
            <a:pPr lvl="2" algn="just"/>
            <a:r>
              <a:rPr lang="cs-CZ" altLang="cs-CZ" sz="2000" i="1" dirty="0"/>
              <a:t>symptomatické demence </a:t>
            </a:r>
            <a:r>
              <a:rPr lang="cs-CZ" altLang="cs-CZ" sz="2000" dirty="0"/>
              <a:t>– sekundární demence, příznakem jiného primárního onemocnění</a:t>
            </a:r>
          </a:p>
          <a:p>
            <a:pPr lvl="1" algn="just"/>
            <a:r>
              <a:rPr lang="cs-CZ" altLang="cs-CZ" sz="2000" i="1" dirty="0"/>
              <a:t>smíšené demence </a:t>
            </a:r>
            <a:r>
              <a:rPr lang="cs-CZ" altLang="cs-CZ" sz="2000" dirty="0"/>
              <a:t>(10 %)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96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1. </a:t>
            </a:r>
            <a:r>
              <a:rPr lang="cs-CZ" sz="1400" dirty="0" err="1"/>
              <a:t>Psychopedie</a:t>
            </a:r>
            <a:r>
              <a:rPr lang="cs-CZ" sz="1400" dirty="0"/>
              <a:t> jako speciálně pedagogická disciplína. Postavení </a:t>
            </a:r>
            <a:r>
              <a:rPr lang="cs-CZ" sz="1400" dirty="0" err="1"/>
              <a:t>psychopedie</a:t>
            </a:r>
            <a:r>
              <a:rPr lang="cs-CZ" sz="1400" dirty="0"/>
              <a:t> v systému ostatních věd. Pojmové vymezení a terminologie v </a:t>
            </a:r>
            <a:r>
              <a:rPr lang="cs-CZ" sz="1400" dirty="0" err="1"/>
              <a:t>psychopedii</a:t>
            </a:r>
            <a:r>
              <a:rPr lang="cs-CZ" sz="1400" dirty="0"/>
              <a:t>. Pojem mentální postižení a mentální retardace. Historie a současnost terminologické exprese </a:t>
            </a:r>
            <a:r>
              <a:rPr lang="cs-CZ" sz="1400" dirty="0" err="1"/>
              <a:t>psychopedie</a:t>
            </a:r>
            <a:r>
              <a:rPr lang="cs-CZ" sz="1400" dirty="0"/>
              <a:t> v zahraničním kontextu.</a:t>
            </a:r>
            <a:br>
              <a:rPr lang="cs-CZ" sz="1400" dirty="0"/>
            </a:br>
            <a:r>
              <a:rPr lang="cs-CZ" sz="1400" dirty="0"/>
              <a:t>2. Vývoj péče o osoby s mentálním postižením v zahraničí a v ČR.</a:t>
            </a:r>
            <a:br>
              <a:rPr lang="cs-CZ" sz="1400" dirty="0"/>
            </a:br>
            <a:r>
              <a:rPr lang="cs-CZ" sz="1400" dirty="0"/>
              <a:t>2. Současné zahraniční a domácí trendy směřující k edukaci a inkluzi osob s mentálním postižením ve společnosti.</a:t>
            </a:r>
            <a:br>
              <a:rPr lang="cs-CZ" sz="1400" dirty="0"/>
            </a:br>
            <a:r>
              <a:rPr lang="cs-CZ" sz="1400" dirty="0"/>
              <a:t>3. Humanizace životních podmínek osob s mentálním postižením, práva a diskriminace v kontextu současné legislativy.</a:t>
            </a:r>
            <a:br>
              <a:rPr lang="cs-CZ" sz="1400" dirty="0"/>
            </a:br>
            <a:r>
              <a:rPr lang="cs-CZ" sz="1400" dirty="0"/>
              <a:t>4. Charakteristika osobnosti člověka s mentálním postižením v komplexním pojetí.</a:t>
            </a:r>
            <a:br>
              <a:rPr lang="cs-CZ" sz="1400" dirty="0"/>
            </a:br>
            <a:r>
              <a:rPr lang="cs-CZ" sz="1400" dirty="0"/>
              <a:t>5. Rodina dítěte s mentálním postižením.</a:t>
            </a:r>
            <a:br>
              <a:rPr lang="cs-CZ" sz="1400" dirty="0"/>
            </a:br>
            <a:r>
              <a:rPr lang="cs-CZ" sz="1400" dirty="0"/>
              <a:t>6. Edukační realita – výchova a vzdělávání dětí a žáků s mentálním postižením.</a:t>
            </a:r>
            <a:br>
              <a:rPr lang="cs-CZ" sz="1400" dirty="0"/>
            </a:br>
            <a:r>
              <a:rPr lang="cs-CZ" sz="1400" dirty="0"/>
              <a:t>7. Typy a stupně mentálního postižení, hraniční pásmo jako fenomén.</a:t>
            </a:r>
            <a:br>
              <a:rPr lang="cs-CZ" sz="1400" dirty="0"/>
            </a:br>
            <a:r>
              <a:rPr lang="cs-CZ" sz="1400" dirty="0"/>
              <a:t>8. Etiologie mentálního postižení.</a:t>
            </a:r>
            <a:br>
              <a:rPr lang="cs-CZ" sz="1400" dirty="0"/>
            </a:br>
            <a:r>
              <a:rPr lang="cs-CZ" sz="1400" dirty="0"/>
              <a:t>9. Možnosti vzdělávání pro děti a žáky s mentálním postižením – typy a druhy institucí a škol. 10. Základy didaktiky osob s mentálním postižením (zásady, metody).</a:t>
            </a:r>
            <a:br>
              <a:rPr lang="cs-CZ" sz="1400" dirty="0"/>
            </a:br>
            <a:r>
              <a:rPr lang="cs-CZ" sz="1400" dirty="0"/>
              <a:t>11. Žák s mentálním postižením ve škole. Podmínky a zásady </a:t>
            </a:r>
            <a:r>
              <a:rPr lang="cs-CZ" sz="1400" dirty="0" err="1"/>
              <a:t>speciálněpedagogické</a:t>
            </a:r>
            <a:r>
              <a:rPr lang="cs-CZ" sz="1400" dirty="0"/>
              <a:t> školní práce v rámci speciálního i inkluzivního vzdělávání.</a:t>
            </a:r>
            <a:br>
              <a:rPr lang="cs-CZ" sz="1400" dirty="0"/>
            </a:br>
            <a:r>
              <a:rPr lang="cs-CZ" sz="1400" dirty="0"/>
              <a:t>12. Poruchy autistického spektra, edukace dětí a žáků s PAS.</a:t>
            </a: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596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616DE-F5B6-41D1-89BF-EB29243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32F51-8867-4FAF-935E-5B87C122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demence v dětském věku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projevuje se odlišně než v dospělosti, protože inteligence se teprve rozvíjí</a:t>
            </a:r>
          </a:p>
          <a:p>
            <a:pPr lvl="1" algn="just"/>
            <a:r>
              <a:rPr lang="cs-CZ" altLang="cs-CZ" sz="2000" dirty="0"/>
              <a:t>může dojít k zástavě vývoje, ke stagnaci, zpomalení nebo k regresi</a:t>
            </a:r>
          </a:p>
          <a:p>
            <a:pPr lvl="1" algn="just"/>
            <a:r>
              <a:rPr lang="cs-CZ" altLang="cs-CZ" sz="2000" dirty="0"/>
              <a:t>není vyloučená možnost určitého zlepšení (plasticita a kompenzační schopnosti dětského organismu)</a:t>
            </a:r>
          </a:p>
          <a:p>
            <a:pPr lvl="1" algn="just"/>
            <a:r>
              <a:rPr lang="cs-CZ" altLang="cs-CZ" sz="2000" i="1" dirty="0"/>
              <a:t>projevy (mohou být různé): </a:t>
            </a:r>
          </a:p>
          <a:p>
            <a:pPr lvl="2" algn="just"/>
            <a:r>
              <a:rPr lang="cs-CZ" altLang="cs-CZ" sz="2000" dirty="0"/>
              <a:t>narušení emočního prožívání </a:t>
            </a:r>
          </a:p>
          <a:p>
            <a:pPr lvl="2" algn="just"/>
            <a:r>
              <a:rPr lang="cs-CZ" altLang="cs-CZ" sz="2000" dirty="0"/>
              <a:t>zhoršení celkové adaptability </a:t>
            </a:r>
          </a:p>
          <a:p>
            <a:pPr lvl="2" algn="just"/>
            <a:r>
              <a:rPr lang="cs-CZ" altLang="cs-CZ" sz="2000" dirty="0"/>
              <a:t>zástava psychického vývoje </a:t>
            </a:r>
          </a:p>
          <a:p>
            <a:pPr lvl="2" algn="just"/>
            <a:r>
              <a:rPr lang="cs-CZ" altLang="cs-CZ" sz="2000" dirty="0"/>
              <a:t>postupný úbytek intelektových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025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CDA49-6E25-4832-9B77-B0C3653E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58B5B-2500-43B5-9B63-BA14D19B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dirty="0"/>
              <a:t>Alzheimerova choroba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progresivní neurodegenerativní onemocnění </a:t>
            </a:r>
          </a:p>
          <a:p>
            <a:pPr lvl="1" algn="just"/>
            <a:r>
              <a:rPr lang="cs-CZ" altLang="cs-CZ" sz="2000" dirty="0"/>
              <a:t>atrofie mozkové kůry i subkortikálních oblastí, ložiska bílkoviny meta amyloidu poškozují nervové buňky, je porušena rovnováha neurotransmiterů, dochází k úbytku neuronů i synaptických spojení </a:t>
            </a:r>
          </a:p>
          <a:p>
            <a:pPr lvl="1" algn="just"/>
            <a:r>
              <a:rPr lang="cs-CZ" altLang="cs-CZ" sz="2000" dirty="0"/>
              <a:t>nejčastější typ demence (50 - 70 %) </a:t>
            </a:r>
          </a:p>
          <a:p>
            <a:pPr lvl="1" algn="just"/>
            <a:r>
              <a:rPr lang="cs-CZ" altLang="cs-CZ" sz="2000" dirty="0"/>
              <a:t>většinou dochází k rozvoji mezi 68. - 80. rokem života, raná forma postihuje častěji ženy </a:t>
            </a:r>
          </a:p>
          <a:p>
            <a:pPr lvl="1" algn="just"/>
            <a:r>
              <a:rPr lang="cs-CZ" altLang="cs-CZ" sz="2000" dirty="0"/>
              <a:t>pozvolný a plynulý rozvoj nemoci, průběh trvá 5 až 8 let, končí smrtí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3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9CE9E-B0B3-496B-B996-DF714DB8C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2E142-D282-4741-9D60-BAA47A387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i="1" dirty="0"/>
              <a:t>klinické projevy:</a:t>
            </a:r>
          </a:p>
          <a:p>
            <a:pPr lvl="2" algn="just"/>
            <a:r>
              <a:rPr lang="cs-CZ" altLang="cs-CZ" sz="2000" dirty="0"/>
              <a:t>psychické funkce jsou postiženy rovnoměrně, úpadek je komplexní (zahrnuje veškeré kompetence i osobnost člověka) </a:t>
            </a:r>
          </a:p>
          <a:p>
            <a:pPr lvl="2" algn="just"/>
            <a:r>
              <a:rPr lang="cs-CZ" altLang="cs-CZ" sz="2000" dirty="0"/>
              <a:t>progredující porucha paměti </a:t>
            </a:r>
          </a:p>
          <a:p>
            <a:pPr lvl="2" algn="just"/>
            <a:r>
              <a:rPr lang="cs-CZ" altLang="cs-CZ" sz="2000" dirty="0"/>
              <a:t>ztráta orientace v čase i prostoru </a:t>
            </a:r>
          </a:p>
          <a:p>
            <a:pPr lvl="2" algn="just"/>
            <a:r>
              <a:rPr lang="cs-CZ" altLang="cs-CZ" sz="2000" dirty="0"/>
              <a:t>ztráta schopnosti logicky uvažovat </a:t>
            </a:r>
          </a:p>
          <a:p>
            <a:pPr lvl="2" algn="just"/>
            <a:r>
              <a:rPr lang="cs-CZ" altLang="cs-CZ" sz="2000" dirty="0"/>
              <a:t>upadá schopnost porozumět verbálnímu sdělení, redukuje se slovní zásoba i schopnost vyjadřování </a:t>
            </a:r>
          </a:p>
          <a:p>
            <a:pPr lvl="2" algn="just"/>
            <a:r>
              <a:rPr lang="cs-CZ" altLang="cs-CZ" sz="2000" dirty="0"/>
              <a:t>ztráta schopnosti kontrolovat vlastní emoce </a:t>
            </a:r>
          </a:p>
          <a:p>
            <a:pPr lvl="2" algn="just"/>
            <a:r>
              <a:rPr lang="cs-CZ" altLang="cs-CZ" sz="2000" dirty="0"/>
              <a:t>změny osobnosti a nápadnosti v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763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45778-9843-497E-8331-46F79EF1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39117-75C9-4910-B9A0-3CF4D7C53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Parkinsonova choroba </a:t>
            </a:r>
            <a:r>
              <a:rPr lang="cs-CZ" altLang="cs-CZ" sz="2000" dirty="0"/>
              <a:t>tzv. podkorová demence </a:t>
            </a:r>
          </a:p>
          <a:p>
            <a:pPr lvl="1" algn="just"/>
            <a:r>
              <a:rPr lang="cs-CZ" altLang="cs-CZ" sz="2000" dirty="0"/>
              <a:t>postihuje především </a:t>
            </a:r>
            <a:r>
              <a:rPr lang="cs-CZ" altLang="cs-CZ" sz="2000" dirty="0" err="1"/>
              <a:t>extrapyramidový</a:t>
            </a:r>
            <a:r>
              <a:rPr lang="cs-CZ" altLang="cs-CZ" sz="2000" dirty="0"/>
              <a:t> systém, primárně oblast bazálních ganglií, kde dochází k úbytku neuronů a k poklesu syntézy dopaminu</a:t>
            </a:r>
          </a:p>
          <a:p>
            <a:pPr lvl="1" algn="just"/>
            <a:r>
              <a:rPr lang="cs-CZ" altLang="cs-CZ" sz="2000" dirty="0"/>
              <a:t>demence není typickým příznakem onemocnění (10 - 30 %) </a:t>
            </a:r>
          </a:p>
          <a:p>
            <a:pPr lvl="1" algn="just"/>
            <a:r>
              <a:rPr lang="cs-CZ" altLang="cs-CZ" sz="2000" dirty="0"/>
              <a:t>nejčastěji po 65. roce, častější u mužů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celkové psychické postižení bývá mírnější a má pomalejší progresi</a:t>
            </a:r>
          </a:p>
          <a:p>
            <a:pPr lvl="2" algn="just"/>
            <a:r>
              <a:rPr lang="cs-CZ" altLang="cs-CZ" sz="2000" dirty="0"/>
              <a:t>změny v oblasti kognitivních funkcí (</a:t>
            </a:r>
            <a:r>
              <a:rPr lang="cs-CZ" altLang="cs-CZ" sz="2000" dirty="0" err="1"/>
              <a:t>bradypsychismus</a:t>
            </a:r>
            <a:r>
              <a:rPr lang="cs-CZ" altLang="cs-CZ" sz="2000" dirty="0"/>
              <a:t> -</a:t>
            </a:r>
            <a:r>
              <a:rPr lang="cs-CZ" dirty="0"/>
              <a:t> </a:t>
            </a:r>
            <a:r>
              <a:rPr lang="cs-CZ" sz="1900" dirty="0"/>
              <a:t>celkové zpomalení </a:t>
            </a:r>
            <a:r>
              <a:rPr lang="cs-CZ" sz="1900" dirty="0">
                <a:hlinkClick r:id="rId2"/>
              </a:rPr>
              <a:t>tempa</a:t>
            </a:r>
            <a:r>
              <a:rPr lang="cs-CZ" sz="1900" dirty="0"/>
              <a:t> řeči, </a:t>
            </a:r>
            <a:r>
              <a:rPr lang="cs-CZ" sz="1900" dirty="0">
                <a:hlinkClick r:id="rId3"/>
              </a:rPr>
              <a:t>myšlení</a:t>
            </a:r>
            <a:r>
              <a:rPr lang="cs-CZ" sz="1900" dirty="0"/>
              <a:t> a duševní činnosti)</a:t>
            </a:r>
          </a:p>
          <a:p>
            <a:pPr lvl="2" algn="just"/>
            <a:r>
              <a:rPr lang="cs-CZ" altLang="cs-CZ" sz="2000" dirty="0"/>
              <a:t>emočního prožívání (sklon k depresi), komunikační změny v oblasti chování (motorické potíže - snižování rychlosti, třes a instabilita)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91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4E89-A111-4539-AFDB-CCE7FE8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40192E-0E80-4268-BFED-CDB730CF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ischemicko-vaskulární demence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příčinou je onemocnění cév, které vede k postižení mozkové tkáně </a:t>
            </a:r>
          </a:p>
          <a:p>
            <a:pPr lvl="1" algn="just"/>
            <a:r>
              <a:rPr lang="cs-CZ" altLang="cs-CZ" sz="2000" dirty="0"/>
              <a:t>15 - 30 % všech demencí </a:t>
            </a:r>
          </a:p>
          <a:p>
            <a:pPr lvl="1" algn="just"/>
            <a:r>
              <a:rPr lang="cs-CZ" altLang="cs-CZ" sz="2000" dirty="0"/>
              <a:t>obvykle po 60. roce života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klinický obraz postižení závisí na lokalizaci i míře poškození mozkové tkáně </a:t>
            </a:r>
          </a:p>
          <a:p>
            <a:pPr lvl="2" algn="just"/>
            <a:r>
              <a:rPr lang="cs-CZ" altLang="cs-CZ" sz="2000" dirty="0"/>
              <a:t>většinou vzniká náhle, její průběh je kolísavý, s mnoha výkyvy </a:t>
            </a:r>
          </a:p>
          <a:p>
            <a:pPr lvl="2" algn="just"/>
            <a:r>
              <a:rPr lang="cs-CZ" altLang="cs-CZ" sz="2000" dirty="0"/>
              <a:t>nerovnoměrný úbytek kognitivních funkcí, poruchy koncentrace a paměti, emoční labilita </a:t>
            </a:r>
          </a:p>
          <a:p>
            <a:pPr lvl="2" algn="just"/>
            <a:r>
              <a:rPr lang="cs-CZ" altLang="cs-CZ" sz="2000" dirty="0"/>
              <a:t>osobnost se nemusí relativně dlouho příliš měnit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5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Valenta, M. a O. Müller. </a:t>
            </a:r>
            <a:r>
              <a:rPr lang="cs-CZ" dirty="0" err="1"/>
              <a:t>Psychopedie</a:t>
            </a:r>
            <a:r>
              <a:rPr lang="cs-CZ" dirty="0"/>
              <a:t>: teoretické základy a metodika. Praha: Parta 2013. ISBN 978-80-7320-187-6.</a:t>
            </a:r>
          </a:p>
          <a:p>
            <a:r>
              <a:rPr lang="cs-CZ" dirty="0" err="1"/>
              <a:t>Thorová</a:t>
            </a:r>
            <a:r>
              <a:rPr lang="cs-CZ" dirty="0"/>
              <a:t>, K. Poruchy autistického spektra. Praha: Portál 2006. </a:t>
            </a:r>
            <a:r>
              <a:rPr lang="cs-CZ"/>
              <a:t>ISBN 80-7367-091-7.</a:t>
            </a:r>
          </a:p>
        </p:txBody>
      </p:sp>
    </p:spTree>
    <p:extLst>
      <p:ext uri="{BB962C8B-B14F-4D97-AF65-F5344CB8AC3E}">
        <p14:creationId xmlns:p14="http://schemas.microsoft.com/office/powerpoint/2010/main" val="331533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cílem psychopedie je:</a:t>
            </a:r>
          </a:p>
          <a:p>
            <a:pPr lvl="1" algn="just"/>
            <a:r>
              <a:rPr lang="cs-CZ" altLang="cs-CZ" sz="2000" dirty="0"/>
              <a:t>dosažení maximálního stupně rozvoje osobnosti jedince a jeho inkluze do společnosti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dirty="0"/>
              <a:t>předmětem psychopedie je: </a:t>
            </a:r>
          </a:p>
          <a:p>
            <a:pPr lvl="1" algn="just"/>
            <a:r>
              <a:rPr lang="cs-CZ" altLang="cs-CZ" sz="2000" dirty="0"/>
              <a:t>osoba s mentálním postižením či jiným duševním postižením bez ohledu na věk, stupeň postižení a případně kombinaci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vztah psychopedie k ostatním speciálně pedagogickým disciplínám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z příbuzných disciplín má psychopedie nejblíže k: </a:t>
            </a:r>
          </a:p>
          <a:p>
            <a:pPr lvl="2" algn="just"/>
            <a:r>
              <a:rPr lang="cs-CZ" altLang="cs-CZ" sz="2000" dirty="0"/>
              <a:t>etopedii (která se z psychopedie vyčlenila)</a:t>
            </a:r>
          </a:p>
          <a:p>
            <a:pPr lvl="2" algn="just"/>
            <a:r>
              <a:rPr lang="cs-CZ" altLang="cs-CZ" sz="2000" dirty="0"/>
              <a:t>logopedii</a:t>
            </a:r>
          </a:p>
          <a:p>
            <a:pPr lvl="2" algn="just"/>
            <a:r>
              <a:rPr lang="cs-CZ" altLang="cs-CZ" sz="2000" dirty="0"/>
              <a:t>somatopedii</a:t>
            </a:r>
            <a:endParaRPr lang="cs-CZ" altLang="cs-CZ" sz="2000" i="1" dirty="0"/>
          </a:p>
          <a:p>
            <a:pPr algn="just"/>
            <a:endParaRPr lang="cs-CZ" altLang="cs-CZ" sz="2000" b="1" u="sng" dirty="0"/>
          </a:p>
          <a:p>
            <a:pPr algn="just"/>
            <a:r>
              <a:rPr lang="cs-CZ" altLang="cs-CZ" sz="2000" b="1" u="sng" dirty="0"/>
              <a:t>postavení psychopedie v systému věd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společenské vědy –&gt; pedagogika –&gt; speciální pedagogika</a:t>
            </a:r>
          </a:p>
          <a:p>
            <a:pPr lvl="1" algn="just"/>
            <a:r>
              <a:rPr lang="cs-CZ" altLang="cs-CZ" sz="2000" i="1" dirty="0"/>
              <a:t>společenské  vědy: </a:t>
            </a:r>
            <a:r>
              <a:rPr lang="cs-CZ" altLang="cs-CZ" sz="2000" dirty="0"/>
              <a:t>pedagogika, psychologie, sociologie, právo, filozofie a etika</a:t>
            </a:r>
          </a:p>
          <a:p>
            <a:pPr lvl="1" algn="just"/>
            <a:r>
              <a:rPr lang="cs-CZ" altLang="cs-CZ" sz="2000" i="1" dirty="0"/>
              <a:t>přírodní vědy: </a:t>
            </a:r>
            <a:r>
              <a:rPr lang="cs-CZ" altLang="cs-CZ" sz="2000" dirty="0"/>
              <a:t>medicína (pediatrie, neurologie, psychiatrie) </a:t>
            </a:r>
            <a:endParaRPr lang="cs-CZ" alt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úkoly psychopedie (Černá a kol. 2015):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odhalování zvláštností osobnosti jedince s MP (diagnostika) v souvislosti s jeho vývojem, věkovými zvláštnostmi, výchovou, pracovním a společenským uplatněním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zkoumání podmínek speciální výchovy těchto osob, výukových strategií, formativních způsobů a metod v průběhu života osob s MP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vytváření speciálních edukačních, didaktických a terapeutických postupů a jejich aplikace v institucionální praxi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sledování historie oboru a historie péče o osoby s 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dirty="0"/>
              <a:t>problematika terminologie: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psychopedie – od 2. poloviny 20. století </a:t>
            </a:r>
          </a:p>
          <a:p>
            <a:pPr lvl="1" algn="just"/>
            <a:r>
              <a:rPr lang="cs-CZ" altLang="cs-CZ" sz="2000" dirty="0"/>
              <a:t>z </a:t>
            </a:r>
            <a:r>
              <a:rPr lang="cs-CZ" altLang="cs-CZ" sz="2000" dirty="0" err="1"/>
              <a:t>řec</a:t>
            </a:r>
            <a:r>
              <a:rPr lang="cs-CZ" altLang="cs-CZ" sz="2000" dirty="0"/>
              <a:t>. </a:t>
            </a:r>
            <a:r>
              <a:rPr lang="cs-CZ" altLang="cs-CZ" sz="2000" i="1" dirty="0"/>
              <a:t>psyché</a:t>
            </a:r>
            <a:r>
              <a:rPr lang="cs-CZ" altLang="cs-CZ" sz="2000" dirty="0"/>
              <a:t> – duše, </a:t>
            </a:r>
            <a:r>
              <a:rPr lang="cs-CZ" altLang="cs-CZ" sz="2000" i="1" dirty="0" err="1"/>
              <a:t>paideia</a:t>
            </a:r>
            <a:r>
              <a:rPr lang="cs-CZ" altLang="cs-CZ" sz="2000" dirty="0"/>
              <a:t> – výchova </a:t>
            </a:r>
          </a:p>
          <a:p>
            <a:pPr lvl="1" algn="just"/>
            <a:r>
              <a:rPr lang="cs-CZ" altLang="cs-CZ" sz="2000" dirty="0"/>
              <a:t>problémy etického rázu </a:t>
            </a:r>
          </a:p>
          <a:p>
            <a:pPr lvl="1" algn="just"/>
            <a:r>
              <a:rPr lang="cs-CZ" altLang="cs-CZ" sz="2000" dirty="0"/>
              <a:t>mentální retardace -&gt; </a:t>
            </a:r>
            <a:r>
              <a:rPr lang="cs-CZ" altLang="cs-CZ" sz="2000" i="1" dirty="0"/>
              <a:t>mentální postižení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humanizaci termínů -&gt; </a:t>
            </a:r>
            <a:r>
              <a:rPr lang="cs-CZ" altLang="cs-CZ" sz="2000" i="1" dirty="0"/>
              <a:t>osoba s mentálním postižením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dítě, žák, student se </a:t>
            </a:r>
            <a:r>
              <a:rPr lang="cs-CZ" altLang="cs-CZ" sz="2000" i="1" dirty="0"/>
              <a:t>speciálními vzdělávacími potřebami (SVP)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sjednocení termínu se zahraničím </a:t>
            </a:r>
            <a:r>
              <a:rPr lang="cs-CZ" altLang="cs-CZ" sz="2000" i="1" dirty="0"/>
              <a:t>(</a:t>
            </a:r>
            <a:r>
              <a:rPr lang="cs-CZ" altLang="cs-CZ" sz="2000" i="1" dirty="0" err="1"/>
              <a:t>special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educational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needs</a:t>
            </a:r>
            <a:r>
              <a:rPr lang="cs-CZ" altLang="cs-CZ" sz="2000" i="1" dirty="0"/>
              <a:t>)</a:t>
            </a:r>
          </a:p>
          <a:p>
            <a:pPr lvl="1" algn="just"/>
            <a:r>
              <a:rPr lang="cs-CZ" altLang="cs-CZ" sz="2000" dirty="0"/>
              <a:t>žák s potížemi v učení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pedagog - </a:t>
            </a:r>
            <a:r>
              <a:rPr lang="cs-CZ" dirty="0" err="1"/>
              <a:t>psychoped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profese </a:t>
            </a:r>
            <a:r>
              <a:rPr lang="cs-CZ" altLang="cs-CZ" sz="2000" b="1" u="sng" dirty="0" err="1"/>
              <a:t>psychopeda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etický kodex, legislativa </a:t>
            </a:r>
          </a:p>
          <a:p>
            <a:pPr lvl="1" algn="just"/>
            <a:r>
              <a:rPr lang="cs-CZ" altLang="cs-CZ" sz="2000" dirty="0"/>
              <a:t>narůstající kompetence v inkluzi </a:t>
            </a:r>
          </a:p>
          <a:p>
            <a:pPr lvl="1" algn="just"/>
            <a:r>
              <a:rPr lang="cs-CZ" altLang="cs-CZ" sz="2000" dirty="0"/>
              <a:t>uplatnění v hlavním vzdělávacím proudu, speciálním školství, poradenství, nestátní sféře (střediska podpory integrace, podporované bydlení, podporované zaměstnávání, asistenční a respitní služby)</a:t>
            </a:r>
          </a:p>
          <a:p>
            <a:pPr lvl="1" algn="just"/>
            <a:r>
              <a:rPr lang="cs-CZ" altLang="cs-CZ" sz="2000" i="1" dirty="0"/>
              <a:t>klienti </a:t>
            </a:r>
          </a:p>
          <a:p>
            <a:pPr lvl="2" algn="just"/>
            <a:r>
              <a:rPr lang="cs-CZ" altLang="cs-CZ" sz="2000" dirty="0"/>
              <a:t>ne pouze klienti s mentálním postižením </a:t>
            </a:r>
          </a:p>
          <a:p>
            <a:pPr lvl="2" algn="just"/>
            <a:r>
              <a:rPr lang="cs-CZ" altLang="cs-CZ" sz="2000" dirty="0"/>
              <a:t>široké spektrum duševních poruch – poruchy autistického spektra, SPU, PCH, dětské psychózy, afektivní poruchy, neurotické poruchy</a:t>
            </a:r>
          </a:p>
          <a:p>
            <a:pPr lvl="2" algn="just"/>
            <a:r>
              <a:rPr lang="cs-CZ" altLang="cs-CZ" sz="2000" dirty="0"/>
              <a:t>klienti s kombinovanými vadami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mentální retardace (MR)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dříve </a:t>
            </a:r>
            <a:r>
              <a:rPr lang="cs-CZ" altLang="cs-CZ" sz="2000" i="1" dirty="0"/>
              <a:t>oligofrenie – slabomyslnost </a:t>
            </a:r>
            <a:r>
              <a:rPr lang="cs-CZ" altLang="cs-CZ" sz="2000" dirty="0"/>
              <a:t>(Sovák)</a:t>
            </a:r>
          </a:p>
          <a:p>
            <a:pPr lvl="1" algn="just"/>
            <a:r>
              <a:rPr lang="cs-CZ" altLang="cs-CZ" sz="2000" dirty="0"/>
              <a:t>nejednotná terminologie (biologické aspekty - 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sociální aspekty - </a:t>
            </a:r>
            <a:r>
              <a:rPr lang="cs-CZ" altLang="cs-CZ" sz="2000" dirty="0" err="1"/>
              <a:t>Mercerová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 err="1"/>
              <a:t>multisenzoriální</a:t>
            </a:r>
            <a:r>
              <a:rPr lang="cs-CZ" altLang="cs-CZ" sz="2000" dirty="0"/>
              <a:t> přístup – integrující hledisko medicínské, psychologické, pedagogické i sociální</a:t>
            </a:r>
          </a:p>
          <a:p>
            <a:pPr lvl="1" algn="just"/>
            <a:r>
              <a:rPr lang="cs-CZ" altLang="cs-CZ" sz="2000" dirty="0"/>
              <a:t>konference Světové zdravotnické organizace WHO – </a:t>
            </a:r>
            <a:r>
              <a:rPr lang="cs-CZ" altLang="cs-CZ" sz="2000" dirty="0" err="1"/>
              <a:t>Miláno</a:t>
            </a:r>
            <a:r>
              <a:rPr lang="cs-CZ" altLang="cs-CZ" sz="2000" dirty="0"/>
              <a:t>, 1959 – pojem mentální retardace </a:t>
            </a:r>
          </a:p>
          <a:p>
            <a:pPr lvl="1" algn="just"/>
            <a:r>
              <a:rPr lang="cs-CZ" altLang="cs-CZ" sz="2000" b="1" dirty="0"/>
              <a:t>zpoždění rozumového vývoje </a:t>
            </a:r>
            <a:r>
              <a:rPr lang="cs-CZ" altLang="cs-CZ" sz="2000" dirty="0"/>
              <a:t>-&gt; </a:t>
            </a:r>
            <a:r>
              <a:rPr lang="cs-CZ" altLang="cs-CZ" sz="2000" i="1" dirty="0"/>
              <a:t>mens </a:t>
            </a:r>
            <a:r>
              <a:rPr lang="cs-CZ" altLang="cs-CZ" sz="2000" dirty="0"/>
              <a:t>– mysl, rozum, </a:t>
            </a:r>
            <a:r>
              <a:rPr lang="cs-CZ" altLang="cs-CZ" sz="2000" i="1" dirty="0" err="1"/>
              <a:t>retardatio</a:t>
            </a:r>
            <a:r>
              <a:rPr lang="cs-CZ" altLang="cs-CZ" sz="2000" dirty="0"/>
              <a:t> – zdržet, zaostávat, opožďovat</a:t>
            </a:r>
          </a:p>
          <a:p>
            <a:pPr lvl="1" algn="just"/>
            <a:r>
              <a:rPr lang="cs-CZ" altLang="cs-CZ" sz="2000" dirty="0"/>
              <a:t>terminologický speciálně pedagogický slovník vydaný mezinárodní organizací UNESCO v roce 1977, poté znovu v roce 1983 – sjednocující hledisko</a:t>
            </a:r>
          </a:p>
          <a:p>
            <a:pPr lvl="1" algn="just"/>
            <a:r>
              <a:rPr lang="cs-CZ" altLang="cs-CZ" sz="2000" dirty="0"/>
              <a:t>definice podávající syntézu všech hledisek (Dolejší, 1978)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1930</Words>
  <Application>Microsoft Office PowerPoint</Application>
  <PresentationFormat>Širokoúhlá obrazovka</PresentationFormat>
  <Paragraphs>192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Fazeta</vt:lpstr>
      <vt:lpstr>Psychopedie</vt:lpstr>
      <vt:lpstr>Okruhy</vt:lpstr>
      <vt:lpstr>Doporučená literatura</vt:lpstr>
      <vt:lpstr>Psychopedie jako vědní obor</vt:lpstr>
      <vt:lpstr>Psychopedie jako vědní obor</vt:lpstr>
      <vt:lpstr>Psychopedie jako vědní obor</vt:lpstr>
      <vt:lpstr>Psychopedie jako vědní obor</vt:lpstr>
      <vt:lpstr>Speciální pedagog - psychoped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Jarmila Pipeková</cp:lastModifiedBy>
  <cp:revision>6</cp:revision>
  <dcterms:created xsi:type="dcterms:W3CDTF">2021-02-24T08:42:34Z</dcterms:created>
  <dcterms:modified xsi:type="dcterms:W3CDTF">2022-03-02T08:17:27Z</dcterms:modified>
</cp:coreProperties>
</file>