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345" r:id="rId5"/>
    <p:sldId id="346" r:id="rId6"/>
    <p:sldId id="347" r:id="rId7"/>
    <p:sldId id="348" r:id="rId8"/>
    <p:sldId id="349" r:id="rId9"/>
    <p:sldId id="350" r:id="rId10"/>
    <p:sldId id="351" r:id="rId11"/>
    <p:sldId id="352" r:id="rId12"/>
    <p:sldId id="353" r:id="rId13"/>
    <p:sldId id="334" r:id="rId14"/>
    <p:sldId id="335" r:id="rId15"/>
    <p:sldId id="354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5D1F5-8B1C-4DE1-AB10-0FAA6E1ED7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102FDAE-1CC0-44AB-B3CD-21BFBCB112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9C1722-9D6B-4C31-B755-7E3C8961D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50D2C-CA3D-4A9B-AD39-BE688F080EB0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7A3B5C4-AB3F-41F8-A159-A40136B24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89286A8-8D68-4329-B198-AA0047CD5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6CB1D-C65B-4B49-A1DD-81F99067CD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3747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548B54-69EE-494B-9EC8-6F64884D5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88E80AA-7B4C-4466-AB9E-9B5F17A103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D4601B8-5B20-4601-B3C7-8A3A3D9BC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50D2C-CA3D-4A9B-AD39-BE688F080EB0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FE77D10-A9A5-4F64-98D4-12A8C420B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8AA37D5-3147-4CE5-B681-57B9F5257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6CB1D-C65B-4B49-A1DD-81F99067CD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526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98D7E96-B10B-4605-AA4F-D434AB37D4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FC497BE-81A5-49A9-B16F-D45273B182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BFEE730-9D02-404D-A83A-1139112BD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50D2C-CA3D-4A9B-AD39-BE688F080EB0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BF0173-BACD-4D3B-9028-565D86341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A2031A-631F-4EAE-B25D-7544F5DBD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6CB1D-C65B-4B49-A1DD-81F99067CD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0225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6E8E41-D63F-4D1E-8639-309A7F874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A032FA-B612-4228-B6C5-D8BEF8FCE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33C09D-4858-4F49-9133-DC194D041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50D2C-CA3D-4A9B-AD39-BE688F080EB0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72B82E8-B9E0-482A-A71C-CCB61562D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04EC7C-B91D-4831-BFFF-BCE1B3448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6CB1D-C65B-4B49-A1DD-81F99067CD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0081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7CF7F2-EA8D-471B-B246-9DC1E6624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C0DDFF8-EF33-4220-BD54-372A8C14D3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650458-C93E-4B0D-9951-B2628E89F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50D2C-CA3D-4A9B-AD39-BE688F080EB0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07321F-4A8C-4278-ADE1-2E15F063F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E7ABE14-4B3A-456E-BBF2-1EBEA5186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6CB1D-C65B-4B49-A1DD-81F99067CD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0870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E5D9AA-E73D-4215-8D51-FED46E155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449E4D-F057-43CC-8A04-9DE4B6932C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A4C2BAE-C688-4898-A87B-2A07E4BDB6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5D56107-ACFB-455E-A6F1-7CC80A06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50D2C-CA3D-4A9B-AD39-BE688F080EB0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FA56E24-0830-4697-B3DF-048DF53FC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9667A0A-2CFA-4C5B-AFF8-858E405AB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6CB1D-C65B-4B49-A1DD-81F99067CD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5450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632F45-F081-43DE-8C90-623208529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9ADDC63-B638-4709-8CBF-389CB1820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5DC3740-A017-4EA8-B740-659F743840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FF44BA7-68CB-4AFB-94D2-EADBAD0F1B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AB556A0-106E-47F6-80F1-1B61ECB433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3D7D5C1-EFB3-4D1D-82AF-E6D37FC3B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50D2C-CA3D-4A9B-AD39-BE688F080EB0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63B27F5-F436-411F-90EF-B2445814C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3B636AC-FD78-4FC0-BEFE-9FB523D92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6CB1D-C65B-4B49-A1DD-81F99067CD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0129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AB5262-37B4-442F-B7DC-C0E2C5EF9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1869B86-52F6-45E2-9D89-F7042434A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50D2C-CA3D-4A9B-AD39-BE688F080EB0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5521CB0-A52F-402A-A460-AA67DA489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AAD2F16-21D0-4C9B-98F5-E73CC76AF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6CB1D-C65B-4B49-A1DD-81F99067CD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4032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767ED57-D688-4F4D-897E-7C063E096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50D2C-CA3D-4A9B-AD39-BE688F080EB0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779263C-4048-4D55-82B9-2F25C452B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2CC71C5-94DF-4566-B78F-41FB91578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6CB1D-C65B-4B49-A1DD-81F99067CD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7030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0E48C5-CDAF-46C4-B79E-4963A56FE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A49A4D-68C5-476F-B74F-F03853D19E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312A88A-4A7E-40C1-80A2-978000E1FE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AECF397-9B61-4D88-BACC-52CC32FFE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50D2C-CA3D-4A9B-AD39-BE688F080EB0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C370F92-8546-423F-AA87-60B05B107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8046F2C-1608-447C-9459-163F8DF36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6CB1D-C65B-4B49-A1DD-81F99067CD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02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ED030F-ED24-424D-9BCA-6BC51B5FC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75B0836-4B37-4E0F-A4B0-2699CA450E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108C2A1-F119-4E49-846E-47C10C9DE9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372D839-6DDC-416E-B33F-B3DF08525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50D2C-CA3D-4A9B-AD39-BE688F080EB0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C413C6C-8CDE-4ED9-A50A-C5D532ACC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F90B60-6AC2-469B-85DC-AD8366CB0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6CB1D-C65B-4B49-A1DD-81F99067CD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173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5682388-B8C4-43F2-8DC5-FD59DD751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02F4C8A-4C25-4B99-85F7-2F2B2F7265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B213F3-C598-43B5-AD2E-C0D96029BA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50D2C-CA3D-4A9B-AD39-BE688F080EB0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3D3CE4-4527-4245-B687-2A3FA28A80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8557AE-3E41-4040-9F4A-7131EBCA11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6CB1D-C65B-4B49-A1DD-81F99067CD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201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ED54A5-3B39-4242-BC15-2857B708BE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Paradigmata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69BF7C4-BCD9-495C-B619-1AE2FF5769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4482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3) Poradenské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Sociální fungování závisí na </a:t>
            </a:r>
            <a:r>
              <a:rPr lang="cs-CZ" b="1" dirty="0"/>
              <a:t>schopnosti </a:t>
            </a:r>
            <a:r>
              <a:rPr lang="pl-PL" b="1" dirty="0"/>
              <a:t>zvládat problémy a na přístupu k </a:t>
            </a:r>
            <a:r>
              <a:rPr lang="cs-CZ" b="1" dirty="0"/>
              <a:t>odpovídajícím informacím a službám</a:t>
            </a:r>
          </a:p>
          <a:p>
            <a:r>
              <a:rPr lang="cs-CZ" dirty="0"/>
              <a:t>Sociální práce = jeden z aspektů systému sociálních služeb</a:t>
            </a:r>
          </a:p>
          <a:p>
            <a:r>
              <a:rPr lang="cs-CZ" dirty="0"/>
              <a:t>Je třeba vycházet vstříc individuálním potřebám a současně zlepšovat systém nabízených soc. služeb</a:t>
            </a:r>
          </a:p>
          <a:p>
            <a:r>
              <a:rPr lang="cs-CZ" dirty="0"/>
              <a:t>Toto paradigma pracuje s předpokladem, že jsme všichni uvědomělí občané a chápeme práva a povinnosti</a:t>
            </a:r>
          </a:p>
        </p:txBody>
      </p:sp>
    </p:spTree>
    <p:extLst>
      <p:ext uri="{BB962C8B-B14F-4D97-AF65-F5344CB8AC3E}">
        <p14:creationId xmlns:p14="http://schemas.microsoft.com/office/powerpoint/2010/main" val="3197684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3) Poradenské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Životní situace = </a:t>
            </a:r>
            <a:r>
              <a:rPr lang="cs-CZ" b="1" dirty="0"/>
              <a:t>neuspokojené potřeby</a:t>
            </a:r>
            <a:r>
              <a:rPr lang="cs-CZ" dirty="0"/>
              <a:t>, individuální omezení, jež klientovi brání využít existující možnosti uspokojení těchto potřeb a </a:t>
            </a:r>
            <a:r>
              <a:rPr lang="cs-CZ" b="1" dirty="0"/>
              <a:t>nedostatečná schopnost </a:t>
            </a:r>
            <a:r>
              <a:rPr lang="cs-CZ" dirty="0"/>
              <a:t>institucí na potřeby klienta reagovat - </a:t>
            </a:r>
            <a:r>
              <a:rPr lang="pl-PL" dirty="0"/>
              <a:t>problém je na </a:t>
            </a:r>
            <a:r>
              <a:rPr lang="pl-PL" b="1" dirty="0"/>
              <a:t>straně klienta </a:t>
            </a:r>
            <a:r>
              <a:rPr lang="pl-PL" dirty="0"/>
              <a:t>(nemádostatek informací), ale i na </a:t>
            </a:r>
            <a:r>
              <a:rPr lang="pl-PL" b="1" dirty="0"/>
              <a:t>straně prostředí</a:t>
            </a:r>
            <a:r>
              <a:rPr lang="pl-PL" dirty="0"/>
              <a:t>, protože na potřeby klienta </a:t>
            </a:r>
            <a:r>
              <a:rPr lang="cs-CZ" dirty="0"/>
              <a:t>nedostatečně reaguje.</a:t>
            </a:r>
          </a:p>
        </p:txBody>
      </p:sp>
    </p:spTree>
    <p:extLst>
      <p:ext uri="{BB962C8B-B14F-4D97-AF65-F5344CB8AC3E}">
        <p14:creationId xmlns:p14="http://schemas.microsoft.com/office/powerpoint/2010/main" val="2115740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3) Poradenské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Potřeba klientům poskytovat především informace, kvalifikované poradenství, </a:t>
            </a:r>
            <a:r>
              <a:rPr lang="pl-PL" dirty="0"/>
              <a:t>zpřístupňovat zdroje a další pomoc</a:t>
            </a:r>
          </a:p>
          <a:p>
            <a:r>
              <a:rPr lang="cs-CZ" dirty="0"/>
              <a:t>Snaha o změnu společnosti, aby lépe odpovídala potřebám klientů</a:t>
            </a:r>
          </a:p>
        </p:txBody>
      </p:sp>
    </p:spTree>
    <p:extLst>
      <p:ext uri="{BB962C8B-B14F-4D97-AF65-F5344CB8AC3E}">
        <p14:creationId xmlns:p14="http://schemas.microsoft.com/office/powerpoint/2010/main" val="27343808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80D252-2D43-2F49-94FC-3B696C500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Vzdělávací paradigma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EAB998-7C30-1D49-8EF5-37CC3A5741D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Utváření sociálních dovedností a prosociálních výchovy</a:t>
            </a:r>
          </a:p>
          <a:p>
            <a:r>
              <a:rPr lang="cs-CZ" dirty="0"/>
              <a:t>Předcházení sociálním problémům, výchova k empatii, výchova k prosociálnímu chování</a:t>
            </a:r>
          </a:p>
          <a:p>
            <a:r>
              <a:rPr lang="cs-CZ" dirty="0"/>
              <a:t>Kurativní – předcházení sociálním problémům</a:t>
            </a:r>
          </a:p>
          <a:p>
            <a:r>
              <a:rPr lang="cs-CZ" dirty="0"/>
              <a:t>Stimulační – harmonizace vztahu mezi jedincem a společnosti</a:t>
            </a:r>
          </a:p>
          <a:p>
            <a:r>
              <a:rPr lang="cs-CZ" dirty="0"/>
              <a:t>Sociální pracovník neřeší krizové situace, ale má roli </a:t>
            </a:r>
            <a:r>
              <a:rPr lang="cs-CZ" dirty="0" err="1"/>
              <a:t>edukátora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6583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70657E-659D-E544-B65C-6FB33628B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Podpora a rozvoj funkčních prvků sociální komunity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A5E8A8-DD92-AD48-872B-9B7879160C6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Rozvoj funkčních části komunity</a:t>
            </a:r>
          </a:p>
          <a:p>
            <a:r>
              <a:rPr lang="cs-CZ" dirty="0"/>
              <a:t>Proces zapojení do společenského života – volby nejsou právem, ale svým způsobem povinností – v konečném důsledku se jedná o odstranění nerovnosti</a:t>
            </a:r>
          </a:p>
          <a:p>
            <a:r>
              <a:rPr lang="cs-CZ" dirty="0"/>
              <a:t>Pracující mají mít stálou práci a svou důstojnost</a:t>
            </a:r>
          </a:p>
        </p:txBody>
      </p:sp>
    </p:spTree>
    <p:extLst>
      <p:ext uri="{BB962C8B-B14F-4D97-AF65-F5344CB8AC3E}">
        <p14:creationId xmlns:p14="http://schemas.microsoft.com/office/powerpoint/2010/main" val="30441357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4FBB4A-B510-934D-BCE3-A1FEF21FB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Kazuistika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3886C6-F3CA-A444-ACCF-74B227F3535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– Terapeutické paradigma (terapeutická pomoc)</a:t>
            </a:r>
          </a:p>
          <a:p>
            <a:pPr marL="0" indent="0">
              <a:buNone/>
            </a:pPr>
            <a:r>
              <a:rPr lang="cs-CZ" dirty="0"/>
              <a:t>– Reformní paradigma (reforma společenského prostředí)</a:t>
            </a:r>
          </a:p>
          <a:p>
            <a:pPr marL="0" indent="0">
              <a:buNone/>
            </a:pPr>
            <a:r>
              <a:rPr lang="cs-CZ" dirty="0"/>
              <a:t>– Poradenské paradigma (sociálně právní pomoc)</a:t>
            </a:r>
          </a:p>
          <a:p>
            <a:pPr>
              <a:buFontTx/>
              <a:buChar char="-"/>
            </a:pPr>
            <a:r>
              <a:rPr lang="cs-CZ" dirty="0"/>
              <a:t>Vzdělávací </a:t>
            </a:r>
          </a:p>
          <a:p>
            <a:pPr>
              <a:buFontTx/>
              <a:buChar char="-"/>
            </a:pPr>
            <a:r>
              <a:rPr lang="cs-CZ" dirty="0"/>
              <a:t>Rozvoj funkční společnosti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1316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413359-F2B3-A741-B304-681049D7C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Reflektující týmy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53B15F-7951-C24E-B30E-D3C59FF1E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má za úkol sociální politika, sociální práce</a:t>
            </a:r>
          </a:p>
          <a:p>
            <a:r>
              <a:rPr lang="cs-CZ" dirty="0"/>
              <a:t>Kdo je klient – z jakého pohledu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Klient – rodina s postiženým dítětem</a:t>
            </a:r>
          </a:p>
          <a:p>
            <a:r>
              <a:rPr lang="cs-CZ" dirty="0"/>
              <a:t>Postižený rodič se zdravým dítětem</a:t>
            </a:r>
          </a:p>
          <a:p>
            <a:r>
              <a:rPr lang="cs-CZ" dirty="0"/>
              <a:t>Zdravý rodič – postižený rodič, postižené dítě</a:t>
            </a:r>
          </a:p>
        </p:txBody>
      </p:sp>
    </p:spTree>
    <p:extLst>
      <p:ext uri="{BB962C8B-B14F-4D97-AF65-F5344CB8AC3E}">
        <p14:creationId xmlns:p14="http://schemas.microsoft.com/office/powerpoint/2010/main" val="2082823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7C839E-D0A3-4FCA-8B9B-81D9CED27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Podle čeho pracuji, přemýšlím?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B6CF5D-F0A5-4DB5-AD22-617B9A077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3941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7593" y="835352"/>
            <a:ext cx="11379200" cy="758952"/>
          </a:xfrm>
        </p:spPr>
        <p:txBody>
          <a:bodyPr>
            <a:normAutofit fontScale="90000"/>
          </a:bodyPr>
          <a:lstStyle/>
          <a:p>
            <a:r>
              <a:rPr lang="cs-CZ" dirty="0"/>
              <a:t>Nemůžete nikoho nic naučit. Můžete mu nanejvýš pomoci, aby to sám v sobě nalezl.</a:t>
            </a:r>
            <a:br>
              <a:rPr lang="cs-CZ" dirty="0"/>
            </a:br>
            <a:r>
              <a:rPr lang="cs-CZ" dirty="0"/>
              <a:t>~ Galileo Galilei</a:t>
            </a:r>
          </a:p>
        </p:txBody>
      </p:sp>
      <p:pic>
        <p:nvPicPr>
          <p:cNvPr id="2050" name="Picture 2" descr="Na obrÃ¡zku mÅ¯Å¾e bÃ½t: 1 osoba, sedÃ­cÃ­, bradka a uvnitÅ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0072" y="2179781"/>
            <a:ext cx="7314243" cy="4362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4805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Paradigmata sociální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Paradigma = předpoklad, pojetí</a:t>
            </a:r>
          </a:p>
          <a:p>
            <a:r>
              <a:rPr lang="cs-CZ" dirty="0"/>
              <a:t>Ve 20.st vykrystalizovaly 3 odlišné přístupy – „malá paradigmata“ (</a:t>
            </a:r>
            <a:r>
              <a:rPr lang="cs-CZ" dirty="0" err="1"/>
              <a:t>Payne</a:t>
            </a:r>
            <a:r>
              <a:rPr lang="cs-CZ" dirty="0"/>
              <a:t>, 1997)</a:t>
            </a:r>
          </a:p>
          <a:p>
            <a:r>
              <a:rPr lang="cs-CZ" dirty="0"/>
              <a:t>Odlišují se svými filozofickými východisky i praktickými důsledky</a:t>
            </a:r>
          </a:p>
          <a:p>
            <a:r>
              <a:rPr lang="cs-CZ" dirty="0"/>
              <a:t>Jedná se o :</a:t>
            </a:r>
          </a:p>
          <a:p>
            <a:pPr marL="0" indent="0">
              <a:buNone/>
            </a:pPr>
            <a:r>
              <a:rPr lang="cs-CZ" dirty="0"/>
              <a:t>– Terapeutické paradigma (terapeutická pomoc)</a:t>
            </a:r>
          </a:p>
          <a:p>
            <a:pPr marL="0" indent="0">
              <a:buNone/>
            </a:pPr>
            <a:r>
              <a:rPr lang="cs-CZ" dirty="0"/>
              <a:t>– Reformní paradigma (reforma společenského prostředí)</a:t>
            </a:r>
          </a:p>
          <a:p>
            <a:pPr marL="0" indent="0">
              <a:buNone/>
            </a:pPr>
            <a:r>
              <a:rPr lang="cs-CZ" dirty="0"/>
              <a:t>– Poradenské paradigma (sociálně právní pomoc)</a:t>
            </a:r>
          </a:p>
          <a:p>
            <a:pPr marL="0" indent="0">
              <a:buNone/>
            </a:pPr>
            <a:r>
              <a:rPr lang="cs-CZ" dirty="0"/>
              <a:t>Paradigmata a jejich dopad pro sociální fungování a životní situace klientů – viz dále</a:t>
            </a:r>
          </a:p>
        </p:txBody>
      </p:sp>
    </p:spTree>
    <p:extLst>
      <p:ext uri="{BB962C8B-B14F-4D97-AF65-F5344CB8AC3E}">
        <p14:creationId xmlns:p14="http://schemas.microsoft.com/office/powerpoint/2010/main" val="1531519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1) Terapeutické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hl. faktor soc. fungování – duševní zdraví a pohoda člověka</a:t>
            </a:r>
          </a:p>
          <a:p>
            <a:r>
              <a:rPr lang="pl-PL" dirty="0"/>
              <a:t>SP je chápána jako pomoc prováděná </a:t>
            </a:r>
            <a:r>
              <a:rPr lang="cs-CZ" dirty="0"/>
              <a:t>zejména formou psychoterapie (individuální, skupinové)</a:t>
            </a:r>
          </a:p>
          <a:p>
            <a:r>
              <a:rPr lang="cs-CZ" dirty="0"/>
              <a:t>Cíl SP je spatřován ve snaze pomoci </a:t>
            </a:r>
            <a:r>
              <a:rPr lang="pl-PL" dirty="0"/>
              <a:t>zabezpečit lidem psychickou a následně i </a:t>
            </a:r>
            <a:r>
              <a:rPr lang="cs-CZ" dirty="0"/>
              <a:t>sociální pohodu</a:t>
            </a:r>
          </a:p>
          <a:p>
            <a:r>
              <a:rPr lang="cs-CZ" dirty="0"/>
              <a:t>Předpokládáme, že sociální problémy jsou dány životní zkušeností člověka a tuto zkušenost můžeme terapeuticky měnit</a:t>
            </a:r>
          </a:p>
        </p:txBody>
      </p:sp>
    </p:spTree>
    <p:extLst>
      <p:ext uri="{BB962C8B-B14F-4D97-AF65-F5344CB8AC3E}">
        <p14:creationId xmlns:p14="http://schemas.microsoft.com/office/powerpoint/2010/main" val="2108847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1) Terapeutické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Prostředkem k obnově duševního zdraví nebo vnitřní </a:t>
            </a:r>
            <a:r>
              <a:rPr lang="pl-PL" dirty="0"/>
              <a:t>rovnováhy osobnosti je </a:t>
            </a:r>
            <a:r>
              <a:rPr lang="pl-PL" b="1" dirty="0"/>
              <a:t>podpora rozvoje osobnosti klienta – </a:t>
            </a:r>
            <a:r>
              <a:rPr lang="pl-PL" dirty="0"/>
              <a:t>„problém“ je na straně klienta</a:t>
            </a:r>
          </a:p>
          <a:p>
            <a:r>
              <a:rPr lang="pl-PL" dirty="0"/>
              <a:t>Důraz je kladen na komunikaci a vztah</a:t>
            </a:r>
          </a:p>
          <a:p>
            <a:r>
              <a:rPr lang="cs-CZ" dirty="0"/>
              <a:t>Předpoklad – vzájemná interakce je tvůrčí proces, který ovlivňuje všechny zúčastněné strany</a:t>
            </a:r>
          </a:p>
          <a:p>
            <a:r>
              <a:rPr lang="cs-CZ" dirty="0"/>
              <a:t>Při SP se tedy nemění pouze klient, ale také </a:t>
            </a:r>
            <a:r>
              <a:rPr lang="cs-CZ" dirty="0" err="1"/>
              <a:t>SPk</a:t>
            </a:r>
            <a:r>
              <a:rPr lang="cs-CZ" dirty="0"/>
              <a:t> – tento proces vzájemného ovlivňování je chápán jako žádoucí a obohacující</a:t>
            </a:r>
          </a:p>
          <a:p>
            <a:r>
              <a:rPr lang="cs-CZ" dirty="0"/>
              <a:t>Profesní výbava SP – psychologické znalosti a terapeutický výcvik</a:t>
            </a:r>
          </a:p>
        </p:txBody>
      </p:sp>
    </p:spTree>
    <p:extLst>
      <p:ext uri="{BB962C8B-B14F-4D97-AF65-F5344CB8AC3E}">
        <p14:creationId xmlns:p14="http://schemas.microsoft.com/office/powerpoint/2010/main" val="2255635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2) Reformní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Vize společenské rovnosti v různých dimenzích společenského života (s ohledem na společenské třídy, gender, věkové skupiny) </a:t>
            </a:r>
            <a:r>
              <a:rPr lang="cs-CZ" b="1" dirty="0"/>
              <a:t>X </a:t>
            </a:r>
            <a:r>
              <a:rPr lang="cs-CZ" dirty="0"/>
              <a:t>existence elit, které kumulují společenskou moc ve svůj prospěch – vznik nadřazenosti</a:t>
            </a:r>
          </a:p>
          <a:p>
            <a:r>
              <a:rPr lang="cs-CZ" dirty="0"/>
              <a:t>Představa, že podpora spolupráce a solidarity v rámci určité společenské skupiny pomohou utlačeným získat vliv na vlastní životy</a:t>
            </a:r>
          </a:p>
          <a:p>
            <a:r>
              <a:rPr lang="pl-PL" dirty="0"/>
              <a:t>SP se proto zaměřuje na zmocňování </a:t>
            </a:r>
            <a:r>
              <a:rPr lang="cs-CZ" dirty="0"/>
              <a:t>(</a:t>
            </a:r>
            <a:r>
              <a:rPr lang="cs-CZ" dirty="0" err="1"/>
              <a:t>empowerment</a:t>
            </a:r>
            <a:r>
              <a:rPr lang="cs-CZ" dirty="0"/>
              <a:t>) klientů sociálních služeb, aby se mohli podílet na společenském životě</a:t>
            </a:r>
          </a:p>
        </p:txBody>
      </p:sp>
    </p:spTree>
    <p:extLst>
      <p:ext uri="{BB962C8B-B14F-4D97-AF65-F5344CB8AC3E}">
        <p14:creationId xmlns:p14="http://schemas.microsoft.com/office/powerpoint/2010/main" val="2933768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2) Reformní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Cílem SP je budovat společnost na </a:t>
            </a:r>
            <a:r>
              <a:rPr lang="cs-CZ" dirty="0"/>
              <a:t>rovnostářských principech, neboť za nerovných společenských podmínek nelze dosáhnout </a:t>
            </a:r>
            <a:r>
              <a:rPr lang="pl-PL" dirty="0"/>
              <a:t>osobního ani sociálního rozvoje – je třeba </a:t>
            </a:r>
            <a:r>
              <a:rPr lang="cs-CZ" dirty="0"/>
              <a:t>společenská změna</a:t>
            </a:r>
          </a:p>
          <a:p>
            <a:r>
              <a:rPr lang="cs-CZ" dirty="0"/>
              <a:t>V rámci „životní situace klienta“ je třeba </a:t>
            </a:r>
            <a:r>
              <a:rPr lang="pl-PL" dirty="0"/>
              <a:t>reflektovat, jak jsou jeho osobní problémy </a:t>
            </a:r>
            <a:r>
              <a:rPr lang="cs-CZ" dirty="0"/>
              <a:t>zakořeněny v omezených možnostech znevýhodněné skupiny, které je členem – </a:t>
            </a:r>
            <a:r>
              <a:rPr lang="pl-PL" dirty="0"/>
              <a:t>důvodem problému klienta není klient sám, ale </a:t>
            </a:r>
            <a:r>
              <a:rPr lang="cs-CZ" dirty="0"/>
              <a:t>jeho okolí (nerovné podmínky)</a:t>
            </a:r>
          </a:p>
          <a:p>
            <a:r>
              <a:rPr lang="cs-CZ" dirty="0"/>
              <a:t>Vzdělanostní výbava SP – politologie, sociologie</a:t>
            </a:r>
          </a:p>
          <a:p>
            <a:r>
              <a:rPr lang="cs-CZ" dirty="0"/>
              <a:t>I nástup socialismu a fašismu bylo pojetí reformního paradigmatu, které přerostlo v totalitu – vytvoření nové sociální nespravedlnosti</a:t>
            </a:r>
          </a:p>
        </p:txBody>
      </p:sp>
    </p:spTree>
    <p:extLst>
      <p:ext uri="{BB962C8B-B14F-4D97-AF65-F5344CB8AC3E}">
        <p14:creationId xmlns:p14="http://schemas.microsoft.com/office/powerpoint/2010/main" val="214202702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703</Words>
  <Application>Microsoft Office PowerPoint</Application>
  <PresentationFormat>Širokoúhlá obrazovka</PresentationFormat>
  <Paragraphs>68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Motiv Office</vt:lpstr>
      <vt:lpstr>Paradigmata </vt:lpstr>
      <vt:lpstr>Reflektující týmy</vt:lpstr>
      <vt:lpstr>Podle čeho pracuji, přemýšlím?</vt:lpstr>
      <vt:lpstr>Nemůžete nikoho nic naučit. Můžete mu nanejvýš pomoci, aby to sám v sobě nalezl. ~ Galileo Galilei</vt:lpstr>
      <vt:lpstr>Paradigmata sociální práce</vt:lpstr>
      <vt:lpstr>1) Terapeutické paradigma</vt:lpstr>
      <vt:lpstr>1) Terapeutické paradigma</vt:lpstr>
      <vt:lpstr>2) Reformní paradigma</vt:lpstr>
      <vt:lpstr>2) Reformní paradigma</vt:lpstr>
      <vt:lpstr>3) Poradenské paradigma</vt:lpstr>
      <vt:lpstr>3) Poradenské paradigma</vt:lpstr>
      <vt:lpstr>3) Poradenské paradigma</vt:lpstr>
      <vt:lpstr>Vzdělávací paradigma</vt:lpstr>
      <vt:lpstr>Podpora a rozvoj funkčních prvků sociální komunity</vt:lpstr>
      <vt:lpstr>Kazuistika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Paradigmata </dc:title>
  <dc:creator>Petr Fabián</dc:creator>
  <cp:lastModifiedBy>Petr Fabián</cp:lastModifiedBy>
  <cp:revision>3</cp:revision>
  <dcterms:created xsi:type="dcterms:W3CDTF">2022-03-02T07:47:25Z</dcterms:created>
  <dcterms:modified xsi:type="dcterms:W3CDTF">2022-03-09T07:50:55Z</dcterms:modified>
</cp:coreProperties>
</file>