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>
        <p:scale>
          <a:sx n="75" d="100"/>
          <a:sy n="75" d="100"/>
        </p:scale>
        <p:origin x="72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00C3B5-04F3-40B0-8939-51AD7711AF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DD3BDBD-2E2E-4100-BF6D-770A8966CD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D9B08F2-5448-413A-BBFC-336A72FE4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71FB7-1C6A-479C-AF74-199E0A027474}" type="datetimeFigureOut">
              <a:rPr lang="cs-CZ" smtClean="0"/>
              <a:t>27.04.2022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EC9D277-DD1A-4EDE-ABB3-B41CF2EBF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E85CF2B-CA58-4E7B-8380-FB1DEAB85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18D02-FE29-4FF6-BFBF-2CFFB48A5F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4253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8700D6-BB62-421D-809B-6AED792DE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AA79D33-8AA6-4ECD-AD0C-C61B8D0EE6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D00C6B5-9E10-48DF-92F9-8515E8208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71FB7-1C6A-479C-AF74-199E0A027474}" type="datetimeFigureOut">
              <a:rPr lang="cs-CZ" smtClean="0"/>
              <a:t>27.04.2022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E1D7885-480E-480D-BF4B-EABE43C95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3EB91BB-41B9-4794-AD4B-29C7E5FF8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18D02-FE29-4FF6-BFBF-2CFFB48A5F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8942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15B3C97-1CDD-473E-A410-98008FA2B9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FE20121-D73C-4741-BB4D-246692141D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50C411D-C198-452F-8F10-17961A6EA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71FB7-1C6A-479C-AF74-199E0A027474}" type="datetimeFigureOut">
              <a:rPr lang="cs-CZ" smtClean="0"/>
              <a:t>27.04.2022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828EE4F-CAA1-4A73-96BF-0C62BAA55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EE65E29-BEEF-4430-9525-CEE28A53C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18D02-FE29-4FF6-BFBF-2CFFB48A5F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6263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8B341E-FED1-4CF5-8239-93A8EDB5E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3A6890-882B-461E-945E-55C65587FC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FE66A09-40C9-423B-859F-7A957FDB2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71FB7-1C6A-479C-AF74-199E0A027474}" type="datetimeFigureOut">
              <a:rPr lang="cs-CZ" smtClean="0"/>
              <a:t>27.04.2022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B56C2E6-1490-433A-B33B-051E6B7F6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B50E510-A9C8-4DDA-9D93-6E3510D26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18D02-FE29-4FF6-BFBF-2CFFB48A5F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9926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01E697-F5AF-48CA-845D-E241B00659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049E41F-E3B3-4E94-911C-95D91748E3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8831230-249B-4162-9E4A-DE611D32F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71FB7-1C6A-479C-AF74-199E0A027474}" type="datetimeFigureOut">
              <a:rPr lang="cs-CZ" smtClean="0"/>
              <a:t>27.04.2022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754ADF8-EE9E-41DB-95FF-E2552087D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2872330-95D3-44C4-88D2-C190D427A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18D02-FE29-4FF6-BFBF-2CFFB48A5F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364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59CEE4-4A98-4632-BB0F-E108A8341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FCDEE7-DCA7-4599-A610-8DE0DEA1B7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8897D50-7CDB-427E-9DFA-EFE5602853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85CF7E8-6396-49C8-98D0-85068572E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71FB7-1C6A-479C-AF74-199E0A027474}" type="datetimeFigureOut">
              <a:rPr lang="cs-CZ" smtClean="0"/>
              <a:t>27.04.2022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A9A2B62-D64C-4BA6-B804-8030E78D8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32570EB-17A3-485F-AA47-70E89266E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18D02-FE29-4FF6-BFBF-2CFFB48A5F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745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1F54A0-7D8E-42CF-9972-E64ED422C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4726F3D-7AC3-46F6-949B-64E455794A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DE2AB90-C256-4E79-B654-CD14CE37D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BF72890-A980-4D67-872E-79A11CE563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969CB9A-8937-41DF-B838-6A3C840B79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1226DA9-72F2-4E5A-8885-0B9B86555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71FB7-1C6A-479C-AF74-199E0A027474}" type="datetimeFigureOut">
              <a:rPr lang="cs-CZ" smtClean="0"/>
              <a:t>27.04.2022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8E5A91F-A224-4D0E-B3C3-A6C1B38ED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B274212-CBBC-49D8-9A45-E5AFBC6DA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18D02-FE29-4FF6-BFBF-2CFFB48A5F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4614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34966B-F50B-410B-838C-C37E7ED2A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5A137D9-6BA1-4BAF-8024-F0106E6EA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71FB7-1C6A-479C-AF74-199E0A027474}" type="datetimeFigureOut">
              <a:rPr lang="cs-CZ" smtClean="0"/>
              <a:t>27.04.2022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15B813D-C3DF-4C1F-8DCE-41E7599D9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D493602-757F-4381-B4B3-AF2613B61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18D02-FE29-4FF6-BFBF-2CFFB48A5F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0991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7F847C7-DB86-4277-862F-3F22382AA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71FB7-1C6A-479C-AF74-199E0A027474}" type="datetimeFigureOut">
              <a:rPr lang="cs-CZ" smtClean="0"/>
              <a:t>27.04.2022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6EF63D8-F429-4B35-89F6-D2FC26B96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BAF5B42-559A-4896-BC88-B9F4A8CD4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18D02-FE29-4FF6-BFBF-2CFFB48A5F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5104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7ECE42-76C2-49E0-B3D1-3AB48840F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5E0694-B6F3-4067-9EF7-8E3F1100BB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BCA090F-CDDB-40FE-A741-355AF24C11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D82ADC2-AF53-4CA8-AFDE-B69E93C7C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71FB7-1C6A-479C-AF74-199E0A027474}" type="datetimeFigureOut">
              <a:rPr lang="cs-CZ" smtClean="0"/>
              <a:t>27.04.2022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D01FBCA-8C0C-4864-B89E-CFD64B96E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D60C3F4-7CC7-419F-9941-FF5D7CEF8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18D02-FE29-4FF6-BFBF-2CFFB48A5F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2209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9AEF37-8FE2-4FA6-A9F2-2185C74A05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3784B04-7D25-4210-A270-7D6D6FBABA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4B156D9-C73B-4935-99B6-B5D6202C31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0DCB09A-F3C3-41EE-8C81-A26570925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71FB7-1C6A-479C-AF74-199E0A027474}" type="datetimeFigureOut">
              <a:rPr lang="cs-CZ" smtClean="0"/>
              <a:t>27.04.2022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3D8CEC0-1238-4183-BB48-D5B9E56AA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AC44047-9A80-4DAF-8F32-D7FE6485B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18D02-FE29-4FF6-BFBF-2CFFB48A5F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6021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7A76AF2-58FE-43EC-B382-56D8917F6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DF7B468-CE49-4A56-999F-CD17485AF4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E199EAC-4CF5-4F34-8A5A-CB2467F97A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771FB7-1C6A-479C-AF74-199E0A027474}" type="datetimeFigureOut">
              <a:rPr lang="cs-CZ" smtClean="0"/>
              <a:t>27.04.2022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B35123B-E353-4851-B73C-79C1EC5DAA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4BF0F91-A09B-4BCB-A3AE-DC6D14C9D2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018D02-FE29-4FF6-BFBF-2CFFB48A5F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9844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D6CF87-E999-4EB9-8991-E22E04DB611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Služby pro rodiny s dítětem s postižením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720FB29-7B22-4D03-8879-2B81B74F618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8794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6D9F4F-D02E-4FAF-8CFC-97627C4BD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poradenství §37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D890BD-C4FA-42ED-A27D-39E7E09013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Sociální poradenství zahrnuje</a:t>
            </a:r>
          </a:p>
          <a:p>
            <a:pPr marL="0" indent="0" algn="just">
              <a:buNone/>
            </a:pP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a)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základní sociální poradenství,</a:t>
            </a:r>
          </a:p>
          <a:p>
            <a:pPr marL="0" indent="0" algn="just">
              <a:buNone/>
            </a:pP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b)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odborné sociální poradenství.</a:t>
            </a:r>
          </a:p>
          <a:p>
            <a:pPr marL="0" indent="0" algn="just">
              <a:buNone/>
            </a:pP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(2)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Základní sociální poradenství poskytuje osobám potřebné informace přispívající k řešení jejich nepříznivé sociální situace. </a:t>
            </a:r>
          </a:p>
          <a:p>
            <a:pPr marL="0" indent="0" algn="just">
              <a:buNone/>
            </a:pP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(3)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Odborné sociální poradenství je poskytováno se zaměřením na potřeby jednotlivých okruhů sociálních skupin osob v občanských poradnách, manželských a rodinných poradnách, poradnách pro seniory, poradnách pro osoby se zdravotním postižením, poradnách pro oběti trestných činů a domácího násilí a ve speciálních lůžkových zdravotnických zařízeních hospicového typu; zahrnuje též sociální práci s osobami, jejichž způsob života může vést ke konfliktu se společností.</a:t>
            </a:r>
          </a:p>
          <a:p>
            <a:pPr marL="0" indent="0" algn="just">
              <a:buNone/>
            </a:pP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(4)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Služba podle odstavce 3 obsahuje tyto základní činnosti:</a:t>
            </a:r>
          </a:p>
          <a:p>
            <a:pPr marL="0" indent="0" algn="just">
              <a:buNone/>
            </a:pP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a)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zprostředkování kontaktu se společenským prostředím,</a:t>
            </a:r>
          </a:p>
          <a:p>
            <a:pPr marL="0" indent="0" algn="just">
              <a:buNone/>
            </a:pP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b)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sociálně terapeutické činnosti,</a:t>
            </a:r>
          </a:p>
          <a:p>
            <a:pPr marL="0" indent="0" algn="just">
              <a:buNone/>
            </a:pP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c)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pomoc při uplatňování práv, oprávněných zájmů a při obstarávání osobních záležitostí.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5741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ACA59C-0446-4C52-89A4-87E467213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Ranná péče §54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0B19BA-EED2-402F-A94D-DD3C147E7C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0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Raná péče je odborná terénní služba pro rodiny dětí do 7 let, jejichž vývoj je ohrožený v důsledku nepříznivého zdravotního stavu, nebo dětí se zdravotním postižením. </a:t>
            </a:r>
          </a:p>
          <a:p>
            <a:r>
              <a:rPr lang="cs-CZ" b="0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Služba se zaměřuje na podporu rodiny a podporu vývoje dítěte s ohledem na jeho specifické potřeby.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6045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8567FC-F309-4DA3-ACD5-35B5F7BE39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funguje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5D18FD-8478-403F-9B6E-EDBB39C19B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0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Službu rané péče můžete využít od zjištění rizika nebo postižení u dítěte po nezbytnou dobu, nejdéle však do 7 let věku dítěte. </a:t>
            </a:r>
          </a:p>
          <a:p>
            <a:r>
              <a:rPr lang="cs-CZ" b="0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V rozsahu základních činností je služba pro rodiny bezplatná. </a:t>
            </a:r>
          </a:p>
          <a:p>
            <a:r>
              <a:rPr lang="cs-CZ" b="0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Poskytují ji regionální pracoviště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97001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706085-E819-4835-8C90-EE7B490BF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806368-0CB7-4DD0-88AA-9CF48B7818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 fontAlgn="base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Má preventivní charakter, protože snižuje vliv prvotního postižení a brání vzniku postižení druhotného. To je projevem porušení vazeb dítěte s jeho okolím nebo nedostatečným rozvinutím funkcí postiženého orgánu.</a:t>
            </a:r>
          </a:p>
          <a:p>
            <a:pPr algn="just" fontAlgn="base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Posiluje rodinu, využívá jejích přirozených zdrojů tak, že i dítě s postižením může vyrůstat a prospívat v jejím prostředí.</a:t>
            </a:r>
          </a:p>
          <a:p>
            <a:pPr algn="just" fontAlgn="base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Znamená ekonomický přínos, postupně činí rodiče nezávislými na institucích, snižuje nutnost ústavního pobytu a šetří tím státní výdaje.</a:t>
            </a:r>
          </a:p>
          <a:p>
            <a:pPr algn="just" fontAlgn="base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Je předpokladem úspěšné sociální integrace.</a:t>
            </a:r>
          </a:p>
          <a:p>
            <a:pPr algn="just" fontAlgn="base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Je poskytována převážně v přirozeném prostředí dítěte. Základním přirozeným prostředím je rodina. Toto platí zejména pro období od 0 do 3 let. Poskytuje rodičům nezávislé informace.</a:t>
            </a:r>
          </a:p>
          <a:p>
            <a:pPr algn="just" fontAlgn="base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Služby rané péče jsou sestavovány na základě analýzy individuálních potřeb rodiny.</a:t>
            </a:r>
          </a:p>
        </p:txBody>
      </p:sp>
    </p:spTree>
    <p:extLst>
      <p:ext uri="{BB962C8B-B14F-4D97-AF65-F5344CB8AC3E}">
        <p14:creationId xmlns:p14="http://schemas.microsoft.com/office/powerpoint/2010/main" val="18363817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66A851-4634-4D58-A848-017B05615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činnosti ranné péče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A67EFC-449C-439A-A1C5-F92BBE2A70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l" fontAlgn="base">
              <a:buFont typeface="Arial" panose="020B0604020202020204" pitchFamily="34" charset="0"/>
              <a:buChar char="•"/>
            </a:pPr>
            <a:r>
              <a:rPr lang="cs-CZ" b="1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Výchovné, vzdělávací a aktivizační činnosti (možné formy a prostředky služby):</a:t>
            </a:r>
            <a:endParaRPr lang="cs-CZ" b="0" i="0" dirty="0">
              <a:solidFill>
                <a:srgbClr val="444444"/>
              </a:solidFill>
              <a:effectLst/>
              <a:latin typeface="Calibri" panose="020F0502020204030204" pitchFamily="34" charset="0"/>
            </a:endParaRPr>
          </a:p>
          <a:p>
            <a:pPr marL="742950" lvl="1" indent="-285750" algn="l" fontAlgn="base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Zhodnocení aktuální úrovně schopností a dovedností dítěte. </a:t>
            </a:r>
            <a:r>
              <a:rPr lang="cs-CZ" dirty="0">
                <a:solidFill>
                  <a:srgbClr val="444444"/>
                </a:solidFill>
                <a:latin typeface="Calibri" panose="020F0502020204030204" pitchFamily="34" charset="0"/>
              </a:rPr>
              <a:t>Stanovení míry</a:t>
            </a:r>
            <a:r>
              <a:rPr lang="cs-CZ" b="0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 podpory rodiny </a:t>
            </a:r>
          </a:p>
          <a:p>
            <a:pPr marL="742950" lvl="1" indent="-285750" algn="l" fontAlgn="base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Poradenství rodičům a blízkým osobám v oblasti přístupu a práce u znevýhodněného dítěte.</a:t>
            </a:r>
          </a:p>
          <a:p>
            <a:pPr marL="742950" lvl="1" indent="-285750" algn="l" fontAlgn="base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Poradenství k podpoře psychomotorického vývoje dítěte, instruktáž rodičů</a:t>
            </a:r>
          </a:p>
          <a:p>
            <a:pPr marL="742950" lvl="1" indent="-285750" algn="l" fontAlgn="base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Doporučení, zapůjčení vhodných hraček, pomůcek k podpoře psychomotorického vývoje dítěte.</a:t>
            </a:r>
          </a:p>
          <a:p>
            <a:pPr algn="just" fontAlgn="base">
              <a:buFont typeface="Arial" panose="020B0604020202020204" pitchFamily="34" charset="0"/>
              <a:buChar char="•"/>
            </a:pPr>
            <a:r>
              <a:rPr lang="cs-CZ" b="1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Zprostředkování kontaktu se společenským prostředím (možné formy a prostředky služby):</a:t>
            </a:r>
            <a:endParaRPr lang="cs-CZ" b="0" i="0" dirty="0">
              <a:solidFill>
                <a:srgbClr val="444444"/>
              </a:solidFill>
              <a:effectLst/>
              <a:latin typeface="Calibri" panose="020F0502020204030204" pitchFamily="34" charset="0"/>
            </a:endParaRPr>
          </a:p>
          <a:p>
            <a:pPr marL="742950" lvl="1" indent="-285750" algn="just" fontAlgn="base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Zprostředkování kontaktů s dalšími rodinami v obdobné situaci.</a:t>
            </a:r>
          </a:p>
          <a:p>
            <a:pPr marL="742950" lvl="1" indent="-285750" algn="just" fontAlgn="base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Skupinová setkávání rodičů.</a:t>
            </a:r>
          </a:p>
          <a:p>
            <a:pPr algn="just" fontAlgn="base">
              <a:buFont typeface="Arial" panose="020B0604020202020204" pitchFamily="34" charset="0"/>
              <a:buChar char="•"/>
            </a:pPr>
            <a:r>
              <a:rPr lang="cs-CZ" b="1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Sociálně-terapeutické činnosti (možné formy a prostředky služby):</a:t>
            </a:r>
            <a:endParaRPr lang="cs-CZ" b="0" i="0" dirty="0">
              <a:solidFill>
                <a:srgbClr val="444444"/>
              </a:solidFill>
              <a:effectLst/>
              <a:latin typeface="Calibri" panose="020F0502020204030204" pitchFamily="34" charset="0"/>
            </a:endParaRPr>
          </a:p>
          <a:p>
            <a:pPr marL="742950" lvl="1" indent="-285750" algn="just" fontAlgn="base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Podpora vymezení priorit u klienta a jejich dosahování.</a:t>
            </a:r>
          </a:p>
          <a:p>
            <a:pPr marL="742950" lvl="1" indent="-285750" algn="just" fontAlgn="base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Pomoc při vyhledání a oslovení návazné služby v regionu.</a:t>
            </a:r>
          </a:p>
          <a:p>
            <a:pPr marL="742950" lvl="1" indent="-285750" algn="just" fontAlgn="base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Kurzy pro rodiny – pobytové akce s programem (účastnící si hradí pouze ubytování a stravu).</a:t>
            </a:r>
          </a:p>
          <a:p>
            <a:pPr algn="just" fontAlgn="base">
              <a:buFont typeface="Arial" panose="020B0604020202020204" pitchFamily="34" charset="0"/>
              <a:buChar char="•"/>
            </a:pPr>
            <a:r>
              <a:rPr lang="cs-CZ" b="1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Pomoc při uplatňování práv, oprávněných zájmů a při obstarávání osobních záležitostí:</a:t>
            </a:r>
            <a:endParaRPr lang="cs-CZ" b="0" i="0" dirty="0">
              <a:solidFill>
                <a:srgbClr val="444444"/>
              </a:solidFill>
              <a:effectLst/>
              <a:latin typeface="Calibri" panose="020F0502020204030204" pitchFamily="34" charset="0"/>
            </a:endParaRPr>
          </a:p>
          <a:p>
            <a:pPr marL="742950" lvl="1" indent="-285750" algn="just" fontAlgn="base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Doprovod k jednání s úřady, specialisty.</a:t>
            </a:r>
          </a:p>
          <a:p>
            <a:pPr marL="742950" lvl="1" indent="-285750" algn="just" fontAlgn="base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Zpracování vyjádření, doporučení, zprávy z pohledu poradce.</a:t>
            </a:r>
          </a:p>
          <a:p>
            <a:pPr marL="742950" lvl="1" indent="-285750" algn="just" fontAlgn="base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Zprostředkování kontaktů na podpůrné odborníky, organizace.</a:t>
            </a:r>
          </a:p>
          <a:p>
            <a:pPr marL="742950" lvl="1" indent="-285750" algn="just" fontAlgn="base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Pomoc při zařazení dítěte do školského zařízení (SPC, MŠ, ZŠ…).</a:t>
            </a:r>
          </a:p>
          <a:p>
            <a:pPr marL="742950" lvl="1" indent="-285750" algn="just" fontAlgn="base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Informační podpora v oblasti dávek, pomůcek v souvislosti se situací klienta.</a:t>
            </a:r>
          </a:p>
        </p:txBody>
      </p:sp>
    </p:spTree>
    <p:extLst>
      <p:ext uri="{BB962C8B-B14F-4D97-AF65-F5344CB8AC3E}">
        <p14:creationId xmlns:p14="http://schemas.microsoft.com/office/powerpoint/2010/main" val="2063751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E6F64C-CAC2-4FD5-AB4C-A436401A38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Služby sociální péče §38 a </a:t>
            </a:r>
            <a:r>
              <a:rPr lang="cs-CZ" dirty="0" err="1"/>
              <a:t>násld</a:t>
            </a:r>
            <a:r>
              <a:rPr lang="cs-CZ" dirty="0"/>
              <a:t>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54374C4-7723-4344-B47F-8893FA9C11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a)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pomoc při zvládání běžných úkonů péče o vlastní osobu,</a:t>
            </a:r>
          </a:p>
          <a:p>
            <a:pPr algn="just"/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b)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pomoc při osobní hygieně,</a:t>
            </a:r>
          </a:p>
          <a:p>
            <a:pPr algn="just"/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c)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pomoc při zajištění stravy,</a:t>
            </a:r>
          </a:p>
          <a:p>
            <a:pPr algn="just"/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d)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pomoc při zajištění chodu domácnosti,</a:t>
            </a:r>
          </a:p>
          <a:p>
            <a:pPr algn="just"/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e)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výchovné, vzdělávací a aktivizační činnosti,</a:t>
            </a:r>
          </a:p>
          <a:p>
            <a:pPr algn="just"/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f)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zprostředkování kontaktu se společenským prostředím,</a:t>
            </a:r>
          </a:p>
          <a:p>
            <a:pPr algn="just"/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g)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pomoc při uplatňování práv, oprávněných zájmů a při obstarávání osobních záležitostí.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7917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33CF55-02D9-4117-A6AC-48E705E80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Realizace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0BD42C-8F02-4E54-871B-5982CD8635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Ambulantně</a:t>
            </a:r>
          </a:p>
          <a:p>
            <a:r>
              <a:rPr lang="cs-CZ" dirty="0" err="1"/>
              <a:t>Pobytově</a:t>
            </a:r>
            <a:endParaRPr lang="cs-CZ" dirty="0"/>
          </a:p>
          <a:p>
            <a:r>
              <a:rPr lang="cs-CZ" dirty="0"/>
              <a:t>V domácím prostředí</a:t>
            </a:r>
          </a:p>
        </p:txBody>
      </p:sp>
    </p:spTree>
    <p:extLst>
      <p:ext uri="{BB962C8B-B14F-4D97-AF65-F5344CB8AC3E}">
        <p14:creationId xmlns:p14="http://schemas.microsoft.com/office/powerpoint/2010/main" val="269638493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650</Words>
  <Application>Microsoft Office PowerPoint</Application>
  <PresentationFormat>Širokoúhlá obrazovka</PresentationFormat>
  <Paragraphs>56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Služby pro rodiny s dítětem s postižením</vt:lpstr>
      <vt:lpstr>Sociální poradenství §37</vt:lpstr>
      <vt:lpstr>Ranná péče §54</vt:lpstr>
      <vt:lpstr>Jak funguje</vt:lpstr>
      <vt:lpstr>Charakteristika </vt:lpstr>
      <vt:lpstr>Základní činnosti ranné péče</vt:lpstr>
      <vt:lpstr>Služby sociální péče §38 a násld.</vt:lpstr>
      <vt:lpstr>Realizace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Služby pro rodiny s dítětem s postižením</dc:title>
  <dc:creator>Petr Fabián</dc:creator>
  <cp:lastModifiedBy>Petr Fabián</cp:lastModifiedBy>
  <cp:revision>1</cp:revision>
  <dcterms:created xsi:type="dcterms:W3CDTF">2022-04-27T06:50:47Z</dcterms:created>
  <dcterms:modified xsi:type="dcterms:W3CDTF">2022-04-27T07:01:36Z</dcterms:modified>
</cp:coreProperties>
</file>