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7" r:id="rId3"/>
    <p:sldId id="310" r:id="rId4"/>
    <p:sldId id="306" r:id="rId5"/>
    <p:sldId id="341" r:id="rId6"/>
    <p:sldId id="307" r:id="rId7"/>
    <p:sldId id="342" r:id="rId8"/>
    <p:sldId id="308" r:id="rId9"/>
    <p:sldId id="343" r:id="rId10"/>
    <p:sldId id="332" r:id="rId11"/>
    <p:sldId id="344" r:id="rId12"/>
    <p:sldId id="330" r:id="rId13"/>
    <p:sldId id="331" r:id="rId14"/>
    <p:sldId id="337" r:id="rId15"/>
    <p:sldId id="338" r:id="rId16"/>
    <p:sldId id="346" r:id="rId17"/>
    <p:sldId id="345" r:id="rId18"/>
    <p:sldId id="320" r:id="rId19"/>
    <p:sldId id="322" r:id="rId20"/>
    <p:sldId id="324" r:id="rId21"/>
    <p:sldId id="325" r:id="rId22"/>
    <p:sldId id="323" r:id="rId23"/>
    <p:sldId id="326" r:id="rId24"/>
    <p:sldId id="327" r:id="rId25"/>
    <p:sldId id="333" r:id="rId26"/>
    <p:sldId id="339" r:id="rId27"/>
    <p:sldId id="340" r:id="rId28"/>
    <p:sldId id="334" r:id="rId29"/>
    <p:sldId id="335" r:id="rId30"/>
    <p:sldId id="336" r:id="rId31"/>
    <p:sldId id="328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59"/>
  </p:normalViewPr>
  <p:slideViewPr>
    <p:cSldViewPr snapToGrid="0" snapToObjects="1">
      <p:cViewPr varScale="1">
        <p:scale>
          <a:sx n="72" d="100"/>
          <a:sy n="72" d="100"/>
        </p:scale>
        <p:origin x="8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1FF6DA-077A-F04C-903D-9FE4CCFD5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506983-9E2B-7E49-A626-9894D1BED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0CAE3D-E552-404A-9E61-FD0A5DA9A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750401-CB05-3B47-9E0A-FD6F4F28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15836C-74D0-4245-85EA-4E75DD43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95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9DFCAA-C37F-7F4C-BF3E-DA91B7FA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478D4B-025C-4844-A165-99C5835DA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76CB05-8516-9641-BB3E-FE190FAB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4D13E3-E871-444F-A4B7-A4ACF6D00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B7B868-5788-5142-8857-0395A354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03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A253CEF-4435-3D47-BEAD-139833A00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5247925-C7D7-6E46-9EC2-98A6B1C57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7F01B0-8CD5-334C-A56F-38210CED2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E28C71-F1D0-1E40-8397-9072A5F2D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9EE98D-5A6C-C847-AAF3-4C0AD2953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57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A25ABA-4325-AA4E-B763-73334457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2658BC-3A78-1546-9399-1880DF793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C1ECB2-9F65-3E40-B6BE-83F531F2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1A4DC7-B1D6-A94E-A6C5-66421AF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CAF1EF-D937-AF49-B59A-D983D174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7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39F52A-B506-084C-A8E2-6959E99A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305E56-62F1-8B44-9B80-570A98130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ED1056-F879-CF47-BEAD-68535D6F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1D7230-7BEE-A240-BE68-11D8146A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E4997E-C368-974F-A666-9DC13467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54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71135-CA48-E14B-87C4-A350BA97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6786CC-E05D-9543-AAD4-F9ABE449D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0A168B-DA35-9A44-ABF6-E7AAFEE8A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BDDED3-5DD8-C447-8053-2BAED2C4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55CAA4-9064-024A-A0F5-458CDCB7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6D77CF-EB19-E043-BEA8-F090A4C0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44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87056-CCB3-7B42-946B-15598DBA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4AE8367-2FB7-E74E-8222-7292F7B2C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D5800F-7BFF-A846-98D8-C5C810D85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FA94D91-C8B5-3C43-8EA4-664D76B6E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453E47F-BF9F-A74E-A931-8C550C9DC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2181539-1BC2-B749-BD97-6AE6A3DD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D162B0-B642-F041-A0CC-1CCF4F3ED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B32DB7-A73A-584B-A095-52BBB37F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6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D4F6DF-C211-5D48-92B0-AF506744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8123CD6-61A8-CC41-8436-CF12166D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40D8EE6-9667-AB49-8AD5-63D428C9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339F51-5323-F24F-A824-4FBD1407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81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8A7567-025E-6542-9119-3EEB644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AC1BCE6-7FF3-E447-975C-173509B6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C550CD-B0FB-AA4A-BFF0-F126EDA6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07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E09B45-10A5-2C48-AA0D-680EFC50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A41496-3A51-8A4E-9D47-9D39D27BF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03ED683-7749-C141-A216-23D1640BC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F30627-3D4C-2348-975E-41AF58E0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C18ED5-AE00-8544-9024-A4D1EDBA9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CCE9C2-E5A5-6143-BF1F-E5C2B52F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64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6986C-A686-E54C-974A-4A5B82186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3BB5746-3E9B-7E4E-960F-91BE1B45F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92284F-9C65-6B48-A727-C9252CF39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067ED92-C013-8846-A751-D9E7868E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B6B0F0-E949-3445-93AD-11925966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E4635F-54E4-214C-AFF2-BA88F06F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9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724EC9F-E1B1-494A-99F3-1EFD5087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C6E13F-F93F-0648-B49D-E129A87B4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F3A223-2A01-C042-AAFD-2EC601D02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0F8A5-94C2-0346-A92E-2E453A91BA66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1CC5F8-3A9F-7D48-A740-C974383D0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62A99C-7CAA-ED4B-AABC-471A9CFDB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45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84DCA6D3-6B53-5243-D561-17643AF89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58C8AD-B8A2-574F-88B6-66A05A746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Kritická teorie a ty ostatní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83F330-90B1-E840-BFC7-AB56BE109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0987D-0F77-094B-BA92-D34A30BA9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Ekologická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9C35A9-CBFA-F249-9309-37F736FCD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Inspirovaná životním prostředím – vše se nějak ovlivňuje</a:t>
            </a:r>
          </a:p>
          <a:p>
            <a:endParaRPr lang="cs-CZ" dirty="0"/>
          </a:p>
          <a:p>
            <a:r>
              <a:rPr lang="cs-CZ" dirty="0"/>
              <a:t>Mikro systém </a:t>
            </a:r>
          </a:p>
          <a:p>
            <a:r>
              <a:rPr lang="cs-CZ" dirty="0" err="1"/>
              <a:t>Mezo</a:t>
            </a:r>
            <a:r>
              <a:rPr lang="cs-CZ" dirty="0"/>
              <a:t> systém </a:t>
            </a:r>
          </a:p>
          <a:p>
            <a:r>
              <a:rPr lang="cs-CZ" dirty="0"/>
              <a:t>Makro systém</a:t>
            </a:r>
          </a:p>
          <a:p>
            <a:r>
              <a:rPr lang="cs-CZ" dirty="0" err="1"/>
              <a:t>Exo</a:t>
            </a:r>
            <a:r>
              <a:rPr lang="cs-CZ" dirty="0"/>
              <a:t> systém – systémy v naší kazuistice</a:t>
            </a:r>
          </a:p>
          <a:p>
            <a:r>
              <a:rPr lang="cs-CZ" dirty="0" err="1"/>
              <a:t>Chrono</a:t>
            </a:r>
            <a:r>
              <a:rPr lang="cs-CZ" dirty="0"/>
              <a:t> systém </a:t>
            </a:r>
          </a:p>
        </p:txBody>
      </p:sp>
    </p:spTree>
    <p:extLst>
      <p:ext uri="{BB962C8B-B14F-4D97-AF65-F5344CB8AC3E}">
        <p14:creationId xmlns:p14="http://schemas.microsoft.com/office/powerpoint/2010/main" val="3398107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10101F-52A3-8B41-9E40-91916795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 jakými strukturami můžeme počítat? Vzájemné ovlivňování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786368-0977-0E40-891C-9EBEF15C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483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Reformní paradigma a reformní teorie SP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Teorie sociální práce akcentující rovnoprávnost</a:t>
            </a:r>
          </a:p>
          <a:p>
            <a:r>
              <a:rPr lang="cs-CZ" dirty="0"/>
              <a:t>Vychází z Marxe, </a:t>
            </a:r>
            <a:r>
              <a:rPr lang="cs-CZ" dirty="0" err="1"/>
              <a:t>Fucoulda</a:t>
            </a:r>
            <a:endParaRPr lang="cs-CZ" dirty="0"/>
          </a:p>
          <a:p>
            <a:r>
              <a:rPr lang="cs-CZ" dirty="0"/>
              <a:t>Boj proti jakékoliv formě útlaku</a:t>
            </a:r>
          </a:p>
          <a:p>
            <a:r>
              <a:rPr lang="cs-CZ" dirty="0"/>
              <a:t>Pracují především s právy a podporou utlačovaných</a:t>
            </a:r>
          </a:p>
          <a:p>
            <a:r>
              <a:rPr lang="cs-CZ" dirty="0"/>
              <a:t>Ve svém důsledku mohou vést k anarchii nebo útlaku majority</a:t>
            </a:r>
          </a:p>
          <a:p>
            <a:r>
              <a:rPr lang="cs-CZ" dirty="0"/>
              <a:t>Zkušenost s pozitivní diskriminací – zvýhodnění minority, má za následek novou diskriminaci – příklad černošských lékařů</a:t>
            </a:r>
          </a:p>
          <a:p>
            <a:r>
              <a:rPr lang="cs-CZ" dirty="0"/>
              <a:t>Nástrojem je revoluce, ale „revoluce“ pojídá své děti, </a:t>
            </a:r>
          </a:p>
        </p:txBody>
      </p:sp>
    </p:spTree>
    <p:extLst>
      <p:ext uri="{BB962C8B-B14F-4D97-AF65-F5344CB8AC3E}">
        <p14:creationId xmlns:p14="http://schemas.microsoft.com/office/powerpoint/2010/main" val="432387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362A9-7129-1947-8A0E-A67A69E5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Antiopresivní</a:t>
            </a:r>
            <a:r>
              <a:rPr lang="cs-CZ" dirty="0"/>
              <a:t>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7EBFBB-B991-FC4D-BD63-09BBCDBC3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Vychází z Marxe a </a:t>
            </a:r>
            <a:r>
              <a:rPr lang="cs-CZ" dirty="0" err="1"/>
              <a:t>Fucoulda</a:t>
            </a:r>
            <a:endParaRPr lang="cs-CZ" dirty="0"/>
          </a:p>
          <a:p>
            <a:r>
              <a:rPr lang="cs-CZ" dirty="0"/>
              <a:t>Teorie moci – třídní boj</a:t>
            </a:r>
          </a:p>
          <a:p>
            <a:r>
              <a:rPr lang="cs-CZ" b="1" i="1" dirty="0"/>
              <a:t>Radikální feminismus</a:t>
            </a:r>
            <a:endParaRPr lang="cs-CZ" dirty="0"/>
          </a:p>
          <a:p>
            <a:r>
              <a:rPr lang="cs-CZ" dirty="0"/>
              <a:t>Základní filozofická doktrína – negace všeho, neboť všechno je maskulinní (filozofie, ekonomie atd.). Heterosexualita jako forma útlaku žen. Dle Matouška (2008) radikální feminismus zdůrazňuje nadřazenost žen, ženy jsou novodobým proletariátem. Teorie udržení rodiny i v domácím násilí – novo dobé sofistikované formy násilí – Polsko.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757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F33C7-9340-0D45-BEF9-B9D20E008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Post (moderní) feminismus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C49FEB-75E1-AC46-AB5A-66121EACB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Radikální feminismus požadoval novou teorii politiky, postmoderní feminismus zpochybnil projekt teoretizování. Jednalo se o rušení kořenů patriarchátu, ale rovněž i samotného feminismu. Podobně černé ženy zpochybnily feminismus bílých žen.</a:t>
            </a:r>
          </a:p>
          <a:p>
            <a:r>
              <a:rPr lang="cs-CZ" dirty="0"/>
              <a:t>Současné směry feminismu působí často bez konceptu, ale rozvíjí genderovou spolupráci.</a:t>
            </a:r>
          </a:p>
          <a:p>
            <a:pPr marL="0" indent="0">
              <a:buNone/>
            </a:pPr>
            <a:r>
              <a:rPr lang="cs-CZ" i="1" dirty="0"/>
              <a:t>Základní oblasti feministické sociální práce:</a:t>
            </a:r>
            <a:endParaRPr lang="cs-CZ" dirty="0"/>
          </a:p>
          <a:p>
            <a:pPr lvl="0"/>
            <a:r>
              <a:rPr lang="cs-CZ" dirty="0"/>
              <a:t>Synergie mezi feminismem a sociální prací je založena na společných hodnotách.</a:t>
            </a:r>
          </a:p>
          <a:p>
            <a:pPr lvl="0"/>
            <a:r>
              <a:rPr lang="cs-CZ" dirty="0"/>
              <a:t>Předpisy pro práci s muži a ženami.</a:t>
            </a:r>
          </a:p>
          <a:p>
            <a:pPr lvl="0"/>
            <a:r>
              <a:rPr lang="cs-CZ" dirty="0"/>
              <a:t>Využití feministických perspektiv k pochopení genderové spolupráce.</a:t>
            </a:r>
          </a:p>
          <a:p>
            <a:r>
              <a:rPr lang="cs-CZ" dirty="0"/>
              <a:t> </a:t>
            </a:r>
          </a:p>
          <a:p>
            <a:r>
              <a:rPr lang="cs-CZ" dirty="0"/>
              <a:t>Synergie mezi feminismem a sociální prací je založena na socialistickém feminismu, který chápe dělení na mužské a ženské role jako formu třídního boje. Feminismus nemá měnit jen společenské struktury a kategorie, ale i individuální a subjektivní kategorie.</a:t>
            </a:r>
            <a:r>
              <a:rPr lang="cs-CZ" dirty="0">
                <a:effectLst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5477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BB84DB-C720-B746-AF93-224314D5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Anti-opresivní modely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617E3-C548-5841-AD3E-8F443D094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Diskriminace – je základní rys klientovy situace. Je zde nebezpečí, </a:t>
            </a:r>
            <a:r>
              <a:rPr lang="cs-CZ" dirty="0" err="1"/>
              <a:t>ž</a:t>
            </a:r>
            <a:r>
              <a:rPr lang="fr-FR" dirty="0"/>
              <a:t>e </a:t>
            </a:r>
            <a:r>
              <a:rPr lang="fr-FR" dirty="0" err="1"/>
              <a:t>soci</a:t>
            </a:r>
            <a:r>
              <a:rPr lang="cs-CZ" dirty="0" err="1"/>
              <a:t>ální</a:t>
            </a:r>
            <a:r>
              <a:rPr lang="cs-CZ" dirty="0"/>
              <a:t> pracovník bude necitlivý na diskriminaci a opresi.</a:t>
            </a:r>
          </a:p>
          <a:p>
            <a:pPr lvl="0" fontAlgn="base"/>
            <a:r>
              <a:rPr lang="cs-CZ" dirty="0"/>
              <a:t>Opresi lze odstranit či posílit.</a:t>
            </a:r>
          </a:p>
          <a:p>
            <a:pPr lvl="0" fontAlgn="base"/>
            <a:r>
              <a:rPr lang="cs-CZ" dirty="0"/>
              <a:t>3 imperativy:</a:t>
            </a:r>
          </a:p>
          <a:p>
            <a:pPr lvl="1"/>
            <a:r>
              <a:rPr lang="cs-CZ" dirty="0"/>
              <a:t>Spravedlnost</a:t>
            </a:r>
          </a:p>
          <a:p>
            <a:pPr lvl="1"/>
            <a:r>
              <a:rPr lang="cs-CZ" dirty="0"/>
              <a:t>Rovnost – včetně specifických potřeb</a:t>
            </a:r>
          </a:p>
          <a:p>
            <a:pPr lvl="1"/>
            <a:r>
              <a:rPr lang="cs-CZ" dirty="0" err="1"/>
              <a:t>Spoluúč</a:t>
            </a:r>
            <a:r>
              <a:rPr lang="es-ES_tradnl" dirty="0" err="1"/>
              <a:t>ast</a:t>
            </a:r>
            <a:r>
              <a:rPr lang="es-ES_tradnl" dirty="0"/>
              <a:t> (</a:t>
            </a:r>
            <a:r>
              <a:rPr lang="es-ES_tradnl" dirty="0" err="1"/>
              <a:t>participace</a:t>
            </a:r>
            <a:r>
              <a:rPr lang="es-ES_tradnl" dirty="0"/>
              <a:t>)</a:t>
            </a:r>
          </a:p>
          <a:p>
            <a:pPr marL="457200" lvl="1" indent="0">
              <a:buNone/>
            </a:pPr>
            <a:r>
              <a:rPr lang="cs-CZ" dirty="0"/>
              <a:t>Zmocňování (</a:t>
            </a:r>
            <a:r>
              <a:rPr lang="cs-CZ" dirty="0" err="1"/>
              <a:t>empowerment</a:t>
            </a:r>
            <a:r>
              <a:rPr lang="cs-CZ" dirty="0"/>
              <a:t>) klientů – zabránění vzniku závislosti na vztahu klient – pracovník.</a:t>
            </a:r>
          </a:p>
          <a:p>
            <a:pPr marL="457200" lvl="1" indent="0" fontAlgn="base">
              <a:buNone/>
            </a:pPr>
            <a:r>
              <a:rPr lang="cs-CZ" dirty="0"/>
              <a:t>Strukturální povaha řešení situace – brát ohled na maximální šíři makro i mikro rámce.</a:t>
            </a:r>
          </a:p>
          <a:p>
            <a:pPr marL="457200" lvl="1" indent="0" fontAlgn="base">
              <a:buNone/>
            </a:pPr>
            <a:r>
              <a:rPr lang="cs-CZ" dirty="0"/>
              <a:t>Jedinečnost pomoci i klienta.</a:t>
            </a:r>
          </a:p>
          <a:p>
            <a:pPr marL="457200" lvl="1" indent="0" fontAlgn="base">
              <a:buNone/>
            </a:pPr>
            <a:r>
              <a:rPr lang="cs-CZ" dirty="0"/>
              <a:t>Diskriminace je jedna, ale může mít mnoho podob.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0905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03AAD-EFA8-427D-BA90-5004B0A3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Útlaky v naší kazuistice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79E5C6-3C81-4EDE-81C7-2F42FA43F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040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5E6A4-6B60-43C9-A1C1-AEADFD49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D05C53-0987-4E99-9F9B-A0419287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Senior 85 let, domov </a:t>
            </a:r>
            <a:r>
              <a:rPr lang="cs-CZ"/>
              <a:t>pro seniory</a:t>
            </a:r>
            <a:endParaRPr lang="cs-CZ" dirty="0"/>
          </a:p>
          <a:p>
            <a:r>
              <a:rPr lang="cs-CZ" dirty="0"/>
              <a:t>Mobilní, </a:t>
            </a:r>
          </a:p>
          <a:p>
            <a:r>
              <a:rPr lang="cs-CZ" dirty="0"/>
              <a:t>Aktivizačních činností se účastí s nechutí</a:t>
            </a:r>
          </a:p>
          <a:p>
            <a:r>
              <a:rPr lang="cs-CZ" dirty="0"/>
              <a:t>S rodinou se stýká pravidelně</a:t>
            </a:r>
          </a:p>
          <a:p>
            <a:r>
              <a:rPr lang="cs-CZ" dirty="0"/>
              <a:t>Požádal o eutanazii</a:t>
            </a:r>
          </a:p>
        </p:txBody>
      </p:sp>
    </p:spTree>
    <p:extLst>
      <p:ext uri="{BB962C8B-B14F-4D97-AF65-F5344CB8AC3E}">
        <p14:creationId xmlns:p14="http://schemas.microsoft.com/office/powerpoint/2010/main" val="3383367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Soc. práce s jednotlivcem – poradenské paradigma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Posouzení životní situace: příprava na setkání, setkání, reflexe, provedení zásahu</a:t>
            </a:r>
          </a:p>
          <a:p>
            <a:r>
              <a:rPr lang="cs-CZ" dirty="0"/>
              <a:t>Proces: cíl spolupráce, plán intervence (využití nejbližší komunity), realizace plánu, hodnocení výsledku</a:t>
            </a:r>
          </a:p>
        </p:txBody>
      </p:sp>
    </p:spTree>
    <p:extLst>
      <p:ext uri="{BB962C8B-B14F-4D97-AF65-F5344CB8AC3E}">
        <p14:creationId xmlns:p14="http://schemas.microsoft.com/office/powerpoint/2010/main" val="204009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s.p</a:t>
            </a:r>
            <a:r>
              <a:rPr lang="cs-CZ" dirty="0"/>
              <a:t>. se skupinou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Dyáda</a:t>
            </a:r>
          </a:p>
          <a:p>
            <a:r>
              <a:rPr lang="cs-CZ" dirty="0"/>
              <a:t>Malá skupina do 40 členů</a:t>
            </a:r>
          </a:p>
          <a:p>
            <a:r>
              <a:rPr lang="cs-CZ" dirty="0"/>
              <a:t>Velká skupina</a:t>
            </a:r>
          </a:p>
          <a:p>
            <a:pPr marL="0" indent="0">
              <a:buNone/>
            </a:pPr>
            <a:r>
              <a:rPr lang="cs-CZ" dirty="0"/>
              <a:t>Příklady skupin: </a:t>
            </a:r>
          </a:p>
          <a:p>
            <a:r>
              <a:rPr lang="cs-CZ" dirty="0"/>
              <a:t>- hospitalizovaní pacienti </a:t>
            </a:r>
          </a:p>
          <a:p>
            <a:r>
              <a:rPr lang="cs-CZ" dirty="0"/>
              <a:t>- matky na mateřské dovolené </a:t>
            </a:r>
          </a:p>
          <a:p>
            <a:r>
              <a:rPr lang="cs-CZ" dirty="0"/>
              <a:t>- rodiče dětí s podobnou diagnózou </a:t>
            </a:r>
          </a:p>
          <a:p>
            <a:r>
              <a:rPr lang="cs-CZ" dirty="0"/>
              <a:t>- komunitní centra seniorů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939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soc.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Sběr informací</a:t>
            </a:r>
          </a:p>
          <a:p>
            <a:r>
              <a:rPr lang="cs-CZ" dirty="0"/>
              <a:t>Třídění informací</a:t>
            </a:r>
          </a:p>
          <a:p>
            <a:r>
              <a:rPr lang="cs-CZ" dirty="0"/>
              <a:t>Sociální diagnóza</a:t>
            </a:r>
          </a:p>
          <a:p>
            <a:r>
              <a:rPr lang="cs-CZ" dirty="0"/>
              <a:t>Provedení potřebných zásahů</a:t>
            </a:r>
          </a:p>
        </p:txBody>
      </p:sp>
    </p:spTree>
    <p:extLst>
      <p:ext uri="{BB962C8B-B14F-4D97-AF65-F5344CB8AC3E}">
        <p14:creationId xmlns:p14="http://schemas.microsoft.com/office/powerpoint/2010/main" val="2463380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Pravidla ve skupině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Mlčenlivost</a:t>
            </a:r>
          </a:p>
          <a:p>
            <a:r>
              <a:rPr lang="cs-CZ" dirty="0"/>
              <a:t>STOP</a:t>
            </a:r>
          </a:p>
          <a:p>
            <a:r>
              <a:rPr lang="cs-CZ" dirty="0"/>
              <a:t>Otevřenost a upřímnost</a:t>
            </a:r>
          </a:p>
          <a:p>
            <a:r>
              <a:rPr lang="cs-CZ" dirty="0"/>
              <a:t>Odpovědnost k sobě a druhým</a:t>
            </a:r>
          </a:p>
          <a:p>
            <a:endParaRPr lang="cs-CZ" dirty="0"/>
          </a:p>
          <a:p>
            <a:r>
              <a:rPr lang="cs-CZ" dirty="0"/>
              <a:t>Sociální dotazník – mapování sil ve skupině</a:t>
            </a:r>
          </a:p>
        </p:txBody>
      </p:sp>
    </p:spTree>
    <p:extLst>
      <p:ext uri="{BB962C8B-B14F-4D97-AF65-F5344CB8AC3E}">
        <p14:creationId xmlns:p14="http://schemas.microsoft.com/office/powerpoint/2010/main" val="2198335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rodinou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Rodina</a:t>
            </a:r>
          </a:p>
          <a:p>
            <a:r>
              <a:rPr lang="cs-CZ" dirty="0"/>
              <a:t>Domov</a:t>
            </a:r>
          </a:p>
          <a:p>
            <a:r>
              <a:rPr lang="cs-CZ" dirty="0"/>
              <a:t>SPOD</a:t>
            </a:r>
          </a:p>
          <a:p>
            <a:r>
              <a:rPr lang="cs-CZ" dirty="0"/>
              <a:t>Vyvážení:</a:t>
            </a:r>
          </a:p>
          <a:p>
            <a:pPr>
              <a:buFontTx/>
              <a:buChar char="-"/>
            </a:pPr>
            <a:r>
              <a:rPr lang="cs-CZ" dirty="0"/>
              <a:t>Potřeby dětí</a:t>
            </a:r>
          </a:p>
          <a:p>
            <a:pPr>
              <a:buFontTx/>
              <a:buChar char="-"/>
            </a:pPr>
            <a:r>
              <a:rPr lang="cs-CZ" dirty="0"/>
              <a:t>Práva rodičů a jejich potřeby</a:t>
            </a:r>
          </a:p>
          <a:p>
            <a:pPr>
              <a:buFontTx/>
              <a:buChar char="-"/>
            </a:pPr>
            <a:r>
              <a:rPr lang="cs-CZ" dirty="0"/>
              <a:t>Potřeby společnosti – maximalizace obchodu a tržeb – přímý rozpor s potřebami dětí</a:t>
            </a:r>
          </a:p>
        </p:txBody>
      </p:sp>
    </p:spTree>
    <p:extLst>
      <p:ext uri="{BB962C8B-B14F-4D97-AF65-F5344CB8AC3E}">
        <p14:creationId xmlns:p14="http://schemas.microsoft.com/office/powerpoint/2010/main" val="197158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Komunitní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/>
          </a:p>
          <a:p>
            <a:r>
              <a:rPr lang="cs-CZ" b="1" dirty="0"/>
              <a:t>1. Zjišťování a analýza potřeb. </a:t>
            </a:r>
            <a:r>
              <a:rPr lang="cs-CZ" dirty="0"/>
              <a:t>Sociální potřeba je v každé komunitě jiná, ale metody pro zjišťování potřeb komunity, a často i jedince, jsou velmi podobné. Ke zjišťování nejen sociálních potřeb se používá metoda SWOT analýza (soustřeďuje se na silné stránky, slabé stránky, na přednosti a na hrozby v komunitě, případně na širší vazby a souvislosti). Je vhodné udělat komparaci několika analytických metod. </a:t>
            </a:r>
          </a:p>
          <a:p>
            <a:r>
              <a:rPr lang="cs-CZ" b="1" dirty="0"/>
              <a:t>2. Plánování. </a:t>
            </a:r>
            <a:r>
              <a:rPr lang="cs-CZ" dirty="0"/>
              <a:t>V procesu plánování vycházíme z cíle, dále v závislosti na cíli volíme prostředky vedoucí ke změně, odhad časové náročnosti, finanční, personální náročnost a vhodnou metodu implementace (realizace) – cíle SMART. </a:t>
            </a:r>
          </a:p>
          <a:p>
            <a:r>
              <a:rPr lang="cs-CZ" b="1" dirty="0"/>
              <a:t>3. Realizace plánu</a:t>
            </a:r>
            <a:r>
              <a:rPr lang="cs-CZ" dirty="0"/>
              <a:t>. Zde jde o komunikaci jak uvnitř týmu, tak i navenek, o krátkodobé i střednědobé plánování aktivita o průběh vyhodnocování aktivit. </a:t>
            </a:r>
          </a:p>
          <a:p>
            <a:r>
              <a:rPr lang="cs-CZ" b="1" dirty="0"/>
              <a:t>4. Evaluace </a:t>
            </a:r>
            <a:r>
              <a:rPr lang="cs-CZ" dirty="0"/>
              <a:t>(vyhodnocení). Jedná se o proces shrnující hodnocení různých zájmových skupin v rámci komunity. Často se na vyhodnocení zapomíná, ale bez dobrého vyhodnocení lze těžko pokračovat dále. Při hodnocení můžeme využít metody dotazníků, revize záznamů organizace, návštěvy na místě a pozorování.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3373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Komunitní plán - makro rámec SP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Povinnosti – kdo, co</a:t>
            </a:r>
          </a:p>
          <a:p>
            <a:r>
              <a:rPr lang="cs-CZ" dirty="0"/>
              <a:t>Komunitní plánování je metoda, která umožňuje zpracovat materiály rozvoje pro různé oblasti života na úrovni obce i kraje a která výrazně posiluje principy zastupitelské demokracie. Základem komunitního plánování a vyjednávání o budoucí podobě služeb je spolupráce </a:t>
            </a:r>
            <a:r>
              <a:rPr lang="cs-CZ" i="1" dirty="0"/>
              <a:t>zadavatelů </a:t>
            </a:r>
            <a:r>
              <a:rPr lang="cs-CZ" dirty="0"/>
              <a:t>(obcí) </a:t>
            </a:r>
            <a:r>
              <a:rPr lang="cs-CZ" i="1" dirty="0"/>
              <a:t>s uživateli </a:t>
            </a:r>
            <a:r>
              <a:rPr lang="cs-CZ" dirty="0"/>
              <a:t>(klienti) a </a:t>
            </a:r>
            <a:r>
              <a:rPr lang="cs-CZ" i="1" dirty="0"/>
              <a:t>poskytovateli </a:t>
            </a:r>
            <a:r>
              <a:rPr lang="cs-CZ" dirty="0"/>
              <a:t>(jednotlivé organizace) sociálních služeb. </a:t>
            </a:r>
          </a:p>
          <a:p>
            <a:r>
              <a:rPr lang="cs-CZ" dirty="0"/>
              <a:t>Cílem komunitního plánování sociálních služeb je zajistit dostupnost kvalitních sociálních služeb, které vycházejí ze zjištěných potřeb uživatelů a specifik místní komunity, posilovat sociální soudržnost komunity, podporovat sociální začleňování jednotlivců i skupin. </a:t>
            </a:r>
          </a:p>
        </p:txBody>
      </p:sp>
    </p:spTree>
    <p:extLst>
      <p:ext uri="{BB962C8B-B14F-4D97-AF65-F5344CB8AC3E}">
        <p14:creationId xmlns:p14="http://schemas.microsoft.com/office/powerpoint/2010/main" val="2116104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fáze popisná – Zahrnuje popis charakteristiky lokality a současný způsob poskytování sociálních služeb, které jsou aktuálně k dispozici v dané lokalitě. </a:t>
            </a:r>
          </a:p>
          <a:p>
            <a:r>
              <a:rPr lang="cs-CZ" dirty="0"/>
              <a:t>fáze analytická – Jde o analýzu získaných dat. </a:t>
            </a:r>
          </a:p>
          <a:p>
            <a:r>
              <a:rPr lang="cs-CZ" dirty="0"/>
              <a:t>fáze – Příprava akčního plánu k dosažení rozvoje místních služeb.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4894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1B2D8A-D5B5-1848-9E7D-0BAE294AA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Multikulturalismus v sociální práci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82B60D-7795-C747-B3B0-716DF62AE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Multikulturalismus je ideologií, zabývající se vztahy mezi etnickou, kulturní a náboženskou rozmanitosti a ovlivňuje identitu a chování lidí. </a:t>
            </a:r>
          </a:p>
          <a:p>
            <a:r>
              <a:rPr lang="cs-CZ" dirty="0"/>
              <a:t>V rámci sociální práce je důležitá sebereflexe sociálního pracovníka jak on sám rozumí multikulturní společnosti, sociálním záležitostem z ní plynoucí- sociální předsudky sociálního pracovníka </a:t>
            </a:r>
          </a:p>
          <a:p>
            <a:r>
              <a:rPr lang="cs-CZ" dirty="0" err="1"/>
              <a:t>Multikulturalismusm</a:t>
            </a:r>
            <a:r>
              <a:rPr lang="cs-CZ" dirty="0"/>
              <a:t> představuje výzvy pro nové společnosti, které se potkávají s jinými kulturami a musí se zabývat těmito změnami.</a:t>
            </a:r>
          </a:p>
        </p:txBody>
      </p:sp>
    </p:spTree>
    <p:extLst>
      <p:ext uri="{BB962C8B-B14F-4D97-AF65-F5344CB8AC3E}">
        <p14:creationId xmlns:p14="http://schemas.microsoft.com/office/powerpoint/2010/main" val="2800547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3BCDD-6506-BC45-97EA-E69B544F9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69A41E-F10E-164B-9C11-129571831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Multikulturalismus z hora – na úrovni institucí a oficiálních postojů. Politické výzvy na základních principech – občanské povinnosti, kulturní respekt, sociální spravedlnost, rovnost.</a:t>
            </a:r>
          </a:p>
          <a:p>
            <a:r>
              <a:rPr lang="cs-CZ" dirty="0"/>
              <a:t>Multikulturalismus z </a:t>
            </a:r>
            <a:r>
              <a:rPr lang="cs-CZ" dirty="0" err="1"/>
              <a:t>dola</a:t>
            </a:r>
            <a:r>
              <a:rPr lang="cs-CZ" dirty="0"/>
              <a:t> – USA a Velká Británie – důraz na individuální příležitosti a občanskou asimilaci. Zde rovněž patří pozitivní diskriminace a nový fenomén – férové vyrovnávání šancí.</a:t>
            </a:r>
          </a:p>
          <a:p>
            <a:r>
              <a:rPr lang="cs-CZ" dirty="0"/>
              <a:t>Kritický multikulturalismus – je především orientován na porozumění a poznání historie  vzniku skupin, jak se mění jejich postavení v určitém historicko-společenským kontextu. Zde rovněž patří i kulturní kompetence (paradigma vzdělávací) – znalosti vlastní kultury, cizích kultur a schopnost vést dialog na základě práv a povinností spojených s fungování společnosti.</a:t>
            </a:r>
          </a:p>
          <a:p>
            <a:r>
              <a:rPr lang="cs-CZ" dirty="0"/>
              <a:t>V praxi jsme svědky multikulturalismu postaveném především na právech. </a:t>
            </a:r>
          </a:p>
        </p:txBody>
      </p:sp>
    </p:spTree>
    <p:extLst>
      <p:ext uri="{BB962C8B-B14F-4D97-AF65-F5344CB8AC3E}">
        <p14:creationId xmlns:p14="http://schemas.microsoft.com/office/powerpoint/2010/main" val="2892488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11FCA-DA20-0B45-8704-0D380B8AE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Východiska multikulturalismu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D126C7-FD22-D84C-B7D8-8A64C9F0A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Mísení kultur není novým fenoménem, který přišel po utečenecké krizi. V rámci sociální práce jsou nutné kulturní kompetence:</a:t>
            </a:r>
          </a:p>
          <a:p>
            <a:pPr lvl="0" fontAlgn="base"/>
            <a:r>
              <a:rPr lang="cs-CZ" dirty="0"/>
              <a:t>znalost vlastní kultury, jejich hodnot a historie,</a:t>
            </a:r>
          </a:p>
          <a:p>
            <a:pPr lvl="0" fontAlgn="base"/>
            <a:r>
              <a:rPr lang="cs-CZ" dirty="0"/>
              <a:t>uvědomění si práv a povinností jednotlivců i skupin a jejich vzájemných vazeb,</a:t>
            </a:r>
          </a:p>
          <a:p>
            <a:pPr lvl="0" fontAlgn="base"/>
            <a:r>
              <a:rPr lang="cs-CZ" dirty="0"/>
              <a:t>umění zpracovat dilemata spojená s multikulturní problematikou – asimilace/vlastní kulturní identita, práva/povinnosti menšin i majority, </a:t>
            </a:r>
          </a:p>
          <a:p>
            <a:r>
              <a:rPr lang="cs-CZ" dirty="0"/>
              <a:t>hledání rozdílností/hledání podobností.</a:t>
            </a:r>
          </a:p>
        </p:txBody>
      </p:sp>
    </p:spTree>
    <p:extLst>
      <p:ext uri="{BB962C8B-B14F-4D97-AF65-F5344CB8AC3E}">
        <p14:creationId xmlns:p14="http://schemas.microsoft.com/office/powerpoint/2010/main" val="207062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30308-5AB6-3944-BCFC-F801652D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Osoby bez přístřeší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87CDA4-7705-DE4D-976F-3EB3D1051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Ubytovny</a:t>
            </a:r>
          </a:p>
          <a:p>
            <a:r>
              <a:rPr lang="cs-CZ" dirty="0"/>
              <a:t>Podpora bezdomovců – především v zimě</a:t>
            </a:r>
          </a:p>
          <a:p>
            <a:r>
              <a:rPr lang="cs-CZ" dirty="0"/>
              <a:t>Vytlačování mimo centra</a:t>
            </a:r>
          </a:p>
          <a:p>
            <a:r>
              <a:rPr lang="cs-CZ" dirty="0"/>
              <a:t>Zapojení do společnosti</a:t>
            </a:r>
          </a:p>
          <a:p>
            <a:r>
              <a:rPr lang="cs-CZ" dirty="0" err="1"/>
              <a:t>Housing</a:t>
            </a:r>
            <a:r>
              <a:rPr lang="cs-CZ" dirty="0"/>
              <a:t> </a:t>
            </a:r>
            <a:r>
              <a:rPr lang="cs-CZ" dirty="0" err="1"/>
              <a:t>first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4396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8B4CB-BCBC-7446-8A86-F02CCBE9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Osoby poskytující sexuální služby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77F4CF-EAAE-764E-BE0A-692D72D56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Case management – zaměření na úspěch</a:t>
            </a:r>
          </a:p>
          <a:p>
            <a:r>
              <a:rPr lang="cs-CZ" dirty="0"/>
              <a:t>Nezletilí</a:t>
            </a:r>
          </a:p>
          <a:p>
            <a:r>
              <a:rPr lang="cs-CZ" dirty="0"/>
              <a:t>Muži, ženy</a:t>
            </a:r>
          </a:p>
          <a:p>
            <a:r>
              <a:rPr lang="cs-CZ" dirty="0"/>
              <a:t>Rosa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2973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Kritická sociální práce – snaha o vyvážení práv a povinností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dirty="0"/>
              <a:t>Jan </a:t>
            </a:r>
            <a:r>
              <a:rPr lang="cs-CZ" dirty="0" err="1"/>
              <a:t>Fook</a:t>
            </a:r>
            <a:endParaRPr lang="cs-CZ" dirty="0"/>
          </a:p>
          <a:p>
            <a:r>
              <a:rPr lang="cs-CZ" dirty="0"/>
              <a:t>Nástroj pro analýzu informací</a:t>
            </a:r>
          </a:p>
          <a:p>
            <a:r>
              <a:rPr lang="cs-CZ" dirty="0"/>
              <a:t>Jedním z cílů je odstranění sociální nespravedlnosti bez vytvoření nové sociální nespravedlnosti – příkladem jsou dopady fašismu a komunismu – jedna nespravedlnost vytvořila novou nespravedlnost</a:t>
            </a:r>
          </a:p>
          <a:p>
            <a:r>
              <a:rPr lang="cs-CZ" dirty="0"/>
              <a:t>Oprese v systémech – lidé bez domova, domovy </a:t>
            </a:r>
            <a:r>
              <a:rPr lang="cs-CZ"/>
              <a:t>pro seniory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5980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284868-3226-AF4B-80A7-EE146193A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Streetworker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D9FEE-39EF-9C47-AD9C-E036591DD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Práce na ulici</a:t>
            </a:r>
          </a:p>
          <a:p>
            <a:r>
              <a:rPr lang="cs-CZ" dirty="0"/>
              <a:t>Terénní sociální práce</a:t>
            </a:r>
          </a:p>
          <a:p>
            <a:r>
              <a:rPr lang="cs-CZ" dirty="0"/>
              <a:t>Výměna stříkaček a jehel</a:t>
            </a:r>
          </a:p>
          <a:p>
            <a:r>
              <a:rPr lang="cs-CZ" dirty="0"/>
              <a:t>Práce s osobami bez přístřeší</a:t>
            </a:r>
          </a:p>
          <a:p>
            <a:r>
              <a:rPr lang="cs-CZ" dirty="0"/>
              <a:t>Práce s prostitucí</a:t>
            </a:r>
          </a:p>
        </p:txBody>
      </p:sp>
    </p:spTree>
    <p:extLst>
      <p:ext uri="{BB962C8B-B14F-4D97-AF65-F5344CB8AC3E}">
        <p14:creationId xmlns:p14="http://schemas.microsoft.com/office/powerpoint/2010/main" val="2889013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Hořet a neshořet – mikro a </a:t>
            </a:r>
            <a:r>
              <a:rPr lang="cs-CZ" dirty="0" err="1"/>
              <a:t>mezo</a:t>
            </a:r>
            <a:r>
              <a:rPr lang="cs-CZ" dirty="0"/>
              <a:t> rámec SP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Supervize</a:t>
            </a:r>
          </a:p>
          <a:p>
            <a:r>
              <a:rPr lang="cs-CZ" dirty="0"/>
              <a:t>Intervize</a:t>
            </a:r>
          </a:p>
          <a:p>
            <a:r>
              <a:rPr lang="cs-CZ" dirty="0"/>
              <a:t>Kontrola</a:t>
            </a:r>
          </a:p>
          <a:p>
            <a:endParaRPr lang="cs-CZ" dirty="0"/>
          </a:p>
          <a:p>
            <a:r>
              <a:rPr lang="cs-CZ" dirty="0"/>
              <a:t>Klient, pacient</a:t>
            </a:r>
            <a:r>
              <a:rPr lang="cs-CZ"/>
              <a:t>, kolega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940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Proces dekonstrukce</a:t>
            </a:r>
          </a:p>
        </p:txBody>
      </p:sp>
      <p:sp>
        <p:nvSpPr>
          <p:cNvPr id="145" name="Shape 145"/>
          <p:cNvSpPr>
            <a:spLocks noGrp="1"/>
          </p:cNvSpPr>
          <p:nvPr>
            <p:ph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hlavní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téma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témata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Kdo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hlavní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účastníci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jednotlivec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skupina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komunita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>
                <a:latin typeface="Times New Roman" pitchFamily="18" charset="0"/>
                <a:cs typeface="Times New Roman" pitchFamily="18" charset="0"/>
              </a:rPr>
              <a:t>Z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prezentují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co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chybí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Rozdílnost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jednotlivých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účastníků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mají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znalosti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zkušenosti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 (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teorie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systémy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paradigmata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kulturu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pohlaví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mocenské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hry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používají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jazyk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rozumění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pojmům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Mezery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předsudky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popisu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co se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očekává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že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získanou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. 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Časová osa – aspoň jednu generaci zpátky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072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C56A5-AA7D-764F-AC4F-08F230E6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E2649461-2C2D-1821-EC2E-94102F0A8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200" y="914400"/>
            <a:ext cx="10852600" cy="5116593"/>
          </a:xfrm>
        </p:spPr>
      </p:pic>
    </p:spTree>
    <p:extLst>
      <p:ext uri="{BB962C8B-B14F-4D97-AF65-F5344CB8AC3E}">
        <p14:creationId xmlns:p14="http://schemas.microsoft.com/office/powerpoint/2010/main" val="149770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rekonstrukce</a:t>
            </a:r>
          </a:p>
        </p:txBody>
      </p:sp>
      <p:sp>
        <p:nvSpPr>
          <p:cNvPr id="148" name="Shape 148"/>
          <p:cNvSpPr>
            <a:spLocks noGrp="1"/>
          </p:cNvSpPr>
          <p:nvPr>
            <p:ph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Pojmenováni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skrytých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částí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nám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umožňuje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novou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konstrukci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Využít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pojmenování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frází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Tvorba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kategorií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Nové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praktické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modely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Vytváření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nové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struktury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nebo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procesů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kultury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nebo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klimatu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diskurzu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rozvoje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akceptace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9530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6E8D0C-8C41-464F-88ED-BE71AF20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C8D2CA-BB12-4171-9D2C-1E9D25BA8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37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32104">
              <a:defRPr sz="3549"/>
            </a:lvl1pPr>
          </a:lstStyle>
          <a:p>
            <a:r>
              <a:t>Analýza našeho myšlení a práce – analýza příběhu</a:t>
            </a:r>
          </a:p>
        </p:txBody>
      </p:sp>
      <p:sp>
        <p:nvSpPr>
          <p:cNvPr id="154" name="Shape 154"/>
          <p:cNvSpPr>
            <a:spLocks noGrp="1"/>
          </p:cNvSpPr>
          <p:nvPr>
            <p:ph sz="quarter" idx="1"/>
          </p:nvPr>
        </p:nvSpPr>
        <p:spPr>
          <a:xfrm>
            <a:off x="932874" y="2133600"/>
            <a:ext cx="10446328" cy="4064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>
                <a:latin typeface="Times New Roman" pitchFamily="18" charset="0"/>
                <a:cs typeface="Times New Roman" pitchFamily="18" charset="0"/>
              </a:rPr>
              <a:t>Co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důležité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popisu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pro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mě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pojmy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fráze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často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používám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zde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ně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jasně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binárního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Kdo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účastni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jednotlivci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skupiny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minority)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sebe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vnímám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vztahu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nim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zastoupeny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které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chybí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můj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interpretuji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působí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interpretace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jiný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můžu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situaci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jiný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jsem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udělal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znalosti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používám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užívám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praxi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Jakým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rolím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napomáhám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postoje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moci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806752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7E4A6-95DC-0F4E-8293-D42D7197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45ED91-377F-5941-B7E6-FF2214AB9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9637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1505</Words>
  <Application>Microsoft Office PowerPoint</Application>
  <PresentationFormat>Širokoúhlá obrazovka</PresentationFormat>
  <Paragraphs>162</Paragraphs>
  <Slides>31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Motiv Office</vt:lpstr>
      <vt:lpstr>Kritická teorie a ty ostatní</vt:lpstr>
      <vt:lpstr>Fáze soc. práce</vt:lpstr>
      <vt:lpstr>Kritická sociální práce – snaha o vyvážení práv a povinností</vt:lpstr>
      <vt:lpstr>Proces dekonstrukce</vt:lpstr>
      <vt:lpstr>Prezentace aplikace PowerPoint</vt:lpstr>
      <vt:lpstr>rekonstrukce</vt:lpstr>
      <vt:lpstr>Prezentace aplikace PowerPoint</vt:lpstr>
      <vt:lpstr>Analýza našeho myšlení a práce – analýza příběhu</vt:lpstr>
      <vt:lpstr>Prezentace aplikace PowerPoint</vt:lpstr>
      <vt:lpstr>Ekologická teorie</vt:lpstr>
      <vt:lpstr>S jakými strukturami můžeme počítat? Vzájemné ovlivňování</vt:lpstr>
      <vt:lpstr>Reformní paradigma a reformní teorie SP</vt:lpstr>
      <vt:lpstr>Antiopresivní teorie</vt:lpstr>
      <vt:lpstr>Post (moderní) feminismus</vt:lpstr>
      <vt:lpstr>Anti-opresivní modely</vt:lpstr>
      <vt:lpstr>Útlaky v naší kazuistice</vt:lpstr>
      <vt:lpstr>Prezentace aplikace PowerPoint</vt:lpstr>
      <vt:lpstr>Soc. práce s jednotlivcem – poradenské paradigma</vt:lpstr>
      <vt:lpstr>s.p. se skupinou</vt:lpstr>
      <vt:lpstr>Pravidla ve skupině</vt:lpstr>
      <vt:lpstr>Práce s rodinou</vt:lpstr>
      <vt:lpstr>Komunitní práce</vt:lpstr>
      <vt:lpstr>Komunitní plán - makro rámec SP </vt:lpstr>
      <vt:lpstr>Proces </vt:lpstr>
      <vt:lpstr>Multikulturalismus v sociální práci </vt:lpstr>
      <vt:lpstr>Prezentace aplikace PowerPoint</vt:lpstr>
      <vt:lpstr>Východiska multikulturalismu</vt:lpstr>
      <vt:lpstr>Osoby bez přístřeší</vt:lpstr>
      <vt:lpstr>Osoby poskytující sexuální služby</vt:lpstr>
      <vt:lpstr>Streetworker </vt:lpstr>
      <vt:lpstr>Hořet a neshořet – mikro a mezo rámec SP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Kritická teorie a ty ostatní</dc:title>
  <dc:creator>Petr Fabián</dc:creator>
  <cp:lastModifiedBy>Petr Fabián</cp:lastModifiedBy>
  <cp:revision>13</cp:revision>
  <dcterms:created xsi:type="dcterms:W3CDTF">2022-04-01T04:35:15Z</dcterms:created>
  <dcterms:modified xsi:type="dcterms:W3CDTF">2022-05-11T10:01:29Z</dcterms:modified>
</cp:coreProperties>
</file>