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4" r:id="rId6"/>
    <p:sldId id="262" r:id="rId7"/>
    <p:sldId id="266" r:id="rId8"/>
    <p:sldId id="269" r:id="rId9"/>
    <p:sldId id="272" r:id="rId10"/>
    <p:sldId id="275" r:id="rId11"/>
    <p:sldId id="271" r:id="rId12"/>
    <p:sldId id="273" r:id="rId13"/>
    <p:sldId id="274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40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D44CFF-F93D-514E-91A7-18CA2110D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0A4536-2D2B-0C43-801E-0B5076954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962A55-FCEB-024C-B78E-381B0A59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2DE8-BE78-4B40-9137-CE575738F1F8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735B04-08F7-D640-9116-B03572BDA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6F9F64-ED29-B74E-946F-D8A69FF24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5C30-6AC7-E74F-B97B-583642493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FCB139-0F1E-F647-BE85-E49E05869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4EC78FE-AD97-BE4B-B18B-C571A27BB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887001-4751-4B44-B638-C37BD1AB9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2DE8-BE78-4B40-9137-CE575738F1F8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374747-0283-7445-B901-284E35BB5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375E09-9010-ED43-9125-B8A356A00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5C30-6AC7-E74F-B97B-583642493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924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30211DA-045F-9B47-B4B0-A23C713A0D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D2402EC-F767-3242-ABA8-633DD9216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A9C123-C3D2-1444-99E9-E8A32C4AD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2DE8-BE78-4B40-9137-CE575738F1F8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E3468-C3E1-E64C-A680-F1AD45DCA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7E235F-DC44-694E-B7AC-A1D090CD6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5C30-6AC7-E74F-B97B-583642493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02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85D160-97DB-5145-AAA1-FD936A5E1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8F47F9-9482-7B49-9523-AD2991AAC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005C25-D396-A146-9425-6E7DE98FF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2DE8-BE78-4B40-9137-CE575738F1F8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EE75B5-00A0-3447-AD21-629C1338D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3672D4-8370-FD4A-8367-71473993F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5C30-6AC7-E74F-B97B-583642493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062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DC0304-E0F9-1C47-AC6D-0C25B0971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4D561A5-F168-914E-B126-03D8AFE9D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016237-FFAF-724D-ABCB-8D68FBF7D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2DE8-BE78-4B40-9137-CE575738F1F8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C2DD67-0AC6-9945-BB73-ABFEA6D2D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2DDC94-1916-674C-8025-6C664E417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5C30-6AC7-E74F-B97B-583642493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188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CC56DF-569C-744D-9395-331A1362B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F0ADCD-E050-9243-AC51-376FB87C12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1063FA2-F3D7-2C4C-9163-CAE636ED1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9E72D54-0AC4-8646-9266-A5795535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2DE8-BE78-4B40-9137-CE575738F1F8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0A043D-E333-E948-B317-753D30FF8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BEB4493-A7FF-F74F-B52C-478CA22AE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5C30-6AC7-E74F-B97B-583642493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21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0CA4AF-77C7-4D4F-A16A-10B0D7CBC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F099FA-A232-4A48-B868-51FD6CE2C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19EE843-CFD4-5D41-94F1-6A8730C6B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AF27D50-901B-884F-ABE6-E7F4B7B34A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2FC885D-4DA6-0D4F-AEFD-4A5C0753E2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A25E1B8-8826-A247-8587-51241C7D7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2DE8-BE78-4B40-9137-CE575738F1F8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EA862A8-EA04-F24F-8ABB-DE88D10CB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B9921F0-DBF4-524F-9831-17AAB107C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5C30-6AC7-E74F-B97B-583642493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887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D2C506-366C-0144-AF97-6DB670EA8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EE30FE6-4E47-5043-A352-BED863F72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2DE8-BE78-4B40-9137-CE575738F1F8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2D2CCC0-65EF-0545-A3CD-338329E7D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57E4C6F-83D8-D14B-BD1E-B95D17881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5C30-6AC7-E74F-B97B-583642493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06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BC11907-6C24-F34A-B69B-DE2891CC0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2DE8-BE78-4B40-9137-CE575738F1F8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5CED289-8C1B-654E-ABD4-1E43D8C0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0EDBA7-6D8F-EA48-B71F-0234F13C6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5C30-6AC7-E74F-B97B-583642493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448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DFD4B-C9CF-7842-866A-CB2C1199B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BD819D-C1FE-3243-982E-3E3C17EB9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C4ED066-7D8A-7B45-A1A0-75FB98954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10A314-7005-544F-8BA9-8836BE5B0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2DE8-BE78-4B40-9137-CE575738F1F8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557456-6637-3140-82B0-6F84E1AC3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E07ED48-F0B7-3B48-9CF4-83CA4ACD1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5C30-6AC7-E74F-B97B-583642493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742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1ECB87-F6DE-274C-9AB1-541DD34CD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BB68197-3952-BA45-A8DC-DF37B79D98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BE6E021-6785-ED46-8669-EBF86E077E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7793E9-1989-6749-A29B-AE6C0D805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2DE8-BE78-4B40-9137-CE575738F1F8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14CBB4B-C5F1-1748-9F0A-75ECD0193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C5333A6-E35E-D640-8FE3-C395E4CA0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5C30-6AC7-E74F-B97B-583642493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083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93DB9BF-9530-0044-BA0B-CB8418E59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554082-F54C-B448-83A5-6A2D4F9A8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3E027E-DCFA-664D-9FFB-55EC8BAFE2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D2DE8-BE78-4B40-9137-CE575738F1F8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165FBC-33D8-3F47-B8F3-4A9E9BBAF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CF3D93-750D-2348-B1B1-EBED00CE90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55C30-6AC7-E74F-B97B-583642493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885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8DEE25-9290-1C4B-918B-582AA3DE67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TMSP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0274C18-4002-9046-AB2F-5C94EC2903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160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1F8E08-BB09-BC4F-937C-42CD444B7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práce v našem pojetí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A6CA48-3D83-F243-9B0C-3814818C1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Působit preventivně – posilovat funkční společnost</a:t>
            </a:r>
          </a:p>
          <a:p>
            <a:r>
              <a:rPr lang="cs-CZ" dirty="0"/>
              <a:t>Působit „léčebně“ – pomáhat ohroženým lidem k funkčnosti</a:t>
            </a:r>
          </a:p>
          <a:p>
            <a:r>
              <a:rPr lang="cs-CZ" dirty="0"/>
              <a:t>Celkově – umožnit a vést k rozvoji potenciálu jednotlivců, skupin, společnosti</a:t>
            </a:r>
          </a:p>
          <a:p>
            <a:r>
              <a:rPr lang="cs-CZ" dirty="0"/>
              <a:t>Sociální práce jako multidisciplinární obor</a:t>
            </a:r>
          </a:p>
        </p:txBody>
      </p:sp>
    </p:spTree>
    <p:extLst>
      <p:ext uri="{BB962C8B-B14F-4D97-AF65-F5344CB8AC3E}">
        <p14:creationId xmlns:p14="http://schemas.microsoft.com/office/powerpoint/2010/main" val="733592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F176E1-0FA6-AD48-A1C2-A9F256CCB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slouží teorie a metody sociální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B9CB06-97A7-1F45-B1AA-C9C15E805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Schopnost analyzovat – kdo je klient</a:t>
            </a:r>
          </a:p>
          <a:p>
            <a:r>
              <a:rPr lang="cs-CZ" dirty="0"/>
              <a:t>Schopnost sledovat „úkol“ z různých perspektiv</a:t>
            </a:r>
          </a:p>
          <a:p>
            <a:r>
              <a:rPr lang="cs-CZ" dirty="0"/>
              <a:t>Znalost různých přístupů</a:t>
            </a:r>
          </a:p>
          <a:p>
            <a:r>
              <a:rPr lang="cs-CZ" dirty="0"/>
              <a:t>Znalost různých metod práce</a:t>
            </a:r>
          </a:p>
          <a:p>
            <a:r>
              <a:rPr lang="cs-CZ" dirty="0" err="1"/>
              <a:t>Expertnost</a:t>
            </a:r>
            <a:r>
              <a:rPr lang="cs-CZ" dirty="0"/>
              <a:t> na proces</a:t>
            </a:r>
          </a:p>
          <a:p>
            <a:r>
              <a:rPr lang="cs-CZ" dirty="0"/>
              <a:t>Evaluace </a:t>
            </a:r>
          </a:p>
        </p:txBody>
      </p:sp>
    </p:spTree>
    <p:extLst>
      <p:ext uri="{BB962C8B-B14F-4D97-AF65-F5344CB8AC3E}">
        <p14:creationId xmlns:p14="http://schemas.microsoft.com/office/powerpoint/2010/main" val="3564470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1C2BD1-F50C-9244-B00A-E3C668FEF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jsou 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0F58F6-A34E-7241-921F-1ED006E37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Znalost</a:t>
            </a:r>
          </a:p>
          <a:p>
            <a:r>
              <a:rPr lang="cs-CZ" dirty="0"/>
              <a:t>Dovednost</a:t>
            </a:r>
          </a:p>
          <a:p>
            <a:r>
              <a:rPr lang="cs-CZ" dirty="0"/>
              <a:t>Zkušenost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490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413359-F2B3-A741-B304-681049D7C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Reflektující týmy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53B15F-7951-C24E-B30E-D3C59FF1E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má za úkol sociální politika, sociální práce</a:t>
            </a:r>
          </a:p>
          <a:p>
            <a:r>
              <a:rPr lang="cs-CZ" dirty="0"/>
              <a:t>Kdo je klient – z jakého pohledu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Klient – rodina s postiženým dítětem</a:t>
            </a:r>
          </a:p>
          <a:p>
            <a:r>
              <a:rPr lang="cs-CZ" dirty="0"/>
              <a:t>Postižený rodič se zdravým dítětem</a:t>
            </a:r>
          </a:p>
          <a:p>
            <a:r>
              <a:rPr lang="cs-CZ" dirty="0"/>
              <a:t>Zdravý rodič – postižený rodič, postižené dítě</a:t>
            </a:r>
          </a:p>
        </p:txBody>
      </p:sp>
    </p:spTree>
    <p:extLst>
      <p:ext uri="{BB962C8B-B14F-4D97-AF65-F5344CB8AC3E}">
        <p14:creationId xmlns:p14="http://schemas.microsoft.com/office/powerpoint/2010/main" val="2082823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3B7AF-69D2-474B-9114-DFD4323F2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sociální práce?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7853C0-8992-474D-A3E3-D84DBC81B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Sociální politika – soustava různých politik</a:t>
            </a:r>
          </a:p>
          <a:p>
            <a:r>
              <a:rPr lang="cs-CZ" dirty="0"/>
              <a:t>Sociální práce</a:t>
            </a:r>
          </a:p>
          <a:p>
            <a:r>
              <a:rPr lang="cs-CZ" dirty="0"/>
              <a:t>Zdravotní politika</a:t>
            </a:r>
          </a:p>
          <a:p>
            <a:r>
              <a:rPr lang="cs-CZ" dirty="0"/>
              <a:t>Vzdělávací politika</a:t>
            </a:r>
          </a:p>
          <a:p>
            <a:r>
              <a:rPr lang="cs-CZ" dirty="0"/>
              <a:t>Ekonomika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2310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AEF620-72BD-874D-AB6D-73953FE7E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vymezení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FB2227-49D4-0A43-AC4D-6B8353A04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Charta lidských práv - ústavní zákone č. 23/1991Sb.</a:t>
            </a:r>
          </a:p>
          <a:p>
            <a:r>
              <a:rPr lang="cs-CZ" dirty="0"/>
              <a:t>Listina práv dítěte – zákon č.104/1991Sb.</a:t>
            </a:r>
          </a:p>
          <a:p>
            <a:r>
              <a:rPr lang="cs-CZ" dirty="0"/>
              <a:t>Občanský zákoník – zákon č. 89/2012Sb. - §655 – 955</a:t>
            </a:r>
          </a:p>
          <a:p>
            <a:r>
              <a:rPr lang="cs-CZ" dirty="0"/>
              <a:t>Zákon o hmotné nouzi – č.111/2006Sb.</a:t>
            </a:r>
          </a:p>
          <a:p>
            <a:r>
              <a:rPr lang="cs-CZ" dirty="0"/>
              <a:t>Zákon o sociálně právní ochraně – č.359/1999Sb.</a:t>
            </a:r>
          </a:p>
          <a:p>
            <a:r>
              <a:rPr lang="cs-CZ" dirty="0"/>
              <a:t>Zákon o sociálních službách – č.108/2006Sb.</a:t>
            </a:r>
          </a:p>
          <a:p>
            <a:r>
              <a:rPr lang="cs-CZ" dirty="0"/>
              <a:t>Vyhláška – č.505/2006Sb. Standardy kvality sociálních služeb</a:t>
            </a:r>
          </a:p>
          <a:p>
            <a:r>
              <a:rPr lang="cs-CZ" dirty="0"/>
              <a:t>Vyhláška – č.401/2012Sb. Standardy kvality výkonu SPOD</a:t>
            </a:r>
          </a:p>
        </p:txBody>
      </p:sp>
    </p:spTree>
    <p:extLst>
      <p:ext uri="{BB962C8B-B14F-4D97-AF65-F5344CB8AC3E}">
        <p14:creationId xmlns:p14="http://schemas.microsoft.com/office/powerpoint/2010/main" val="3190899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68B881-F23B-5A4F-9D11-5302AD5FC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Charta lidských práv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B03AA1-7302-C04C-BB90-BC7254F28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Čl. 5</a:t>
            </a:r>
          </a:p>
          <a:p>
            <a:pPr marL="0" indent="0">
              <a:buNone/>
            </a:pPr>
            <a:r>
              <a:rPr lang="cs-CZ" dirty="0"/>
              <a:t>Každý je způsobilý mít práva.</a:t>
            </a:r>
          </a:p>
          <a:p>
            <a:r>
              <a:rPr lang="cs-CZ" b="1" dirty="0"/>
              <a:t>Čl. 6</a:t>
            </a:r>
          </a:p>
          <a:p>
            <a:pPr marL="0" indent="0">
              <a:buNone/>
            </a:pPr>
            <a:r>
              <a:rPr lang="cs-CZ" b="1" dirty="0"/>
              <a:t>(1)</a:t>
            </a:r>
            <a:r>
              <a:rPr lang="cs-CZ" dirty="0"/>
              <a:t> Každý má právo na život. Lidský život je hoden ochrany již před narozením.</a:t>
            </a:r>
          </a:p>
          <a:p>
            <a:pPr marL="0" indent="0">
              <a:buNone/>
            </a:pPr>
            <a:r>
              <a:rPr lang="cs-CZ" b="1" dirty="0"/>
              <a:t>(2)</a:t>
            </a:r>
            <a:r>
              <a:rPr lang="cs-CZ" dirty="0"/>
              <a:t> Nikdo nesmí být zbaven života.</a:t>
            </a:r>
          </a:p>
          <a:p>
            <a:r>
              <a:rPr lang="cs-CZ" b="1" dirty="0"/>
              <a:t>Čl. 10</a:t>
            </a:r>
          </a:p>
          <a:p>
            <a:pPr marL="0" indent="0">
              <a:buNone/>
            </a:pPr>
            <a:r>
              <a:rPr lang="cs-CZ" b="1" dirty="0"/>
              <a:t>(1)</a:t>
            </a:r>
            <a:r>
              <a:rPr lang="cs-CZ" dirty="0"/>
              <a:t> Každý má právo, aby byla zachována jeho lidská důstojnost, osobní čest, dobrá pověst a chráněno jeho jméno.</a:t>
            </a:r>
          </a:p>
          <a:p>
            <a:pPr marL="0" indent="0">
              <a:buNone/>
            </a:pPr>
            <a:r>
              <a:rPr lang="cs-CZ" b="1" dirty="0"/>
              <a:t>(2)</a:t>
            </a:r>
            <a:r>
              <a:rPr lang="cs-CZ" dirty="0"/>
              <a:t> Každý má právo na ochranu před neoprávněným zasahováním do soukromého a rodinného života.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5261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1EA432-B848-9D44-A8A7-283693949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890"/>
            <a:ext cx="10515600" cy="5914073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Čl. 26</a:t>
            </a:r>
          </a:p>
          <a:p>
            <a:pPr marL="0" indent="0">
              <a:buNone/>
            </a:pPr>
            <a:r>
              <a:rPr lang="cs-CZ" b="1" dirty="0"/>
              <a:t>(1)</a:t>
            </a:r>
            <a:r>
              <a:rPr lang="cs-CZ" dirty="0"/>
              <a:t> Každý má právo na svobodnou volbu povolání a přípravu k němu, jakož i právo podnikat a provozovat jinou hospodářskou činnost.</a:t>
            </a:r>
          </a:p>
          <a:p>
            <a:pPr marL="0" indent="0">
              <a:buNone/>
            </a:pPr>
            <a:r>
              <a:rPr lang="cs-CZ" b="1" dirty="0"/>
              <a:t>(2)</a:t>
            </a:r>
            <a:r>
              <a:rPr lang="cs-CZ" dirty="0"/>
              <a:t> Zákon může stanovit podmínky a omezení pro výkon určitých povolání nebo činností.</a:t>
            </a:r>
          </a:p>
          <a:p>
            <a:pPr marL="0" indent="0">
              <a:buNone/>
            </a:pPr>
            <a:r>
              <a:rPr lang="cs-CZ" b="1" dirty="0"/>
              <a:t>(3)</a:t>
            </a:r>
            <a:r>
              <a:rPr lang="cs-CZ" dirty="0"/>
              <a:t> Každý má právo získávat prostředky pro své životní potřeby prací. Občany, kteří toto právo nemohou bez své viny vykonávat, stát v přiměřeném rozsahu hmotně zajišťuje; podmínky stanoví zákon.</a:t>
            </a:r>
          </a:p>
          <a:p>
            <a:pPr marL="0" indent="0">
              <a:buNone/>
            </a:pPr>
            <a:r>
              <a:rPr lang="cs-CZ" b="1" dirty="0"/>
              <a:t>(4)</a:t>
            </a:r>
            <a:r>
              <a:rPr lang="cs-CZ" dirty="0"/>
              <a:t> Zákon může stanovit odchylnou úpravu pro cizince.</a:t>
            </a:r>
          </a:p>
          <a:p>
            <a:r>
              <a:rPr lang="cs-CZ" b="1" dirty="0"/>
              <a:t>Čl. 27</a:t>
            </a:r>
          </a:p>
          <a:p>
            <a:pPr marL="0" indent="0">
              <a:buNone/>
            </a:pPr>
            <a:r>
              <a:rPr lang="cs-CZ" b="1" dirty="0"/>
              <a:t>(1)</a:t>
            </a:r>
            <a:r>
              <a:rPr lang="cs-CZ" dirty="0"/>
              <a:t> Každý má právo svobodně se sdružovat s jinými na ochranu svých hospodářských a sociálních zájmů.</a:t>
            </a:r>
          </a:p>
          <a:p>
            <a:pPr marL="0" indent="0">
              <a:buNone/>
            </a:pPr>
            <a:r>
              <a:rPr lang="cs-CZ" b="1" dirty="0"/>
              <a:t>(2)</a:t>
            </a:r>
            <a:r>
              <a:rPr lang="cs-CZ" dirty="0"/>
              <a:t> Odborové organizace vznikají nezávisle na státu. Omezovat počet odborových organizací je nepřípustné, stejně jako zvýhodňovat některé z nich v podniku nebo v odvětví.</a:t>
            </a:r>
          </a:p>
          <a:p>
            <a:pPr marL="0" indent="0">
              <a:buNone/>
            </a:pPr>
            <a:r>
              <a:rPr lang="cs-CZ" b="1" dirty="0"/>
              <a:t>(3)</a:t>
            </a:r>
            <a:r>
              <a:rPr lang="cs-CZ" dirty="0"/>
              <a:t> Činnost odborových organizací a vznik a činnost jiných sdružení na ochranu hospodářských a sociálních zájmů mohou být omezeny zákonem, jde-li o opatření v demokratické společnosti nezbytná pro ochranu bezpečnosti státu, veřejného pořádku nebo práv a svobod druhých.</a:t>
            </a:r>
          </a:p>
          <a:p>
            <a:pPr marL="0" indent="0">
              <a:buNone/>
            </a:pPr>
            <a:r>
              <a:rPr lang="cs-CZ" b="1" dirty="0"/>
              <a:t>(4)</a:t>
            </a:r>
            <a:r>
              <a:rPr lang="cs-CZ" dirty="0"/>
              <a:t> Právo na stávku je zaručeno za podmínek stanovených zákonem; toto právo nepřísluší soudcům, prokurátorům, příslušníkům ozbrojených sil a příslušníkům bezpečnostních sborů.</a:t>
            </a:r>
          </a:p>
          <a:p>
            <a:r>
              <a:rPr lang="cs-CZ" b="1" dirty="0"/>
              <a:t>Čl. 28</a:t>
            </a:r>
          </a:p>
          <a:p>
            <a:pPr marL="0" indent="0">
              <a:buNone/>
            </a:pPr>
            <a:r>
              <a:rPr lang="cs-CZ" dirty="0"/>
              <a:t>Zaměstnanci mají právo na spravedlivou odměnu za práci a na uspokojivé pracovní podmínky. Podrobnosti stanoví zákon.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2000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7836D0-99BB-9241-AAA6-2AF707C74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Občanský zákoník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3775CC-9DE6-CB48-A973-17E6C6611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§ 3</a:t>
            </a:r>
          </a:p>
          <a:p>
            <a:pPr marL="0" indent="0">
              <a:buNone/>
            </a:pPr>
            <a:r>
              <a:rPr lang="cs-CZ" b="1" dirty="0"/>
              <a:t>(1)</a:t>
            </a:r>
            <a:r>
              <a:rPr lang="cs-CZ" dirty="0"/>
              <a:t> Soukromé právo chrání důstojnost a svobodu člověka i jeho přirozené právo brát se o vlastní štěstí a štěstí jeho rodiny nebo lidí jemu blízkých takovým způsobem, jenž nepůsobí bezdůvodně újmu druhým.</a:t>
            </a:r>
          </a:p>
          <a:p>
            <a:pPr marL="0" indent="0">
              <a:buNone/>
            </a:pPr>
            <a:r>
              <a:rPr lang="cs-CZ" b="1" dirty="0"/>
              <a:t>(2)</a:t>
            </a:r>
            <a:r>
              <a:rPr lang="cs-CZ" dirty="0"/>
              <a:t> Soukromé právo spočívá zejména na zásadách, že</a:t>
            </a:r>
          </a:p>
          <a:p>
            <a:pPr marL="0" indent="0">
              <a:buNone/>
            </a:pPr>
            <a:r>
              <a:rPr lang="cs-CZ" b="1" dirty="0"/>
              <a:t>a)</a:t>
            </a:r>
            <a:r>
              <a:rPr lang="cs-CZ" dirty="0"/>
              <a:t> každý má právo na ochranu svého života a zdraví, jakož i svobody, cti, důstojnosti a soukromí,</a:t>
            </a:r>
          </a:p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 rodina, rodičovství a manželství požívají zvláštní zákonné ochrany,</a:t>
            </a:r>
          </a:p>
          <a:p>
            <a:pPr marL="0" indent="0">
              <a:buNone/>
            </a:pPr>
            <a:r>
              <a:rPr lang="cs-CZ" b="1" dirty="0"/>
              <a:t>c)</a:t>
            </a:r>
            <a:r>
              <a:rPr lang="cs-CZ" dirty="0"/>
              <a:t> nikdo nesmí pro nedostatek věku, rozumu nebo pro závislost svého postavení utrpět nedůvodnou újmu; nikdo však také nesmí bezdůvodně těžit z vlastní neschopnosti k újmě druhých,</a:t>
            </a:r>
          </a:p>
          <a:p>
            <a:pPr marL="0" indent="0">
              <a:buNone/>
            </a:pPr>
            <a:r>
              <a:rPr lang="cs-CZ" b="1" dirty="0"/>
              <a:t>d)</a:t>
            </a:r>
            <a:r>
              <a:rPr lang="cs-CZ" dirty="0"/>
              <a:t> daný slib zavazuje a smlouvy mají být splněny,</a:t>
            </a:r>
          </a:p>
          <a:p>
            <a:pPr marL="0" indent="0">
              <a:buNone/>
            </a:pPr>
            <a:r>
              <a:rPr lang="cs-CZ" b="1" dirty="0"/>
              <a:t>e)</a:t>
            </a:r>
            <a:r>
              <a:rPr lang="cs-CZ" dirty="0"/>
              <a:t> vlastnické právo je chráněno zákonem a jen zákon může stanovit, jak vlastnické právo vzniká a zaniká, a</a:t>
            </a:r>
          </a:p>
          <a:p>
            <a:pPr marL="0" indent="0">
              <a:buNone/>
            </a:pPr>
            <a:r>
              <a:rPr lang="cs-CZ" b="1" dirty="0"/>
              <a:t>f)</a:t>
            </a:r>
            <a:r>
              <a:rPr lang="cs-CZ" dirty="0"/>
              <a:t> nikomu nelze odepřít, co mu po právu náleží.</a:t>
            </a:r>
          </a:p>
          <a:p>
            <a:r>
              <a:rPr lang="cs-CZ" b="1" dirty="0"/>
              <a:t>(3)</a:t>
            </a:r>
            <a:r>
              <a:rPr lang="cs-CZ" dirty="0"/>
              <a:t> Soukromé právo vyvěrá také z dalších obecně uznaných zásad spravedlnosti a práva.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3250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794F7F-5671-2741-B82C-A75160EF6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537"/>
            <a:ext cx="10515600" cy="6521116"/>
          </a:xfrm>
        </p:spPr>
        <p:txBody>
          <a:bodyPr>
            <a:noAutofit/>
          </a:bodyPr>
          <a:lstStyle/>
          <a:p>
            <a:r>
              <a:rPr lang="cs-CZ" b="1" dirty="0"/>
              <a:t>§ 81</a:t>
            </a:r>
          </a:p>
          <a:p>
            <a:r>
              <a:rPr lang="cs-CZ" b="1" dirty="0"/>
              <a:t>(1)</a:t>
            </a:r>
            <a:r>
              <a:rPr lang="cs-CZ" dirty="0"/>
              <a:t> Chráněna je osobnost člověka včetně všech jeho přirozených práv. Každý je povinen ctít svobodné rozhodnutí člověka žít podle svého.</a:t>
            </a:r>
          </a:p>
          <a:p>
            <a:r>
              <a:rPr lang="cs-CZ" b="1" dirty="0"/>
              <a:t>(2)</a:t>
            </a:r>
            <a:r>
              <a:rPr lang="cs-CZ" dirty="0"/>
              <a:t> Ochrany požívají zejména život a důstojnost člověka, jeho zdraví a právo žít v příznivém životním prostředí, jeho vážnost, čest, soukromí a jeho projevy osobní povahy.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38127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7C43E6-C55E-A741-A914-A99A0E47C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108/2006Sb. O sociálních službách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44525A-A2F8-CE4B-A702-C8F7E9081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§ 1</a:t>
            </a:r>
          </a:p>
          <a:p>
            <a:pPr marL="0" indent="0">
              <a:buNone/>
            </a:pPr>
            <a:r>
              <a:rPr lang="cs-CZ" b="1" dirty="0"/>
              <a:t>(1)</a:t>
            </a:r>
            <a:r>
              <a:rPr lang="cs-CZ" dirty="0"/>
              <a:t> Tento zákon upravuje podmínky poskytování pomoci a podpory fyzickým osobám v nepříznivé sociální situaci (dále jen "osoba") prostřednictvím sociálních služeb a příspěvku na péči, podmínky pro vydání oprávnění k poskytování sociálních služeb, výkon veřejné správy v oblasti sociálních služeb, inspekci poskytování sociálních služeb a předpoklady pro výkon činnosti v sociálních službách.</a:t>
            </a:r>
          </a:p>
          <a:p>
            <a:r>
              <a:rPr lang="cs-CZ" b="1" dirty="0"/>
              <a:t>§ 3</a:t>
            </a:r>
          </a:p>
          <a:p>
            <a:pPr marL="0" indent="0">
              <a:buNone/>
            </a:pPr>
            <a:r>
              <a:rPr lang="cs-CZ" dirty="0"/>
              <a:t>Pro účely tohoto zákona se rozumí</a:t>
            </a:r>
          </a:p>
          <a:p>
            <a:pPr marL="0" indent="0">
              <a:buNone/>
            </a:pPr>
            <a:r>
              <a:rPr lang="cs-CZ" b="1" dirty="0"/>
              <a:t>a)</a:t>
            </a:r>
            <a:r>
              <a:rPr lang="cs-CZ" dirty="0"/>
              <a:t> sociální službou činnost nebo soubor činností podle tohoto zákona zajišťujících pomoc a podporu osobám za účelem sociálního začlenění nebo prevence sociálního vyloučení,</a:t>
            </a:r>
          </a:p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 nepříznivou sociální situací oslabení nebo ztráta schopnosti z důvodu věku, nepříznivého zdravotního stavu, pro krizovou sociální situaci, životní návyky a způsob života vedoucí ke konfliktu se společností, sociálně znevýhodňující prostředí, ohrožení práv a zájmů trestnou činností jiné fyzické osoby nebo z jiných závažných důvodů řešit vzniklou situaci tak, aby toto řešení podporovalo sociální začlenění a ochranu před sociálním vyloučením,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8088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354ED8-B2E7-8440-948A-85528022E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sociální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B81F54-F05A-6F48-B24E-20D4303E7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 vysoce specializovaná pomáhající činnost, jejímž cílem je zvyšovat nebo stabilizovat kvalitu života lidí, u kterých je tato kvalita ohrožena nebo omezena</a:t>
            </a:r>
          </a:p>
          <a:p>
            <a:pPr marL="0" indent="0">
              <a:buNone/>
            </a:pPr>
            <a:r>
              <a:rPr lang="cs-CZ" dirty="0"/>
              <a:t>• vykonávána kvalifikovanými sociálními pracovníky, a jako taková přináší zlepšování situace ohrožených osob a přispívá k jejich optimálnímu fungování ve společnosti</a:t>
            </a:r>
          </a:p>
          <a:p>
            <a:pPr marL="0" indent="0">
              <a:buNone/>
            </a:pPr>
            <a:r>
              <a:rPr lang="cs-CZ" dirty="0"/>
              <a:t>• je postavena na koncepci lidských práv a sociální spravedlnosti jako základních hodnotách</a:t>
            </a:r>
          </a:p>
          <a:p>
            <a:pPr marL="0" indent="0">
              <a:buNone/>
            </a:pPr>
            <a:r>
              <a:rPr lang="cs-CZ" dirty="0"/>
              <a:t>• činnost, jež na všech úrovních směřuje k vyšší sociální soudržnosti, optimálnímu fungování společnosti a udržení zdravého společenského klimatu</a:t>
            </a:r>
          </a:p>
          <a:p>
            <a:pPr marL="0" indent="0">
              <a:buNone/>
            </a:pPr>
            <a:r>
              <a:rPr lang="cs-CZ" dirty="0"/>
              <a:t>• ovlivňování společenského prostředí tak, aby neposilovalo nerovné podmínky (z Memoranda ke 100 letům oboru (květen 2018, zástupci profese v ČR)</a:t>
            </a:r>
          </a:p>
          <a:p>
            <a:pPr marL="0" indent="0">
              <a:buNone/>
            </a:pPr>
            <a:r>
              <a:rPr lang="cs-CZ" dirty="0"/>
              <a:t>Sociální práce je profesionální aktivita zaměřená na pomáhání jednotlivcům, skupinám, či komunitám zlepšit nebo obnovit jejich schopnost sociálního fungování, a na tvorbu společenských podmínek, příznivých pro tento cíl. Národní asociace sociálních pracovníků, NASW, 1973 (in Navrátil, 2001).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5106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1099</Words>
  <Application>Microsoft Macintosh PowerPoint</Application>
  <PresentationFormat>Širokoúhlá obrazovka</PresentationFormat>
  <Paragraphs>89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TMSP</vt:lpstr>
      <vt:lpstr>Co je sociální práce?</vt:lpstr>
      <vt:lpstr>Právní vymezení</vt:lpstr>
      <vt:lpstr>Charta lidských práv</vt:lpstr>
      <vt:lpstr>Prezentace aplikace PowerPoint</vt:lpstr>
      <vt:lpstr>Občanský zákoník</vt:lpstr>
      <vt:lpstr>Prezentace aplikace PowerPoint</vt:lpstr>
      <vt:lpstr>Zákon 108/2006Sb. O sociálních službách</vt:lpstr>
      <vt:lpstr>Co je sociální práce</vt:lpstr>
      <vt:lpstr>Sociální práce v našem pojetí</vt:lpstr>
      <vt:lpstr>K čemu slouží teorie a metody sociální práce</vt:lpstr>
      <vt:lpstr>K čemu jsou teorie</vt:lpstr>
      <vt:lpstr>Reflektující týmy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TMSP</dc:title>
  <dc:creator>Petr Fabián</dc:creator>
  <cp:lastModifiedBy>Petr Fabián</cp:lastModifiedBy>
  <cp:revision>2</cp:revision>
  <dcterms:created xsi:type="dcterms:W3CDTF">2022-02-22T17:14:34Z</dcterms:created>
  <dcterms:modified xsi:type="dcterms:W3CDTF">2022-02-23T05:50:36Z</dcterms:modified>
</cp:coreProperties>
</file>