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2" r:id="rId5"/>
    <p:sldId id="264" r:id="rId6"/>
    <p:sldId id="263" r:id="rId7"/>
    <p:sldId id="260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83EE-AC1D-4D65-B7F6-4B725619E188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4749-1A44-4F8A-A049-198ABC8AC2EA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50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83EE-AC1D-4D65-B7F6-4B725619E188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4749-1A44-4F8A-A049-198ABC8AC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07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83EE-AC1D-4D65-B7F6-4B725619E188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4749-1A44-4F8A-A049-198ABC8AC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594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83EE-AC1D-4D65-B7F6-4B725619E188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4749-1A44-4F8A-A049-198ABC8AC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201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83EE-AC1D-4D65-B7F6-4B725619E188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4749-1A44-4F8A-A049-198ABC8AC2EA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12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83EE-AC1D-4D65-B7F6-4B725619E188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4749-1A44-4F8A-A049-198ABC8AC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22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83EE-AC1D-4D65-B7F6-4B725619E188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4749-1A44-4F8A-A049-198ABC8AC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578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83EE-AC1D-4D65-B7F6-4B725619E188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4749-1A44-4F8A-A049-198ABC8AC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06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83EE-AC1D-4D65-B7F6-4B725619E188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4749-1A44-4F8A-A049-198ABC8AC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58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7B83EE-AC1D-4D65-B7F6-4B725619E188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D4749-1A44-4F8A-A049-198ABC8AC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146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83EE-AC1D-4D65-B7F6-4B725619E188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4749-1A44-4F8A-A049-198ABC8AC2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751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7B83EE-AC1D-4D65-B7F6-4B725619E188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3D4749-1A44-4F8A-A049-198ABC8AC2EA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22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8D7B709-4FD9-4B42-97F5-8E538F275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662" y="1908737"/>
            <a:ext cx="6527007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7EB29-EA12-4578-A41F-05340B196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20961" cy="1016830"/>
          </a:xfrm>
        </p:spPr>
        <p:txBody>
          <a:bodyPr>
            <a:normAutofit fontScale="90000"/>
          </a:bodyPr>
          <a:lstStyle/>
          <a:p>
            <a:r>
              <a:rPr lang="sk-SK" dirty="0"/>
              <a:t>PERIODIZACE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79366-2CD4-443E-801C-E8211E775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5519" y="2139193"/>
            <a:ext cx="9020961" cy="634402"/>
          </a:xfrm>
        </p:spPr>
        <p:txBody>
          <a:bodyPr/>
          <a:lstStyle/>
          <a:p>
            <a:r>
              <a:rPr lang="sk-SK" dirty="0"/>
              <a:t>Mgr. Lucia Drotárová</a:t>
            </a:r>
            <a:r>
              <a:rPr lang="sk-SK"/>
              <a:t>, PhD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20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8456-6DD3-460C-912A-BAEF36B1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Nepovinný úkol: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1514AA0-A87A-4181-9EB6-31776D406F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4" y="0"/>
            <a:ext cx="5058562" cy="68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8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6557-674B-48D0-BEA4-EE27CC96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Pythagoras (570 BC-495 BC)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2D98AE-50FF-4E49-B869-5B239CB902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9749" y="1809750"/>
            <a:ext cx="2078460" cy="207846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9658FD-63EE-4FA2-9725-DF0DDFBBCB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Život jako 4 roční období:</a:t>
            </a:r>
            <a:endParaRPr lang="sk-SK" dirty="0"/>
          </a:p>
          <a:p>
            <a:r>
              <a:rPr lang="sk-SK" dirty="0" err="1"/>
              <a:t>utváření</a:t>
            </a:r>
            <a:r>
              <a:rPr lang="sk-SK" dirty="0"/>
              <a:t> (do 20 let), </a:t>
            </a:r>
          </a:p>
          <a:p>
            <a:r>
              <a:rPr lang="sk-SK" dirty="0" err="1"/>
              <a:t>mládí</a:t>
            </a:r>
            <a:r>
              <a:rPr lang="sk-SK" dirty="0"/>
              <a:t> (do 40 let), </a:t>
            </a:r>
          </a:p>
          <a:p>
            <a:r>
              <a:rPr lang="sk-SK" dirty="0" err="1"/>
              <a:t>rozkvět</a:t>
            </a:r>
            <a:r>
              <a:rPr lang="sk-SK" dirty="0"/>
              <a:t> </a:t>
            </a:r>
            <a:r>
              <a:rPr lang="sk-SK" dirty="0" err="1"/>
              <a:t>sil</a:t>
            </a:r>
            <a:r>
              <a:rPr lang="sk-SK" dirty="0"/>
              <a:t> (do 60 let), </a:t>
            </a:r>
          </a:p>
          <a:p>
            <a:r>
              <a:rPr lang="sk-SK" dirty="0" err="1"/>
              <a:t>stáří</a:t>
            </a:r>
            <a:r>
              <a:rPr lang="sk-SK" dirty="0"/>
              <a:t> (po </a:t>
            </a:r>
            <a:r>
              <a:rPr lang="sk-SK" dirty="0" err="1"/>
              <a:t>šedesátce</a:t>
            </a:r>
            <a:r>
              <a:rPr lang="sk-SK" dirty="0"/>
              <a:t>).</a:t>
            </a:r>
          </a:p>
        </p:txBody>
      </p:sp>
      <p:pic>
        <p:nvPicPr>
          <p:cNvPr id="2052" name="Picture 4" descr="Colorful seasons spring summer autumn winter">
            <a:extLst>
              <a:ext uri="{FF2B5EF4-FFF2-40B4-BE49-F238E27FC236}">
                <a16:creationId xmlns:a16="http://schemas.microsoft.com/office/drawing/2014/main" id="{2B7BB5F1-EFCD-4D5B-80FC-7E8C2855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07" y="3995340"/>
            <a:ext cx="3699545" cy="238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2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D9D0A3-8137-449F-9BF0-6BDDABAC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Starověká</a:t>
            </a:r>
            <a:r>
              <a:rPr lang="sk-SK" dirty="0"/>
              <a:t> Čína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01E0C39-D4B6-4F38-8DC7-F5B0BEDE16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742189" cy="227556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EAB94-0B9D-4FF1-9F75-63B46BF508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1. </a:t>
            </a:r>
            <a:r>
              <a:rPr lang="sk-SK" dirty="0" err="1"/>
              <a:t>mládí</a:t>
            </a:r>
            <a:r>
              <a:rPr lang="sk-SK" dirty="0"/>
              <a:t> (do 20 let),  </a:t>
            </a:r>
          </a:p>
          <a:p>
            <a:pPr marL="0" indent="0">
              <a:buNone/>
            </a:pPr>
            <a:r>
              <a:rPr lang="sk-SK" dirty="0"/>
              <a:t>2.  </a:t>
            </a:r>
            <a:r>
              <a:rPr lang="sk-SK" dirty="0" err="1"/>
              <a:t>věk</a:t>
            </a:r>
            <a:r>
              <a:rPr lang="sk-SK" dirty="0"/>
              <a:t> </a:t>
            </a:r>
            <a:r>
              <a:rPr lang="sk-SK" dirty="0" err="1"/>
              <a:t>uzavírání</a:t>
            </a:r>
            <a:r>
              <a:rPr lang="sk-SK" dirty="0"/>
              <a:t> </a:t>
            </a:r>
            <a:r>
              <a:rPr lang="sk-SK" dirty="0" err="1"/>
              <a:t>manželství</a:t>
            </a:r>
            <a:r>
              <a:rPr lang="sk-SK" dirty="0"/>
              <a:t> (do 30 let),  </a:t>
            </a:r>
          </a:p>
          <a:p>
            <a:pPr marL="0" indent="0">
              <a:buNone/>
            </a:pPr>
            <a:r>
              <a:rPr lang="sk-SK" dirty="0"/>
              <a:t>3.  </a:t>
            </a:r>
            <a:r>
              <a:rPr lang="sk-SK" dirty="0" err="1"/>
              <a:t>věk</a:t>
            </a:r>
            <a:r>
              <a:rPr lang="sk-SK" dirty="0"/>
              <a:t> </a:t>
            </a:r>
            <a:r>
              <a:rPr lang="sk-SK" dirty="0" err="1"/>
              <a:t>plnění</a:t>
            </a:r>
            <a:r>
              <a:rPr lang="sk-SK" dirty="0"/>
              <a:t> </a:t>
            </a:r>
            <a:r>
              <a:rPr lang="sk-SK" dirty="0" err="1"/>
              <a:t>společenských</a:t>
            </a:r>
            <a:r>
              <a:rPr lang="sk-SK" dirty="0"/>
              <a:t> povinností (do 40 let),  </a:t>
            </a:r>
          </a:p>
          <a:p>
            <a:pPr marL="0" indent="0">
              <a:buNone/>
            </a:pPr>
            <a:r>
              <a:rPr lang="sk-SK" dirty="0"/>
              <a:t>4.  </a:t>
            </a:r>
            <a:r>
              <a:rPr lang="sk-SK" dirty="0" err="1"/>
              <a:t>věk</a:t>
            </a:r>
            <a:r>
              <a:rPr lang="sk-SK" dirty="0"/>
              <a:t> </a:t>
            </a:r>
            <a:r>
              <a:rPr lang="sk-SK" dirty="0" err="1"/>
              <a:t>poznávání</a:t>
            </a:r>
            <a:r>
              <a:rPr lang="sk-SK" dirty="0"/>
              <a:t> </a:t>
            </a:r>
            <a:r>
              <a:rPr lang="sk-SK" dirty="0" err="1"/>
              <a:t>vlastních</a:t>
            </a:r>
            <a:r>
              <a:rPr lang="sk-SK" dirty="0"/>
              <a:t> </a:t>
            </a:r>
            <a:r>
              <a:rPr lang="sk-SK" dirty="0" err="1"/>
              <a:t>omylů</a:t>
            </a:r>
            <a:r>
              <a:rPr lang="sk-SK" dirty="0"/>
              <a:t> (do 50 let),  </a:t>
            </a:r>
          </a:p>
          <a:p>
            <a:pPr marL="0" indent="0">
              <a:buNone/>
            </a:pPr>
            <a:r>
              <a:rPr lang="sk-SK" dirty="0"/>
              <a:t>5.  poslední </a:t>
            </a:r>
            <a:r>
              <a:rPr lang="sk-SK" dirty="0" err="1"/>
              <a:t>možnost</a:t>
            </a:r>
            <a:r>
              <a:rPr lang="sk-SK" dirty="0"/>
              <a:t> </a:t>
            </a:r>
            <a:r>
              <a:rPr lang="sk-SK" dirty="0" err="1"/>
              <a:t>tvůrčího</a:t>
            </a:r>
            <a:r>
              <a:rPr lang="sk-SK" dirty="0"/>
              <a:t> života (do 60 let),  </a:t>
            </a:r>
          </a:p>
          <a:p>
            <a:pPr marL="0" indent="0">
              <a:buNone/>
            </a:pPr>
            <a:r>
              <a:rPr lang="sk-SK" dirty="0"/>
              <a:t>6. </a:t>
            </a:r>
            <a:r>
              <a:rPr lang="sk-SK" dirty="0" err="1"/>
              <a:t>věk</a:t>
            </a:r>
            <a:r>
              <a:rPr lang="sk-SK" dirty="0"/>
              <a:t> </a:t>
            </a:r>
            <a:r>
              <a:rPr lang="sk-SK" dirty="0" err="1"/>
              <a:t>moudrosti</a:t>
            </a:r>
            <a:r>
              <a:rPr lang="sk-SK" dirty="0"/>
              <a:t> (do 70 let)  </a:t>
            </a:r>
          </a:p>
          <a:p>
            <a:pPr marL="0" indent="0">
              <a:buNone/>
            </a:pPr>
            <a:r>
              <a:rPr lang="sk-SK" dirty="0"/>
              <a:t>7. </a:t>
            </a:r>
            <a:r>
              <a:rPr lang="sk-SK" dirty="0" err="1"/>
              <a:t>stáří</a:t>
            </a:r>
            <a:r>
              <a:rPr lang="sk-SK" dirty="0"/>
              <a:t> (po </a:t>
            </a:r>
            <a:r>
              <a:rPr lang="sk-SK" dirty="0" err="1"/>
              <a:t>sedmdesátce</a:t>
            </a:r>
            <a:r>
              <a:rPr lang="sk-SK" dirty="0"/>
              <a:t>).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E45254-FDB3-44AD-8682-1F1073ADC2BB}"/>
              </a:ext>
            </a:extLst>
          </p:cNvPr>
          <p:cNvSpPr txBox="1"/>
          <p:nvPr/>
        </p:nvSpPr>
        <p:spPr>
          <a:xfrm>
            <a:off x="220911" y="4212857"/>
            <a:ext cx="60946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How sad it is to be a woman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algn="ctr"/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Nothing on earth is held so cheap.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algn="ctr"/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No one is glad when a girl is born.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algn="ctr"/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By her the family sets no store.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algn="ctr"/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No one cries when she leaves her home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algn="ctr"/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Sudden as clouds when the rain stops.</a:t>
            </a:r>
            <a:endParaRPr lang="cs-CZ" i="1" dirty="0">
              <a:solidFill>
                <a:srgbClr val="333333"/>
              </a:solidFill>
              <a:latin typeface="Helvetica Neue Light"/>
            </a:endParaRPr>
          </a:p>
          <a:p>
            <a:pPr algn="ctr"/>
            <a:endParaRPr lang="cs-CZ" i="1" dirty="0">
              <a:solidFill>
                <a:srgbClr val="333333"/>
              </a:solidFill>
              <a:latin typeface="Helvetica Neue Light"/>
            </a:endParaRPr>
          </a:p>
          <a:p>
            <a:pPr algn="ctr"/>
            <a:r>
              <a:rPr lang="cs-CZ" i="1" dirty="0">
                <a:solidFill>
                  <a:srgbClr val="333333"/>
                </a:solidFill>
                <a:latin typeface="Helvetica Neue Light"/>
              </a:rPr>
              <a:t>                                                   </a:t>
            </a:r>
            <a:r>
              <a:rPr lang="cs-CZ" i="1" dirty="0" err="1">
                <a:solidFill>
                  <a:srgbClr val="333333"/>
                </a:solidFill>
                <a:latin typeface="Helvetica Neue Light"/>
              </a:rPr>
              <a:t>Fu</a:t>
            </a:r>
            <a:r>
              <a:rPr lang="cs-CZ" i="1" dirty="0">
                <a:solidFill>
                  <a:srgbClr val="333333"/>
                </a:solidFill>
                <a:latin typeface="Helvetica Neue Light"/>
              </a:rPr>
              <a:t> </a:t>
            </a:r>
            <a:r>
              <a:rPr lang="cs-CZ" i="1" dirty="0" err="1">
                <a:solidFill>
                  <a:srgbClr val="333333"/>
                </a:solidFill>
                <a:latin typeface="Helvetica Neue Light"/>
              </a:rPr>
              <a:t>Xuan</a:t>
            </a:r>
            <a:r>
              <a:rPr lang="cs-CZ" i="1" dirty="0">
                <a:solidFill>
                  <a:srgbClr val="333333"/>
                </a:solidFill>
                <a:latin typeface="Helvetica Neue Light"/>
              </a:rPr>
              <a:t>, 3. </a:t>
            </a:r>
            <a:r>
              <a:rPr lang="cs-CZ" i="1" dirty="0" err="1">
                <a:solidFill>
                  <a:srgbClr val="333333"/>
                </a:solidFill>
                <a:latin typeface="Helvetica Neue Light"/>
              </a:rPr>
              <a:t>stor</a:t>
            </a:r>
            <a:r>
              <a:rPr lang="cs-CZ" i="1" dirty="0">
                <a:solidFill>
                  <a:srgbClr val="333333"/>
                </a:solidFill>
                <a:latin typeface="Helvetica Neue Light"/>
              </a:rPr>
              <a:t>. n.l.</a:t>
            </a:r>
          </a:p>
          <a:p>
            <a:pPr algn="r"/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377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F903-7423-4468-84DF-07C270605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Ale - platilo toto i pro ženy?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5734-DACF-4AA5-ADA1-F8A800F0F2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 Light"/>
              </a:rPr>
              <a:t>"The Book of Songs" attests:</a:t>
            </a:r>
            <a:br>
              <a:rPr lang="en-US" dirty="0"/>
            </a:br>
            <a:br>
              <a:rPr lang="en-US" dirty="0"/>
            </a:br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A clever man builds a city,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A clever woman lays one low;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With all her qualifications, that clever woman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Is but an ill-omened bird.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A woman with a long tongue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Is a flight of steps leading to calamity;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For disorder does not come from heaven,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But is brought about by women.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Among those who cannot be trained or taught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i="1" dirty="0">
                <a:solidFill>
                  <a:srgbClr val="333333"/>
                </a:solidFill>
                <a:effectLst/>
                <a:latin typeface="Helvetica Neue Light"/>
              </a:rPr>
              <a:t>Are women and eunuchs.</a:t>
            </a:r>
            <a:endParaRPr lang="en-US" b="0" i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5D202-90E3-4BE1-9F1E-2FF780854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0294"/>
            <a:ext cx="5181600" cy="48766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b="0" i="1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endParaRPr lang="cs-CZ" b="0" i="1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333333"/>
                </a:solidFill>
                <a:effectLst/>
                <a:latin typeface="Helvetica Neue Light"/>
              </a:rPr>
              <a:t>The nature of gender relationships was also graphically demonstrated in the Chinese written language. </a:t>
            </a:r>
            <a:endParaRPr lang="cs-CZ" b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333333"/>
                </a:solidFill>
                <a:effectLst/>
                <a:latin typeface="Helvetica Neue Light"/>
              </a:rPr>
              <a:t>The character for man combines the symbols for strength and rice field, while the character for woman represents a person in a posture of deference and respect. </a:t>
            </a:r>
            <a:endParaRPr lang="cs-CZ" b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333333"/>
                </a:solidFill>
                <a:effectLst/>
                <a:latin typeface="Helvetica Neue Light"/>
              </a:rPr>
              <a:t>The character for peace is a woman under a roof. </a:t>
            </a:r>
            <a:endParaRPr lang="cs-CZ" b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333333"/>
                </a:solidFill>
                <a:effectLst/>
                <a:latin typeface="Helvetica Neue Light"/>
              </a:rPr>
              <a:t>A wife is symbolized by a woman with a broom. </a:t>
            </a:r>
            <a:endParaRPr lang="cs-CZ" b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 algn="ctr">
              <a:buNone/>
            </a:pPr>
            <a:r>
              <a:rPr lang="ja-JP" altLang="en-US" sz="5700" b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婦</a:t>
            </a:r>
            <a:endParaRPr lang="cs-CZ" sz="5700" b="0" dirty="0">
              <a:solidFill>
                <a:srgbClr val="333333"/>
              </a:solidFill>
              <a:effectLst/>
              <a:latin typeface="Helvetica Neue Light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333333"/>
                </a:solidFill>
                <a:effectLst/>
                <a:latin typeface="Helvetica Neue Light"/>
              </a:rPr>
              <a:t>Male chauvinism has deep linguistic roots in China.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135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JKÁ ÚS: KNIHA RÁD">
            <a:extLst>
              <a:ext uri="{FF2B5EF4-FFF2-40B4-BE49-F238E27FC236}">
                <a16:creationId xmlns:a16="http://schemas.microsoft.com/office/drawing/2014/main" id="{FB439829-E4DD-4689-8C81-138D583A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36" y="1422241"/>
            <a:ext cx="4893547" cy="49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6C8CC-0EBD-4E45-B168-FE906754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0" i="0" u="none" strike="noStrike" dirty="0" err="1"/>
              <a:t>Kajka´ús</a:t>
            </a:r>
            <a:r>
              <a:rPr lang="sk-SK" b="0" i="0" u="none" strike="noStrike" dirty="0"/>
              <a:t>, </a:t>
            </a:r>
            <a:r>
              <a:rPr lang="sk-SK" b="0" i="0" u="none" strike="noStrike" dirty="0" err="1"/>
              <a:t>perský</a:t>
            </a:r>
            <a:r>
              <a:rPr lang="sk-SK" b="0" i="0" u="none" strike="noStrike" dirty="0"/>
              <a:t> </a:t>
            </a:r>
            <a:r>
              <a:rPr lang="sk-SK" b="0" i="0" u="none" strike="noStrike" dirty="0" err="1"/>
              <a:t>emír</a:t>
            </a:r>
            <a:r>
              <a:rPr lang="sk-SK" b="0" i="0" u="none" strike="noStrike" dirty="0"/>
              <a:t>, 11. </a:t>
            </a:r>
            <a:r>
              <a:rPr lang="sk-SK" b="0" i="0" u="none" strike="noStrike" dirty="0" err="1"/>
              <a:t>století</a:t>
            </a:r>
            <a:r>
              <a:rPr lang="sk-SK" b="0" i="0" u="none" strike="noStrike" dirty="0"/>
              <a:t>: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BDBC8-3E2E-4694-A810-B77C23A54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6252" y="1812024"/>
            <a:ext cx="3536659" cy="428943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800"/>
              </a:spcBef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Člověk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do 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třiceti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čtyř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let každým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dnem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nabírá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síly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a zdatnosti,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pak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do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čtyřiceti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zůstává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beze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změny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,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stejně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jako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slunce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když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dosáhne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zenitu,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zpomalí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svůj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chod. </a:t>
            </a:r>
          </a:p>
          <a:p>
            <a:pPr marL="342900" indent="-342900">
              <a:spcBef>
                <a:spcPts val="800"/>
              </a:spcBef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Od 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čtyřiceti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let do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padesáti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každý rok na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sobě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zpozoruje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chorobu,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kterou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minulého roku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ještě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netrpěl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; </a:t>
            </a:r>
          </a:p>
          <a:p>
            <a:pPr marL="342900" indent="-342900">
              <a:spcBef>
                <a:spcPts val="800"/>
              </a:spcBef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od 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padesáti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do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šedesáti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každý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měsíc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shledává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nedostatek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,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kterého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si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předešlý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měsíc</a:t>
            </a:r>
            <a:r>
              <a:rPr lang="sk-SK" sz="1800" dirty="0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Microsoft YaHei" panose="020B0503020204020204" pitchFamily="34" charset="-122"/>
                <a:cs typeface="Calibri Light" panose="020F0302020204030204" pitchFamily="34" charset="0"/>
              </a:rPr>
              <a:t>nevšiml</a:t>
            </a:r>
            <a:endParaRPr lang="sk-SK" sz="1800" dirty="0">
              <a:effectLst/>
              <a:latin typeface="Calibri Light" panose="020F0302020204030204" pitchFamily="34" charset="0"/>
              <a:ea typeface="Microsoft YaHei" panose="020B0503020204020204" pitchFamily="34" charset="-122"/>
              <a:cs typeface="Calibri Light" panose="020F0302020204030204" pitchFamily="34" charset="0"/>
            </a:endParaRPr>
          </a:p>
          <a:p>
            <a:endParaRPr lang="sk-S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50A73-C0E1-4BFA-AFBD-8D448E238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0250" y="1963023"/>
            <a:ext cx="4533550" cy="4213940"/>
          </a:xfrm>
        </p:spPr>
        <p:txBody>
          <a:bodyPr>
            <a:normAutofit/>
          </a:bodyPr>
          <a:lstStyle/>
          <a:p>
            <a:pPr marR="0" algn="l" rtl="0"/>
            <a:r>
              <a:rPr lang="sk-SK" sz="1800" b="0" u="none" strike="noStrike" dirty="0">
                <a:latin typeface="+mj-lt"/>
              </a:rPr>
              <a:t>od </a:t>
            </a:r>
            <a:r>
              <a:rPr lang="sk-SK" sz="1800" b="0" u="none" strike="noStrike" dirty="0" err="1">
                <a:latin typeface="+mj-lt"/>
              </a:rPr>
              <a:t>šedesáti</a:t>
            </a:r>
            <a:r>
              <a:rPr lang="sk-SK" sz="1800" b="0" u="none" strike="noStrike" dirty="0">
                <a:latin typeface="+mj-lt"/>
              </a:rPr>
              <a:t> do </a:t>
            </a:r>
            <a:r>
              <a:rPr lang="sk-SK" sz="1800" b="0" u="none" strike="noStrike" dirty="0" err="1">
                <a:latin typeface="+mj-lt"/>
              </a:rPr>
              <a:t>sedmdesáti</a:t>
            </a:r>
            <a:r>
              <a:rPr lang="sk-SK" sz="1800" b="0" u="none" strike="noStrike" dirty="0">
                <a:latin typeface="+mj-lt"/>
              </a:rPr>
              <a:t> každým </a:t>
            </a:r>
            <a:r>
              <a:rPr lang="sk-SK" sz="1800" b="0" u="none" strike="noStrike" dirty="0" err="1">
                <a:latin typeface="+mj-lt"/>
              </a:rPr>
              <a:t>týdnem</a:t>
            </a:r>
            <a:r>
              <a:rPr lang="sk-SK" sz="1800" b="0" u="none" strike="noStrike" dirty="0">
                <a:latin typeface="+mj-lt"/>
              </a:rPr>
              <a:t> </a:t>
            </a:r>
            <a:r>
              <a:rPr lang="sk-SK" sz="1800" b="0" u="none" strike="noStrike" dirty="0" err="1">
                <a:latin typeface="+mj-lt"/>
              </a:rPr>
              <a:t>zjistí</a:t>
            </a:r>
            <a:r>
              <a:rPr lang="sk-SK" sz="1800" b="0" u="none" strike="noStrike" dirty="0">
                <a:latin typeface="+mj-lt"/>
              </a:rPr>
              <a:t> nemoc, o </a:t>
            </a:r>
            <a:r>
              <a:rPr lang="sk-SK" sz="1800" b="0" u="none" strike="noStrike" dirty="0" err="1">
                <a:latin typeface="+mj-lt"/>
              </a:rPr>
              <a:t>které</a:t>
            </a:r>
            <a:r>
              <a:rPr lang="sk-SK" sz="1800" b="0" u="none" strike="noStrike" dirty="0">
                <a:latin typeface="+mj-lt"/>
              </a:rPr>
              <a:t> </a:t>
            </a:r>
            <a:r>
              <a:rPr lang="sk-SK" sz="1800" b="0" u="none" strike="noStrike" dirty="0" err="1">
                <a:latin typeface="+mj-lt"/>
              </a:rPr>
              <a:t>neměl</a:t>
            </a:r>
            <a:r>
              <a:rPr lang="sk-SK" sz="1800" b="0" u="none" strike="noStrike" dirty="0">
                <a:latin typeface="+mj-lt"/>
              </a:rPr>
              <a:t> </a:t>
            </a:r>
            <a:r>
              <a:rPr lang="sk-SK" sz="1800" b="0" u="none" strike="noStrike" dirty="0" err="1">
                <a:latin typeface="+mj-lt"/>
              </a:rPr>
              <a:t>ještě</a:t>
            </a:r>
            <a:r>
              <a:rPr lang="sk-SK" sz="1800" b="0" u="none" strike="noStrike" dirty="0">
                <a:latin typeface="+mj-lt"/>
              </a:rPr>
              <a:t> </a:t>
            </a:r>
            <a:r>
              <a:rPr lang="sk-SK" sz="1800" b="0" u="none" strike="noStrike" dirty="0" err="1">
                <a:latin typeface="+mj-lt"/>
              </a:rPr>
              <a:t>před</a:t>
            </a:r>
            <a:r>
              <a:rPr lang="sk-SK" sz="1800" b="0" u="none" strike="noStrike" dirty="0">
                <a:latin typeface="+mj-lt"/>
              </a:rPr>
              <a:t> </a:t>
            </a:r>
            <a:r>
              <a:rPr lang="sk-SK" sz="1800" b="0" u="none" strike="noStrike" dirty="0" err="1">
                <a:latin typeface="+mj-lt"/>
              </a:rPr>
              <a:t>týdnem</a:t>
            </a:r>
            <a:r>
              <a:rPr lang="sk-SK" sz="1800" b="0" u="none" strike="noStrike" dirty="0">
                <a:latin typeface="+mj-lt"/>
              </a:rPr>
              <a:t> </a:t>
            </a:r>
            <a:r>
              <a:rPr lang="sk-SK" sz="1800" b="0" u="none" strike="noStrike" dirty="0" err="1">
                <a:latin typeface="+mj-lt"/>
              </a:rPr>
              <a:t>tuchy</a:t>
            </a:r>
            <a:r>
              <a:rPr lang="sk-SK" sz="1800" b="0" u="none" strike="noStrike" dirty="0">
                <a:latin typeface="+mj-lt"/>
              </a:rPr>
              <a:t>; </a:t>
            </a:r>
          </a:p>
          <a:p>
            <a:pPr marR="0" algn="l" rtl="0"/>
            <a:r>
              <a:rPr lang="sk-SK" sz="1800" b="0" u="none" strike="noStrike" baseline="0" dirty="0">
                <a:latin typeface="+mj-lt"/>
              </a:rPr>
              <a:t>a od </a:t>
            </a:r>
            <a:r>
              <a:rPr lang="sk-SK" sz="1800" b="0" u="none" strike="noStrike" baseline="0" dirty="0" err="1">
                <a:latin typeface="+mj-lt"/>
              </a:rPr>
              <a:t>sedmdesáti</a:t>
            </a:r>
            <a:r>
              <a:rPr lang="sk-SK" sz="1800" b="0" u="none" strike="noStrike" baseline="0" dirty="0">
                <a:latin typeface="+mj-lt"/>
              </a:rPr>
              <a:t> do </a:t>
            </a:r>
            <a:r>
              <a:rPr lang="sk-SK" sz="1800" b="0" u="none" strike="noStrike" baseline="0" dirty="0" err="1">
                <a:latin typeface="+mj-lt"/>
              </a:rPr>
              <a:t>osmdesáti</a:t>
            </a:r>
            <a:r>
              <a:rPr lang="sk-SK" sz="1800" b="0" u="none" strike="noStrike" baseline="0" dirty="0">
                <a:latin typeface="+mj-lt"/>
              </a:rPr>
              <a:t> každý </a:t>
            </a:r>
            <a:r>
              <a:rPr lang="sk-SK" sz="1800" b="0" u="none" strike="noStrike" baseline="0" dirty="0" err="1">
                <a:latin typeface="+mj-lt"/>
              </a:rPr>
              <a:t>den</a:t>
            </a:r>
            <a:r>
              <a:rPr lang="sk-SK" sz="1800" b="0" u="none" strike="noStrike" baseline="0" dirty="0">
                <a:latin typeface="+mj-lt"/>
              </a:rPr>
              <a:t> </a:t>
            </a:r>
            <a:r>
              <a:rPr lang="sk-SK" sz="1800" b="0" u="none" strike="noStrike" baseline="0" dirty="0" err="1">
                <a:latin typeface="+mj-lt"/>
              </a:rPr>
              <a:t>odkrývá</a:t>
            </a:r>
            <a:r>
              <a:rPr lang="sk-SK" sz="1800" b="0" u="none" strike="noStrike" baseline="0" dirty="0">
                <a:latin typeface="+mj-lt"/>
              </a:rPr>
              <a:t> nový neduh. </a:t>
            </a:r>
          </a:p>
          <a:p>
            <a:pPr marR="0" algn="l" rtl="0"/>
            <a:r>
              <a:rPr lang="sk-SK" sz="1800" b="0" u="none" strike="noStrike" baseline="0" dirty="0">
                <a:latin typeface="+mj-lt"/>
              </a:rPr>
              <a:t>A </a:t>
            </a:r>
            <a:r>
              <a:rPr lang="sk-SK" sz="1800" b="0" u="none" strike="noStrike" baseline="0" dirty="0" err="1">
                <a:latin typeface="+mj-lt"/>
              </a:rPr>
              <a:t>jestliže</a:t>
            </a:r>
            <a:r>
              <a:rPr lang="sk-SK" sz="1800" b="0" u="none" strike="noStrike" baseline="0" dirty="0">
                <a:latin typeface="+mj-lt"/>
              </a:rPr>
              <a:t> </a:t>
            </a:r>
            <a:r>
              <a:rPr lang="sk-SK" sz="1800" b="0" u="none" strike="noStrike" baseline="0" dirty="0" err="1">
                <a:latin typeface="+mj-lt"/>
              </a:rPr>
              <a:t>překročí</a:t>
            </a:r>
            <a:r>
              <a:rPr lang="sk-SK" sz="1800" b="0" u="none" strike="noStrike" baseline="0" dirty="0">
                <a:latin typeface="+mj-lt"/>
              </a:rPr>
              <a:t> </a:t>
            </a:r>
            <a:r>
              <a:rPr lang="sk-SK" sz="1800" b="0" u="none" strike="noStrike" baseline="0" dirty="0" err="1">
                <a:latin typeface="+mj-lt"/>
              </a:rPr>
              <a:t>osmdesátku</a:t>
            </a:r>
            <a:r>
              <a:rPr lang="sk-SK" sz="1800" b="0" u="none" strike="noStrike" baseline="0" dirty="0">
                <a:latin typeface="+mj-lt"/>
              </a:rPr>
              <a:t>, každá hodina </a:t>
            </a:r>
            <a:r>
              <a:rPr lang="sk-SK" sz="1800" b="0" u="none" strike="noStrike" baseline="0" dirty="0" err="1">
                <a:latin typeface="+mj-lt"/>
              </a:rPr>
              <a:t>přináší</a:t>
            </a:r>
            <a:r>
              <a:rPr lang="sk-SK" sz="1800" b="0" u="none" strike="noStrike" baseline="0" dirty="0">
                <a:latin typeface="+mj-lt"/>
              </a:rPr>
              <a:t> novou </a:t>
            </a:r>
            <a:r>
              <a:rPr lang="sk-SK" sz="1800" b="0" u="none" strike="noStrike" baseline="0" dirty="0" err="1">
                <a:latin typeface="+mj-lt"/>
              </a:rPr>
              <a:t>bolest</a:t>
            </a:r>
            <a:r>
              <a:rPr lang="sk-SK" sz="1800" b="0" u="none" strike="noStrike" baseline="0" dirty="0">
                <a:latin typeface="+mj-lt"/>
              </a:rPr>
              <a:t> a nová </a:t>
            </a:r>
            <a:r>
              <a:rPr lang="sk-SK" sz="1800" b="0" u="none" strike="noStrike" baseline="0" dirty="0" err="1">
                <a:latin typeface="+mj-lt"/>
              </a:rPr>
              <a:t>soužení</a:t>
            </a:r>
            <a:r>
              <a:rPr lang="sk-SK" sz="1800" b="0" u="none" strike="noStrike" baseline="0" dirty="0">
                <a:latin typeface="+mj-lt"/>
              </a:rPr>
              <a:t>. </a:t>
            </a:r>
          </a:p>
          <a:p>
            <a:pPr marR="0" algn="l" rtl="0"/>
            <a:endParaRPr lang="sk-SK" sz="1800" b="0" u="none" strike="noStrike" baseline="0" dirty="0">
              <a:latin typeface="+mj-lt"/>
            </a:endParaRPr>
          </a:p>
          <a:p>
            <a:pPr marR="0" algn="l" rtl="0"/>
            <a:r>
              <a:rPr lang="sk-SK" sz="1800" b="0" u="none" strike="noStrike" baseline="0" dirty="0">
                <a:latin typeface="+mj-lt"/>
              </a:rPr>
              <a:t>Hranice, do </a:t>
            </a:r>
            <a:r>
              <a:rPr lang="sk-SK" sz="1800" b="0" u="none" strike="noStrike" baseline="0" dirty="0" err="1">
                <a:latin typeface="+mj-lt"/>
              </a:rPr>
              <a:t>kdy</a:t>
            </a:r>
            <a:r>
              <a:rPr lang="sk-SK" sz="1800" b="0" u="none" strike="noStrike" baseline="0" dirty="0">
                <a:latin typeface="+mj-lt"/>
              </a:rPr>
              <a:t> má </a:t>
            </a:r>
            <a:r>
              <a:rPr lang="sk-SK" sz="1800" b="0" u="none" strike="noStrike" baseline="0" dirty="0" err="1">
                <a:latin typeface="+mj-lt"/>
              </a:rPr>
              <a:t>člověk</a:t>
            </a:r>
            <a:r>
              <a:rPr lang="sk-SK" sz="1800" b="0" u="none" strike="noStrike" baseline="0" dirty="0">
                <a:latin typeface="+mj-lt"/>
              </a:rPr>
              <a:t> </a:t>
            </a:r>
            <a:r>
              <a:rPr lang="sk-SK" sz="1800" b="0" u="none" strike="noStrike" baseline="0" dirty="0" err="1">
                <a:latin typeface="+mj-lt"/>
              </a:rPr>
              <a:t>radost</a:t>
            </a:r>
            <a:r>
              <a:rPr lang="sk-SK" sz="1800" b="0" u="none" strike="noStrike" baseline="0" dirty="0">
                <a:latin typeface="+mj-lt"/>
              </a:rPr>
              <a:t> </a:t>
            </a:r>
            <a:r>
              <a:rPr lang="sk-SK" sz="1800" b="0" u="none" strike="noStrike" baseline="0" dirty="0" err="1">
                <a:latin typeface="+mj-lt"/>
              </a:rPr>
              <a:t>ze</a:t>
            </a:r>
            <a:r>
              <a:rPr lang="sk-SK" sz="1800" b="0" u="none" strike="noStrike" baseline="0" dirty="0">
                <a:latin typeface="+mj-lt"/>
              </a:rPr>
              <a:t> života, je </a:t>
            </a:r>
            <a:r>
              <a:rPr lang="sk-SK" sz="1800" b="0" u="none" strike="noStrike" baseline="0" dirty="0" err="1">
                <a:latin typeface="+mj-lt"/>
              </a:rPr>
              <a:t>čtyřicet</a:t>
            </a:r>
            <a:r>
              <a:rPr lang="sk-SK" sz="1800" b="0" u="none" strike="noStrike" baseline="0" dirty="0">
                <a:latin typeface="+mj-lt"/>
              </a:rPr>
              <a:t> let; </a:t>
            </a:r>
            <a:r>
              <a:rPr lang="sk-SK" sz="1800" b="0" u="none" strike="noStrike" baseline="0" dirty="0" err="1">
                <a:latin typeface="+mj-lt"/>
              </a:rPr>
              <a:t>když</a:t>
            </a:r>
            <a:r>
              <a:rPr lang="sk-SK" sz="1800" b="0" u="none" strike="noStrike" baseline="0" dirty="0">
                <a:latin typeface="+mj-lt"/>
              </a:rPr>
              <a:t> </a:t>
            </a:r>
            <a:r>
              <a:rPr lang="sk-SK" sz="1800" b="0" u="none" strike="noStrike" baseline="0" dirty="0" err="1">
                <a:latin typeface="+mj-lt"/>
              </a:rPr>
              <a:t>nadejde</a:t>
            </a:r>
            <a:r>
              <a:rPr lang="sk-SK" sz="1800" b="0" u="none" strike="noStrike" baseline="0" dirty="0">
                <a:latin typeface="+mj-lt"/>
              </a:rPr>
              <a:t> </a:t>
            </a:r>
            <a:r>
              <a:rPr lang="sk-SK" sz="1800" b="0" u="none" strike="noStrike" baseline="0" dirty="0" err="1">
                <a:latin typeface="+mj-lt"/>
              </a:rPr>
              <a:t>čtyřicítka</a:t>
            </a:r>
            <a:r>
              <a:rPr lang="sk-SK" sz="1800" b="0" u="none" strike="noStrike" baseline="0" dirty="0">
                <a:latin typeface="+mj-lt"/>
              </a:rPr>
              <a:t>, </a:t>
            </a:r>
            <a:r>
              <a:rPr lang="sk-SK" sz="1800" b="0" u="none" strike="noStrike" baseline="0" dirty="0" err="1">
                <a:latin typeface="+mj-lt"/>
              </a:rPr>
              <a:t>jako</a:t>
            </a:r>
            <a:r>
              <a:rPr lang="sk-SK" sz="1800" b="0" u="none" strike="noStrike" baseline="0" dirty="0">
                <a:latin typeface="+mj-lt"/>
              </a:rPr>
              <a:t> </a:t>
            </a:r>
            <a:r>
              <a:rPr lang="sk-SK" sz="1800" b="0" u="none" strike="noStrike" baseline="0" dirty="0" err="1">
                <a:latin typeface="+mj-lt"/>
              </a:rPr>
              <a:t>kdybys</a:t>
            </a:r>
            <a:r>
              <a:rPr lang="sk-SK" sz="1800" b="0" u="none" strike="noStrike" baseline="0" dirty="0">
                <a:latin typeface="+mj-lt"/>
              </a:rPr>
              <a:t> </a:t>
            </a:r>
            <a:r>
              <a:rPr lang="sk-SK" sz="1800" b="0" u="none" strike="noStrike" baseline="0" dirty="0" err="1">
                <a:latin typeface="+mj-lt"/>
              </a:rPr>
              <a:t>usedl</a:t>
            </a:r>
            <a:r>
              <a:rPr lang="sk-SK" sz="1800" b="0" u="none" strike="noStrike" baseline="0" dirty="0">
                <a:latin typeface="+mj-lt"/>
              </a:rPr>
              <a:t> na </a:t>
            </a:r>
            <a:r>
              <a:rPr lang="sk-SK" sz="1800" b="0" u="none" strike="noStrike" baseline="0" dirty="0" err="1">
                <a:latin typeface="+mj-lt"/>
              </a:rPr>
              <a:t>nejvyšší</a:t>
            </a:r>
            <a:r>
              <a:rPr lang="sk-SK" sz="1800" b="0" u="none" strike="noStrike" baseline="0" dirty="0">
                <a:latin typeface="+mj-lt"/>
              </a:rPr>
              <a:t> </a:t>
            </a:r>
            <a:r>
              <a:rPr lang="sk-SK" sz="1800" b="0" u="none" strike="noStrike" baseline="0" dirty="0" err="1">
                <a:latin typeface="+mj-lt"/>
              </a:rPr>
              <a:t>příčce</a:t>
            </a:r>
            <a:r>
              <a:rPr lang="sk-SK" sz="1800" b="0" u="none" strike="noStrike" baseline="0" dirty="0">
                <a:latin typeface="+mj-lt"/>
              </a:rPr>
              <a:t> </a:t>
            </a:r>
            <a:r>
              <a:rPr lang="sk-SK" sz="1800" b="0" u="none" strike="noStrike" baseline="0" dirty="0" err="1">
                <a:latin typeface="+mj-lt"/>
              </a:rPr>
              <a:t>žebříku</a:t>
            </a:r>
            <a:r>
              <a:rPr lang="sk-SK" sz="1800" b="0" u="none" strike="noStrike" baseline="0" dirty="0">
                <a:latin typeface="+mj-lt"/>
              </a:rPr>
              <a:t>, a tak, jak </a:t>
            </a:r>
            <a:r>
              <a:rPr lang="sk-SK" sz="1800" b="0" u="none" strike="noStrike" baseline="0" dirty="0" err="1">
                <a:latin typeface="+mj-lt"/>
              </a:rPr>
              <a:t>ses</a:t>
            </a:r>
            <a:r>
              <a:rPr lang="sk-SK" sz="1800" b="0" u="none" strike="noStrike" baseline="0" dirty="0">
                <a:latin typeface="+mj-lt"/>
              </a:rPr>
              <a:t> vyšplhal, musíš zase </a:t>
            </a:r>
            <a:r>
              <a:rPr lang="sk-SK" sz="1800" b="0" u="none" strike="noStrike" baseline="0" dirty="0" err="1">
                <a:latin typeface="+mj-lt"/>
              </a:rPr>
              <a:t>slézt</a:t>
            </a:r>
            <a:r>
              <a:rPr lang="sk-SK" sz="1800" b="0" u="none" strike="noStrike" baseline="0" dirty="0">
                <a:latin typeface="+mj-lt"/>
              </a:rPr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099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AE01-3F79-476D-8777-36C5FBC7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Freud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EF7B3-EAD9-445B-8A7C-BBC8C01991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- Překonaná teorie!</a:t>
            </a:r>
          </a:p>
          <a:p>
            <a:pPr>
              <a:buFontTx/>
              <a:buChar char="-"/>
            </a:pPr>
            <a:r>
              <a:rPr lang="cs-CZ" dirty="0"/>
              <a:t>Psychický vývoj se podobá sádře. Nejdůležitější je do 6 let, v podstatě končí (zatvrdne) v 15 letech.</a:t>
            </a:r>
          </a:p>
          <a:p>
            <a:pPr>
              <a:buFontTx/>
              <a:buChar char="-"/>
            </a:pPr>
            <a:r>
              <a:rPr lang="cs-CZ" dirty="0"/>
              <a:t>Podstatný efekt na vývoj má pud života/sexuální libido a pud smrti</a:t>
            </a:r>
          </a:p>
          <a:p>
            <a:pPr>
              <a:buFontTx/>
              <a:buChar char="-"/>
            </a:pPr>
            <a:r>
              <a:rPr lang="cs-CZ" dirty="0"/>
              <a:t>Dívky trpí méněcenností, protože nemají penis</a:t>
            </a:r>
          </a:p>
          <a:p>
            <a:pPr>
              <a:buFontTx/>
              <a:buChar char="-"/>
            </a:pPr>
            <a:r>
              <a:rPr lang="cs-CZ" dirty="0" err="1"/>
              <a:t>Oidippův</a:t>
            </a:r>
            <a:r>
              <a:rPr lang="cs-CZ" dirty="0"/>
              <a:t> komplex</a:t>
            </a:r>
          </a:p>
          <a:p>
            <a:pPr>
              <a:buFontTx/>
              <a:buChar char="-"/>
            </a:pPr>
            <a:r>
              <a:rPr lang="cs-CZ" dirty="0"/>
              <a:t>Periodizace je zaměřena primárně na muže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BA4F04-557C-4F74-89F9-C05A6CAE50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055972"/>
            <a:ext cx="5458388" cy="2746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86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9A48-3E88-4A5F-9BAD-198607E2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Erick</a:t>
            </a:r>
            <a:r>
              <a:rPr lang="sk-SK" dirty="0"/>
              <a:t> </a:t>
            </a:r>
            <a:r>
              <a:rPr lang="sk-SK" dirty="0" err="1"/>
              <a:t>Erickson</a:t>
            </a:r>
            <a:r>
              <a:rPr lang="sk-SK" dirty="0"/>
              <a:t>- 8/9 </a:t>
            </a:r>
            <a:r>
              <a:rPr lang="sk-SK" dirty="0" err="1"/>
              <a:t>věků</a:t>
            </a:r>
            <a:r>
              <a:rPr lang="sk-SK" dirty="0"/>
              <a:t> </a:t>
            </a:r>
            <a:r>
              <a:rPr lang="sk-SK" dirty="0" err="1"/>
              <a:t>člověka</a:t>
            </a:r>
            <a:endParaRPr lang="sk-SK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A054EB-C821-4C64-9BD5-83F20C02B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530043"/>
              </p:ext>
            </p:extLst>
          </p:nvPr>
        </p:nvGraphicFramePr>
        <p:xfrm>
          <a:off x="2759972" y="1825625"/>
          <a:ext cx="7533318" cy="4541621"/>
        </p:xfrm>
        <a:graphic>
          <a:graphicData uri="http://schemas.openxmlformats.org/drawingml/2006/table">
            <a:tbl>
              <a:tblPr/>
              <a:tblGrid>
                <a:gridCol w="1255553">
                  <a:extLst>
                    <a:ext uri="{9D8B030D-6E8A-4147-A177-3AD203B41FA5}">
                      <a16:colId xmlns:a16="http://schemas.microsoft.com/office/drawing/2014/main" val="3153134371"/>
                    </a:ext>
                  </a:extLst>
                </a:gridCol>
                <a:gridCol w="1255553">
                  <a:extLst>
                    <a:ext uri="{9D8B030D-6E8A-4147-A177-3AD203B41FA5}">
                      <a16:colId xmlns:a16="http://schemas.microsoft.com/office/drawing/2014/main" val="695014763"/>
                    </a:ext>
                  </a:extLst>
                </a:gridCol>
                <a:gridCol w="1255553">
                  <a:extLst>
                    <a:ext uri="{9D8B030D-6E8A-4147-A177-3AD203B41FA5}">
                      <a16:colId xmlns:a16="http://schemas.microsoft.com/office/drawing/2014/main" val="301661531"/>
                    </a:ext>
                  </a:extLst>
                </a:gridCol>
                <a:gridCol w="1255553">
                  <a:extLst>
                    <a:ext uri="{9D8B030D-6E8A-4147-A177-3AD203B41FA5}">
                      <a16:colId xmlns:a16="http://schemas.microsoft.com/office/drawing/2014/main" val="4182262030"/>
                    </a:ext>
                  </a:extLst>
                </a:gridCol>
                <a:gridCol w="1255553">
                  <a:extLst>
                    <a:ext uri="{9D8B030D-6E8A-4147-A177-3AD203B41FA5}">
                      <a16:colId xmlns:a16="http://schemas.microsoft.com/office/drawing/2014/main" val="1481041239"/>
                    </a:ext>
                  </a:extLst>
                </a:gridCol>
                <a:gridCol w="1255553">
                  <a:extLst>
                    <a:ext uri="{9D8B030D-6E8A-4147-A177-3AD203B41FA5}">
                      <a16:colId xmlns:a16="http://schemas.microsoft.com/office/drawing/2014/main" val="3977193253"/>
                    </a:ext>
                  </a:extLst>
                </a:gridCol>
              </a:tblGrid>
              <a:tr h="423885">
                <a:tc>
                  <a:txBody>
                    <a:bodyPr/>
                    <a:lstStyle/>
                    <a:p>
                      <a:pPr algn="ctr"/>
                      <a:r>
                        <a:rPr lang="sk-SK" sz="1100">
                          <a:effectLst/>
                        </a:rPr>
                        <a:t>Přibližný věk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>
                          <a:effectLst/>
                        </a:rPr>
                        <a:t>Rozvíjená ctnost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>
                          <a:effectLst/>
                        </a:rPr>
                        <a:t>Konflikt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>
                          <a:effectLst/>
                        </a:rPr>
                        <a:t>Významný vztah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>
                          <a:effectLst/>
                        </a:rPr>
                        <a:t>Existenciální otázka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>
                          <a:effectLst/>
                        </a:rPr>
                        <a:t>Příklad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9908"/>
                  </a:ext>
                </a:extLst>
              </a:tr>
              <a:tr h="423885"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0–2 roky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naděje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důvěra vs. nedůvěra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matka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Mohu důvěřovat světu?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krmení, opuštění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955796"/>
                  </a:ext>
                </a:extLst>
              </a:tr>
              <a:tr h="605549"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2–4 roky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vůle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samostatnost vs. stud a nejistota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rodiče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>
                          <a:effectLst/>
                        </a:rPr>
                        <a:t>Je v pořádku, jaký jsem?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chození na nočník, obléknutí se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225929"/>
                  </a:ext>
                </a:extLst>
              </a:tr>
              <a:tr h="605549"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4–5 let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cíl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iniciativa vs. vina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rodina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>
                          <a:effectLst/>
                        </a:rPr>
                        <a:t>Je v pořádku to, co dělám?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poznávání, používání nástrojů, tvorba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29169"/>
                  </a:ext>
                </a:extLst>
              </a:tr>
              <a:tr h="605549"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5–12 let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schopnost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činorodost vs. pasivita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sousedství, škola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Mohu být přínosem ve světě lidí a věcí?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škola, koníčky, sporty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523341"/>
                  </a:ext>
                </a:extLst>
              </a:tr>
              <a:tr h="423885"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13–19 let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věrnost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sebeuvědomění vs. zmatení rolí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vrstevníci, vzory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Kdo jsem? Čím mohu být?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sociální vztahy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700036"/>
                  </a:ext>
                </a:extLst>
              </a:tr>
              <a:tr h="423885"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20–39 let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láska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intimita vs. izolace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 err="1">
                          <a:effectLst/>
                        </a:rPr>
                        <a:t>partneři</a:t>
                      </a:r>
                      <a:r>
                        <a:rPr lang="sk-SK" sz="1100" dirty="0">
                          <a:effectLst/>
                        </a:rPr>
                        <a:t>, </a:t>
                      </a:r>
                      <a:r>
                        <a:rPr lang="sk-SK" sz="1100" dirty="0" err="1">
                          <a:effectLst/>
                        </a:rPr>
                        <a:t>přátelé</a:t>
                      </a:r>
                      <a:endParaRPr lang="sk-SK" sz="1100" dirty="0">
                        <a:effectLst/>
                      </a:endParaRP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Mohu milovat?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romantické vztahy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15969"/>
                  </a:ext>
                </a:extLst>
              </a:tr>
              <a:tr h="605549"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40–64 let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péče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rozvoj vs. stagnace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domov, pracoviště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Mohu se ohlédnout za životem?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práce, partnerství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600700"/>
                  </a:ext>
                </a:extLst>
              </a:tr>
              <a:tr h="423885"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65 let – smrt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moudrost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vyrovnanost vs. zoufalství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>
                          <a:effectLst/>
                        </a:rPr>
                        <a:t>lidstvo, moji blízcí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>
                          <a:effectLst/>
                        </a:rPr>
                        <a:t>Bylo v pořádku, jaký jsem byl?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>
                          <a:effectLst/>
                        </a:rPr>
                        <a:t>reflexe života</a:t>
                      </a:r>
                    </a:p>
                  </a:txBody>
                  <a:tcPr marL="58018" marR="58018" marT="29009" marB="2900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7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EFB4A82-CF83-41DF-9718-2B0FAE4C1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23650"/>
            <a:ext cx="65" cy="3247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396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altLang="sk-SK" sz="18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nux Libert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3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5238-58CB-4AAF-B186-549BC004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Joan</a:t>
            </a:r>
            <a:r>
              <a:rPr lang="sk-SK" dirty="0"/>
              <a:t> </a:t>
            </a:r>
            <a:r>
              <a:rPr lang="sk-SK" dirty="0" err="1"/>
              <a:t>Erickson</a:t>
            </a:r>
            <a:r>
              <a:rPr lang="sk-SK" dirty="0"/>
              <a:t>: 9. - </a:t>
            </a:r>
            <a:r>
              <a:rPr lang="sk-SK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období </a:t>
            </a:r>
            <a:r>
              <a:rPr lang="sk-SK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pozdního</a:t>
            </a:r>
            <a:r>
              <a:rPr lang="sk-SK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stáří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45EFD-FD5E-4847-AEDA-7126A473F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/>
              <a:t>Společenská</a:t>
            </a:r>
            <a:r>
              <a:rPr lang="sk-SK" b="1" dirty="0"/>
              <a:t> </a:t>
            </a:r>
            <a:r>
              <a:rPr lang="sk-SK" b="1" dirty="0" err="1"/>
              <a:t>integrovanost</a:t>
            </a:r>
            <a:r>
              <a:rPr lang="sk-SK" b="1" dirty="0"/>
              <a:t> </a:t>
            </a:r>
            <a:r>
              <a:rPr lang="sk-SK" b="1" dirty="0" err="1"/>
              <a:t>vs</a:t>
            </a:r>
            <a:r>
              <a:rPr lang="sk-SK" b="1" dirty="0"/>
              <a:t>. </a:t>
            </a:r>
            <a:r>
              <a:rPr lang="sk-SK" b="1" dirty="0" err="1"/>
              <a:t>odloučenost</a:t>
            </a:r>
            <a:r>
              <a:rPr lang="sk-SK" b="1" dirty="0"/>
              <a:t> </a:t>
            </a:r>
          </a:p>
          <a:p>
            <a:pPr marL="0" indent="0">
              <a:buNone/>
            </a:pPr>
            <a:r>
              <a:rPr lang="sk-SK" dirty="0" err="1"/>
              <a:t>Znakem</a:t>
            </a:r>
            <a:r>
              <a:rPr lang="sk-SK" dirty="0"/>
              <a:t> tohoto období je </a:t>
            </a:r>
            <a:r>
              <a:rPr lang="sk-SK" dirty="0" err="1"/>
              <a:t>konfrontace</a:t>
            </a:r>
            <a:r>
              <a:rPr lang="sk-SK" dirty="0"/>
              <a:t> s postupnou </a:t>
            </a:r>
            <a:r>
              <a:rPr lang="sk-SK" dirty="0" err="1"/>
              <a:t>ztrátou</a:t>
            </a:r>
            <a:r>
              <a:rPr lang="sk-SK" dirty="0"/>
              <a:t> </a:t>
            </a:r>
            <a:r>
              <a:rPr lang="sk-SK" dirty="0" err="1"/>
              <a:t>blízkých</a:t>
            </a:r>
            <a:r>
              <a:rPr lang="sk-SK" dirty="0"/>
              <a:t> a </a:t>
            </a:r>
            <a:r>
              <a:rPr lang="sk-SK" dirty="0" err="1"/>
              <a:t>přátel</a:t>
            </a:r>
            <a:r>
              <a:rPr lang="sk-SK" dirty="0"/>
              <a:t> a </a:t>
            </a:r>
            <a:r>
              <a:rPr lang="sk-SK" dirty="0" err="1"/>
              <a:t>uvědomění</a:t>
            </a:r>
            <a:r>
              <a:rPr lang="sk-SK" dirty="0"/>
              <a:t> si smrti </a:t>
            </a:r>
            <a:r>
              <a:rPr lang="sk-SK" dirty="0" err="1"/>
              <a:t>jako</a:t>
            </a:r>
            <a:r>
              <a:rPr lang="sk-SK" dirty="0"/>
              <a:t> </a:t>
            </a:r>
            <a:r>
              <a:rPr lang="sk-SK" dirty="0" err="1"/>
              <a:t>blízké</a:t>
            </a:r>
            <a:r>
              <a:rPr lang="sk-SK" dirty="0"/>
              <a:t> reality. </a:t>
            </a:r>
          </a:p>
          <a:p>
            <a:pPr marL="0" indent="0">
              <a:buNone/>
            </a:pPr>
            <a:r>
              <a:rPr lang="sk-SK" dirty="0" err="1"/>
              <a:t>Zhoršování</a:t>
            </a:r>
            <a:r>
              <a:rPr lang="sk-SK" dirty="0"/>
              <a:t> psychického i fyzického zdraví  =&gt; </a:t>
            </a:r>
            <a:r>
              <a:rPr lang="sk-SK" dirty="0" err="1"/>
              <a:t>závislost</a:t>
            </a:r>
            <a:r>
              <a:rPr lang="sk-SK" dirty="0"/>
              <a:t> na okolí a </a:t>
            </a:r>
            <a:r>
              <a:rPr lang="sk-SK" dirty="0" err="1"/>
              <a:t>ztráta</a:t>
            </a:r>
            <a:r>
              <a:rPr lang="sk-SK" dirty="0"/>
              <a:t> </a:t>
            </a:r>
            <a:r>
              <a:rPr lang="sk-SK" dirty="0" err="1"/>
              <a:t>autonomie</a:t>
            </a:r>
            <a:r>
              <a:rPr lang="sk-SK" dirty="0"/>
              <a:t>. </a:t>
            </a:r>
          </a:p>
          <a:p>
            <a:pPr marL="0" indent="0">
              <a:buNone/>
            </a:pPr>
            <a:r>
              <a:rPr lang="sk-SK" dirty="0"/>
              <a:t>V </a:t>
            </a:r>
            <a:r>
              <a:rPr lang="sk-SK" dirty="0" err="1"/>
              <a:t>důsledku</a:t>
            </a:r>
            <a:r>
              <a:rPr lang="sk-SK" dirty="0"/>
              <a:t> </a:t>
            </a:r>
            <a:r>
              <a:rPr lang="sk-SK" dirty="0" err="1"/>
              <a:t>regresí</a:t>
            </a:r>
            <a:r>
              <a:rPr lang="sk-SK" dirty="0"/>
              <a:t> do </a:t>
            </a:r>
            <a:r>
              <a:rPr lang="sk-SK" dirty="0" err="1"/>
              <a:t>předchozích</a:t>
            </a:r>
            <a:r>
              <a:rPr lang="sk-SK" dirty="0"/>
              <a:t> </a:t>
            </a:r>
            <a:r>
              <a:rPr lang="sk-SK" dirty="0" err="1"/>
              <a:t>stádií</a:t>
            </a:r>
            <a:r>
              <a:rPr lang="sk-SK" dirty="0"/>
              <a:t> </a:t>
            </a:r>
            <a:r>
              <a:rPr lang="sk-SK" dirty="0" err="1"/>
              <a:t>přichází</a:t>
            </a:r>
            <a:r>
              <a:rPr lang="sk-SK" dirty="0"/>
              <a:t> </a:t>
            </a:r>
            <a:r>
              <a:rPr lang="sk-SK" dirty="0" err="1"/>
              <a:t>ztráta</a:t>
            </a:r>
            <a:r>
              <a:rPr lang="sk-SK" dirty="0"/>
              <a:t> </a:t>
            </a:r>
            <a:r>
              <a:rPr lang="sk-SK" dirty="0" err="1"/>
              <a:t>sebeúcty</a:t>
            </a:r>
            <a:r>
              <a:rPr lang="sk-SK" dirty="0"/>
              <a:t>, </a:t>
            </a:r>
            <a:r>
              <a:rPr lang="sk-SK" dirty="0" err="1"/>
              <a:t>snížení</a:t>
            </a:r>
            <a:r>
              <a:rPr lang="sk-SK" dirty="0"/>
              <a:t> </a:t>
            </a:r>
            <a:r>
              <a:rPr lang="sk-SK" dirty="0" err="1"/>
              <a:t>naděje</a:t>
            </a:r>
            <a:r>
              <a:rPr lang="sk-SK" dirty="0"/>
              <a:t> a </a:t>
            </a:r>
            <a:r>
              <a:rPr lang="sk-SK" dirty="0" err="1"/>
              <a:t>důvěry</a:t>
            </a:r>
            <a:r>
              <a:rPr lang="sk-SK" dirty="0"/>
              <a:t> v sebe sama i okolí. </a:t>
            </a:r>
          </a:p>
          <a:p>
            <a:pPr marL="0" indent="0">
              <a:buNone/>
            </a:pPr>
            <a:r>
              <a:rPr lang="sk-SK" b="1" dirty="0"/>
              <a:t>Úkol: </a:t>
            </a:r>
            <a:r>
              <a:rPr lang="sk-SK" dirty="0"/>
              <a:t>pochopení smrti </a:t>
            </a:r>
            <a:r>
              <a:rPr lang="sk-SK" dirty="0" err="1"/>
              <a:t>jako</a:t>
            </a:r>
            <a:r>
              <a:rPr lang="sk-SK" dirty="0"/>
              <a:t> </a:t>
            </a:r>
            <a:r>
              <a:rPr lang="sk-SK" dirty="0" err="1"/>
              <a:t>součásti</a:t>
            </a:r>
            <a:r>
              <a:rPr lang="sk-SK" dirty="0"/>
              <a:t> života, </a:t>
            </a:r>
            <a:r>
              <a:rPr lang="sk-SK" dirty="0" err="1"/>
              <a:t>nahlížení</a:t>
            </a:r>
            <a:r>
              <a:rPr lang="sk-SK" dirty="0"/>
              <a:t> vlastní konečnosti skrze </a:t>
            </a:r>
            <a:r>
              <a:rPr lang="sk-SK" dirty="0" err="1"/>
              <a:t>další</a:t>
            </a:r>
            <a:r>
              <a:rPr lang="sk-SK" dirty="0"/>
              <a:t> </a:t>
            </a:r>
            <a:r>
              <a:rPr lang="sk-SK" dirty="0" err="1"/>
              <a:t>generace</a:t>
            </a:r>
            <a:r>
              <a:rPr lang="sk-SK" dirty="0"/>
              <a:t> a spojení s </a:t>
            </a:r>
            <a:r>
              <a:rPr lang="sk-SK" dirty="0" err="1"/>
              <a:t>Bohem</a:t>
            </a:r>
            <a:r>
              <a:rPr lang="sk-SK" dirty="0"/>
              <a:t>/</a:t>
            </a:r>
            <a:r>
              <a:rPr lang="sk-SK" dirty="0" err="1"/>
              <a:t>přírodou</a:t>
            </a:r>
            <a:r>
              <a:rPr lang="sk-SK" dirty="0"/>
              <a:t>/</a:t>
            </a:r>
            <a:r>
              <a:rPr lang="sk-SK" dirty="0" err="1"/>
              <a:t>vesmírem</a:t>
            </a:r>
            <a:r>
              <a:rPr lang="sk-S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21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8F9A-0B3A-4EC3-B301-6FE0E18B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sk-SK" altLang="sk-SK" sz="4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Periodizace</a:t>
            </a:r>
            <a:r>
              <a:rPr kumimoji="0" lang="sk-SK" altLang="sk-SK" sz="4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kumimoji="0" lang="sk-SK" altLang="sk-SK" sz="4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dětského</a:t>
            </a:r>
            <a:r>
              <a:rPr kumimoji="0" lang="sk-SK" altLang="sk-SK" sz="4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kumimoji="0" lang="sk-SK" altLang="sk-SK" sz="4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věku</a:t>
            </a:r>
            <a:br>
              <a:rPr kumimoji="0" lang="sk-SK" altLang="sk-SK" sz="4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</a:br>
            <a:endParaRPr lang="sk-SK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56DFB44-EA6E-4852-809F-A0167C31CEF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363961"/>
            <a:ext cx="5181600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PRENATÁLNÍ OBDOBÍ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nitroděložní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intrauterinní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 – 40 </a:t>
            </a: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týdnů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(= 280 dní):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embryo (</a:t>
            </a: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zárodek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 – </a:t>
            </a: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prvních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8 </a:t>
            </a: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týdnů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k-SK" alt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fetus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(plod) – od 9. </a:t>
            </a: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týdne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do </a:t>
            </a: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narození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;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k-SK" altLang="sk-SK" sz="2000" dirty="0">
              <a:latin typeface="+mj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sk-SK" alt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k-SK" alt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20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83A6D5-712A-487B-9A7D-FCA3B625D1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0" lang="sk-SK" altLang="sk-S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POSTNATÁLNÍ OBDOBÍ</a:t>
            </a:r>
          </a:p>
          <a:p>
            <a:r>
              <a:rPr kumimoji="0" lang="sk-SK" altLang="sk-SK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novorozenec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– od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narození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do 28. dne života (trvá 28 dní);</a:t>
            </a:r>
          </a:p>
          <a:p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sk-SK" altLang="sk-SK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kojenec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– od 29. dne do dne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prvních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narozenin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(trvá 11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měsíců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); </a:t>
            </a:r>
          </a:p>
          <a:p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batole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– 2. až 3. rok života (trvá 2 roky); </a:t>
            </a:r>
          </a:p>
          <a:p>
            <a:r>
              <a:rPr kumimoji="0" lang="sk-SK" altLang="sk-SK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předškolák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– 4. až 6. rok života (trvá 3 roky); </a:t>
            </a:r>
          </a:p>
          <a:p>
            <a:r>
              <a:rPr kumimoji="0" lang="sk-SK" altLang="sk-S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mladší školní </a:t>
            </a:r>
            <a:r>
              <a:rPr kumimoji="0" lang="sk-SK" altLang="sk-SK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věk</a:t>
            </a:r>
            <a:r>
              <a:rPr kumimoji="0" lang="sk-SK" altLang="sk-S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–</a:t>
            </a:r>
          </a:p>
          <a:p>
            <a:r>
              <a:rPr lang="sk-SK" altLang="sk-SK" b="1" dirty="0">
                <a:latin typeface="+mj-lt"/>
              </a:rPr>
              <a:t>s</a:t>
            </a:r>
            <a:r>
              <a:rPr kumimoji="0" lang="sk-SK" altLang="sk-S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tarší školní </a:t>
            </a:r>
            <a:r>
              <a:rPr kumimoji="0" lang="sk-SK" altLang="sk-SK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věk</a:t>
            </a:r>
            <a:r>
              <a:rPr kumimoji="0" lang="sk-SK" altLang="sk-S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sk-SK" altLang="sk-SK" dirty="0">
                <a:latin typeface="+mj-lt"/>
              </a:rPr>
              <a:t>–</a:t>
            </a:r>
          </a:p>
          <a:p>
            <a:pPr marL="0" indent="0">
              <a:buNone/>
            </a:pP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2152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256</TotalTime>
  <Words>923</Words>
  <Application>Microsoft Office PowerPoint</Application>
  <PresentationFormat>Widescreen</PresentationFormat>
  <Paragraphs>140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-apple-system</vt:lpstr>
      <vt:lpstr>arial</vt:lpstr>
      <vt:lpstr>arial</vt:lpstr>
      <vt:lpstr>Calibri</vt:lpstr>
      <vt:lpstr>Calibri Light</vt:lpstr>
      <vt:lpstr>Helvetica Neue Light</vt:lpstr>
      <vt:lpstr>Linux Libertine</vt:lpstr>
      <vt:lpstr>Retrospect</vt:lpstr>
      <vt:lpstr>PERIODIZACE</vt:lpstr>
      <vt:lpstr>Pythagoras (570 BC-495 BC)</vt:lpstr>
      <vt:lpstr>Starověká Čína</vt:lpstr>
      <vt:lpstr>Ale - platilo toto i pro ženy?</vt:lpstr>
      <vt:lpstr>Kajka´ús, perský emír, 11. století:</vt:lpstr>
      <vt:lpstr>Freud</vt:lpstr>
      <vt:lpstr>Erick Erickson- 8/9 věků člověka</vt:lpstr>
      <vt:lpstr>Joan Erickson: 9. - období pozdního stáří</vt:lpstr>
      <vt:lpstr>Periodizace dětského věku </vt:lpstr>
      <vt:lpstr>Nepovinný úkol: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Periodizace</dc:title>
  <dc:creator>Lucia Drotárová</dc:creator>
  <cp:lastModifiedBy>Lucia Drotárová</cp:lastModifiedBy>
  <cp:revision>12</cp:revision>
  <dcterms:created xsi:type="dcterms:W3CDTF">2022-02-18T15:12:26Z</dcterms:created>
  <dcterms:modified xsi:type="dcterms:W3CDTF">2022-03-07T12:34:07Z</dcterms:modified>
</cp:coreProperties>
</file>