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97" r:id="rId19"/>
    <p:sldId id="298"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99" r:id="rId35"/>
    <p:sldId id="300" r:id="rId36"/>
    <p:sldId id="301" r:id="rId37"/>
    <p:sldId id="302" r:id="rId38"/>
    <p:sldId id="303" r:id="rId39"/>
    <p:sldId id="304" r:id="rId40"/>
    <p:sldId id="305" r:id="rId41"/>
    <p:sldId id="307" r:id="rId42"/>
    <p:sldId id="306"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slovnik-cizich-slov.abz.cz/web.php/slovo/mysleni" TargetMode="External"/><Relationship Id="rId2" Type="http://schemas.openxmlformats.org/officeDocument/2006/relationships/hyperlink" Target="https://slovnik-cizich-slov.abz.cz/web.php/slovo/temp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D9C061-AAA9-4F6B-925A-7C908B1CECD2}"/>
              </a:ext>
            </a:extLst>
          </p:cNvPr>
          <p:cNvSpPr>
            <a:spLocks noGrp="1"/>
          </p:cNvSpPr>
          <p:nvPr>
            <p:ph type="ctrTitle"/>
          </p:nvPr>
        </p:nvSpPr>
        <p:spPr/>
        <p:txBody>
          <a:bodyPr/>
          <a:lstStyle/>
          <a:p>
            <a:r>
              <a:rPr lang="cs-CZ" dirty="0"/>
              <a:t>Speciální </a:t>
            </a:r>
            <a:r>
              <a:rPr lang="cs-CZ" dirty="0" err="1"/>
              <a:t>gerontagogika</a:t>
            </a:r>
            <a:endParaRPr lang="cs-CZ" dirty="0"/>
          </a:p>
        </p:txBody>
      </p:sp>
      <p:sp>
        <p:nvSpPr>
          <p:cNvPr id="3" name="Podnadpis 2">
            <a:extLst>
              <a:ext uri="{FF2B5EF4-FFF2-40B4-BE49-F238E27FC236}">
                <a16:creationId xmlns:a16="http://schemas.microsoft.com/office/drawing/2014/main" id="{DAC4DDC6-637F-475D-97E4-8D8DDE7A35DD}"/>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9950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lstStyle/>
          <a:p>
            <a:r>
              <a:rPr lang="cs-CZ" dirty="0"/>
              <a:t>Cílovou skupinu lze rozčlenit do několika skupin: Funkční stav</a:t>
            </a:r>
          </a:p>
        </p:txBody>
      </p:sp>
      <p:sp>
        <p:nvSpPr>
          <p:cNvPr id="3" name="Zástupný obsah 2">
            <a:extLst>
              <a:ext uri="{FF2B5EF4-FFF2-40B4-BE49-F238E27FC236}">
                <a16:creationId xmlns:a16="http://schemas.microsoft.com/office/drawing/2014/main" id="{FE05AA8A-F926-4450-827B-7DF2F0B0FC1B}"/>
              </a:ext>
            </a:extLst>
          </p:cNvPr>
          <p:cNvSpPr>
            <a:spLocks noGrp="1"/>
          </p:cNvSpPr>
          <p:nvPr>
            <p:ph idx="1"/>
          </p:nvPr>
        </p:nvSpPr>
        <p:spPr/>
        <p:txBody>
          <a:bodyPr>
            <a:normAutofit fontScale="85000" lnSpcReduction="10000"/>
          </a:bodyPr>
          <a:lstStyle/>
          <a:p>
            <a:pPr marL="0" indent="0">
              <a:buNone/>
            </a:pPr>
            <a:r>
              <a:rPr lang="cs-CZ" dirty="0"/>
              <a:t>Členění seniorů z hlediska </a:t>
            </a:r>
            <a:r>
              <a:rPr lang="cs-CZ" b="1" dirty="0"/>
              <a:t>jejich funkčního stavu </a:t>
            </a:r>
            <a:r>
              <a:rPr lang="cs-CZ" dirty="0"/>
              <a:t>(dle stavu aktivit denního života), který vypovídá o soběstačnosti, nezávislosti, schopnosti adaptace, fyzické, sociální a psychické zdatnosti.  </a:t>
            </a:r>
          </a:p>
          <a:p>
            <a:pPr>
              <a:buFont typeface="Wingdings" panose="05000000000000000000" pitchFamily="2" charset="2"/>
              <a:buChar char="v"/>
            </a:pPr>
            <a:r>
              <a:rPr lang="cs-CZ" b="1" dirty="0"/>
              <a:t>elitní senior </a:t>
            </a:r>
            <a:r>
              <a:rPr lang="cs-CZ" dirty="0"/>
              <a:t>(samostatný, schopen mimořádných výkonů, např. otužilec)  </a:t>
            </a:r>
          </a:p>
          <a:p>
            <a:pPr>
              <a:buFont typeface="Wingdings" panose="05000000000000000000" pitchFamily="2" charset="2"/>
              <a:buChar char="v"/>
            </a:pPr>
            <a:r>
              <a:rPr lang="cs-CZ" b="1" dirty="0"/>
              <a:t>zdatný senior </a:t>
            </a:r>
            <a:r>
              <a:rPr lang="cs-CZ" dirty="0"/>
              <a:t>(žije samostatně, žije i o samotě, má dobrou tělesnou a duševní kondici)  </a:t>
            </a:r>
          </a:p>
          <a:p>
            <a:pPr>
              <a:buFont typeface="Wingdings" panose="05000000000000000000" pitchFamily="2" charset="2"/>
              <a:buChar char="v"/>
            </a:pPr>
            <a:r>
              <a:rPr lang="cs-CZ" b="1" dirty="0"/>
              <a:t>nezávislý senior </a:t>
            </a:r>
            <a:r>
              <a:rPr lang="cs-CZ" dirty="0"/>
              <a:t>(zvládá běžné aktivity, má nižší zdatnost – posedává, bolavé klouby, nízká svalová síla, selhává v zátěžových situacích)  </a:t>
            </a:r>
          </a:p>
          <a:p>
            <a:pPr>
              <a:buFont typeface="Wingdings" panose="05000000000000000000" pitchFamily="2" charset="2"/>
              <a:buChar char="v"/>
            </a:pPr>
            <a:r>
              <a:rPr lang="cs-CZ" b="1" dirty="0"/>
              <a:t>křehký senior </a:t>
            </a:r>
            <a:r>
              <a:rPr lang="cs-CZ" dirty="0"/>
              <a:t>(malá schopnost zdatnosti, odolnosti a adaptibility), malá odolnost k zátěži, snadno se dekompenzují a musí vyhledávat pomoc u běžných aktivit) </a:t>
            </a:r>
          </a:p>
          <a:p>
            <a:pPr>
              <a:buFont typeface="Wingdings" panose="05000000000000000000" pitchFamily="2" charset="2"/>
              <a:buChar char="v"/>
            </a:pPr>
            <a:r>
              <a:rPr lang="cs-CZ" b="1" dirty="0"/>
              <a:t>závislý senior </a:t>
            </a:r>
            <a:r>
              <a:rPr lang="cs-CZ" dirty="0"/>
              <a:t>(částečná až úplná ztráta soběstačnosti, zvládají sebeobsluhu, ale jinak potřebují pomoci, pomoc s animací život k podnětům, komunikaci a smyslu  </a:t>
            </a:r>
          </a:p>
          <a:p>
            <a:pPr>
              <a:buFont typeface="Wingdings" panose="05000000000000000000" pitchFamily="2" charset="2"/>
              <a:buChar char="v"/>
            </a:pPr>
            <a:r>
              <a:rPr lang="cs-CZ" b="1" dirty="0"/>
              <a:t>zcela závislý senior </a:t>
            </a:r>
            <a:r>
              <a:rPr lang="cs-CZ" dirty="0"/>
              <a:t>(vyžaduje pomoc i u základních aktivit, trvalý dohled, ošetřování při upoutání na lůžko, obvyklá inkontinence, vyžaduje ochranu a bezpečí)  </a:t>
            </a:r>
          </a:p>
          <a:p>
            <a:pPr>
              <a:buFont typeface="Wingdings" panose="05000000000000000000" pitchFamily="2" charset="2"/>
              <a:buChar char="v"/>
            </a:pPr>
            <a:r>
              <a:rPr lang="cs-CZ" b="1" dirty="0"/>
              <a:t>umírající senior </a:t>
            </a:r>
            <a:r>
              <a:rPr lang="cs-CZ" dirty="0"/>
              <a:t>(vyžaduje paliativní péči).</a:t>
            </a:r>
          </a:p>
        </p:txBody>
      </p:sp>
    </p:spTree>
    <p:extLst>
      <p:ext uri="{BB962C8B-B14F-4D97-AF65-F5344CB8AC3E}">
        <p14:creationId xmlns:p14="http://schemas.microsoft.com/office/powerpoint/2010/main" val="357249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OSOB SE ZDRAVOTNÍM POSTIŽENÍM </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Uznání a ochrana práv jedinců se zdravotním postižením je zahrnuta v řadě národních i mezinárodních dokumentů. </a:t>
            </a:r>
          </a:p>
          <a:p>
            <a:r>
              <a:rPr lang="cs-CZ" b="1" dirty="0"/>
              <a:t>Všeobecná deklarace lidských práv </a:t>
            </a:r>
            <a:r>
              <a:rPr lang="cs-CZ" dirty="0"/>
              <a:t>přijata 10. 12. 1948 </a:t>
            </a:r>
          </a:p>
          <a:p>
            <a:pPr marL="0" indent="0">
              <a:buNone/>
            </a:pPr>
            <a:r>
              <a:rPr lang="cs-CZ" dirty="0"/>
              <a:t>Článek 1: </a:t>
            </a:r>
            <a:r>
              <a:rPr lang="cs-CZ" i="1" dirty="0"/>
              <a:t>„Všichni lidé rodí se svobodní a rovní co do důstojnosti a práv“ </a:t>
            </a:r>
          </a:p>
          <a:p>
            <a:r>
              <a:rPr lang="cs-CZ" b="1" dirty="0"/>
              <a:t>Evropská sociální charta </a:t>
            </a:r>
            <a:endParaRPr lang="cs-CZ" dirty="0"/>
          </a:p>
          <a:p>
            <a:pPr marL="0" indent="0">
              <a:buNone/>
            </a:pPr>
            <a:r>
              <a:rPr lang="cs-CZ" dirty="0"/>
              <a:t>18. 10. 1961 v Turínu, přijala Rada Evropy, v ČR ratifikováno</a:t>
            </a:r>
            <a:r>
              <a:rPr lang="cs-CZ" i="1" dirty="0"/>
              <a:t> 3. listopadu 1999.) </a:t>
            </a:r>
            <a:r>
              <a:rPr lang="cs-CZ" dirty="0"/>
              <a:t>Lidem se zdravotním postižením jsou věnována ustanovení, která se týkají práva na využívání sociálních služeb, odborný výcvik, rehabilitaci a sociální </a:t>
            </a:r>
            <a:r>
              <a:rPr lang="cs-CZ" dirty="0" err="1"/>
              <a:t>readaptaci</a:t>
            </a:r>
            <a:r>
              <a:rPr lang="cs-CZ" dirty="0"/>
              <a:t>, právo na práci. </a:t>
            </a:r>
          </a:p>
          <a:p>
            <a:r>
              <a:rPr lang="cs-CZ" b="1" dirty="0"/>
              <a:t>Deklarace práv zdravotně postižených osob </a:t>
            </a:r>
            <a:endParaRPr lang="cs-CZ" dirty="0"/>
          </a:p>
          <a:p>
            <a:pPr marL="0" indent="0">
              <a:buNone/>
            </a:pPr>
            <a:r>
              <a:rPr lang="cs-CZ" dirty="0"/>
              <a:t>Deklarace práv zdravotně postižených osob byla vyhlášena Valným shromážděním OSN dne 9. 12. 1975. Důležité je ustanovení, které zdůrazňuje, že je třeba chránit člověka se zdravotním postižením nejen v rámci pracovního procesu, ale směřovat ke komplexní ochraně lidských práv. </a:t>
            </a:r>
          </a:p>
        </p:txBody>
      </p:sp>
    </p:spTree>
    <p:extLst>
      <p:ext uri="{BB962C8B-B14F-4D97-AF65-F5344CB8AC3E}">
        <p14:creationId xmlns:p14="http://schemas.microsoft.com/office/powerpoint/2010/main" val="181211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ZDRAVOTNÍHO POSTIŽENÍ </a:t>
            </a:r>
          </a:p>
        </p:txBody>
      </p:sp>
      <p:sp>
        <p:nvSpPr>
          <p:cNvPr id="3" name="Zástupný symbol pro obsah 2"/>
          <p:cNvSpPr>
            <a:spLocks noGrp="1"/>
          </p:cNvSpPr>
          <p:nvPr>
            <p:ph idx="1"/>
          </p:nvPr>
        </p:nvSpPr>
        <p:spPr/>
        <p:txBody>
          <a:bodyPr>
            <a:normAutofit fontScale="85000" lnSpcReduction="10000"/>
          </a:bodyPr>
          <a:lstStyle/>
          <a:p>
            <a:r>
              <a:rPr lang="cs-CZ" b="1" dirty="0"/>
              <a:t>Standardní pravidla pro vyrovnávání příležitostí pro osoby se zdravotním postižením </a:t>
            </a:r>
            <a:r>
              <a:rPr lang="cs-CZ" dirty="0"/>
              <a:t>2. 10. 1993 přijalo Valné shromáždění OSN. </a:t>
            </a:r>
          </a:p>
          <a:p>
            <a:r>
              <a:rPr lang="en-US" b="1" dirty="0"/>
              <a:t>ÚMLUVA O PRÁVECH OSOB SE ZDRAVOTNÍM POSTIŽENÍM (CONVENTION ON THE RIGHTS OF PERSONS WITH DISABILITIES) </a:t>
            </a:r>
            <a:endParaRPr lang="en-US" dirty="0"/>
          </a:p>
          <a:p>
            <a:pPr marL="0" indent="0">
              <a:buNone/>
            </a:pPr>
            <a:r>
              <a:rPr lang="cs-CZ" dirty="0"/>
              <a:t>Úmluvu o právech osob se zdravotním postižením přijalo Valné shromáždění OSN dne 13. prosince 2006 s platností od 3. května 2008. Česká republika ji podepsala 30. března 2007</a:t>
            </a:r>
            <a:r>
              <a:rPr lang="cs-CZ" i="1" dirty="0"/>
              <a:t>. „Účelem této úmluvy je podporovat, chránit a zajišťovat plné a rovné užívání všech lidských práv a základních svobod všemi osobami se zdravotním postižením.</a:t>
            </a:r>
          </a:p>
          <a:p>
            <a:pPr>
              <a:buFont typeface="Wingdings" panose="05000000000000000000" pitchFamily="2" charset="2"/>
              <a:buChar char="Ø"/>
            </a:pPr>
            <a:r>
              <a:rPr lang="cs-CZ" b="1" dirty="0"/>
              <a:t>Listina základních práv a svobod </a:t>
            </a:r>
            <a:r>
              <a:rPr lang="cs-CZ" dirty="0"/>
              <a:t>(dále jen LZPS) byla v ČR přijata zákonem č. 2/1993 Sb., o vyhlášení Listiny základních práv a svobod, ve znění ústavního zákona č. 162/1998 Sb.</a:t>
            </a:r>
          </a:p>
          <a:p>
            <a:pPr>
              <a:buFont typeface="Wingdings" panose="05000000000000000000" pitchFamily="2" charset="2"/>
              <a:buChar char="Ø"/>
            </a:pPr>
            <a:r>
              <a:rPr lang="cs-CZ" dirty="0"/>
              <a:t>Zákon č. 198/2009 Sb., o rovném zacházení a o právních prostředcích ochrany před diskriminací a o změně některých zákonů (</a:t>
            </a:r>
            <a:r>
              <a:rPr lang="cs-CZ" b="1" dirty="0"/>
              <a:t>antidiskriminační zákon</a:t>
            </a:r>
            <a:r>
              <a:rPr lang="cs-CZ" dirty="0"/>
              <a:t>) </a:t>
            </a:r>
          </a:p>
          <a:p>
            <a:pPr>
              <a:buFont typeface="Wingdings" panose="05000000000000000000" pitchFamily="2" charset="2"/>
              <a:buChar char="Ø"/>
            </a:pPr>
            <a:r>
              <a:rPr lang="cs-CZ" b="1" dirty="0"/>
              <a:t>Národní plán podpory rovných příležitostí pro osoby se zdravotním postižením na období 2021–2025</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36133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péče o dospělé a seniory se zdravotním postižením </a:t>
            </a:r>
          </a:p>
        </p:txBody>
      </p:sp>
      <p:sp>
        <p:nvSpPr>
          <p:cNvPr id="3" name="Zástupný symbol pro obsah 2"/>
          <p:cNvSpPr>
            <a:spLocks noGrp="1"/>
          </p:cNvSpPr>
          <p:nvPr>
            <p:ph idx="1"/>
          </p:nvPr>
        </p:nvSpPr>
        <p:spPr/>
        <p:txBody>
          <a:bodyPr>
            <a:normAutofit/>
          </a:bodyPr>
          <a:lstStyle/>
          <a:p>
            <a:pPr marL="0" indent="0">
              <a:buNone/>
            </a:pPr>
            <a:r>
              <a:rPr lang="cs-CZ" dirty="0"/>
              <a:t>Podpora státu směrem k dospělým a seniorům se zdravotním postižením se váže ke třem oblastem:</a:t>
            </a:r>
          </a:p>
          <a:p>
            <a:r>
              <a:rPr lang="cs-CZ" b="1" dirty="0" err="1"/>
              <a:t>speciálněpedagogické</a:t>
            </a:r>
            <a:r>
              <a:rPr lang="cs-CZ" b="1" dirty="0"/>
              <a:t> </a:t>
            </a:r>
            <a:r>
              <a:rPr lang="cs-CZ" dirty="0"/>
              <a:t>(jedná se o nabídku individuálních kurzů, vzdělávání, zájmové činnosti)</a:t>
            </a:r>
          </a:p>
          <a:p>
            <a:r>
              <a:rPr lang="cs-CZ" b="1" dirty="0"/>
              <a:t>pracovní </a:t>
            </a:r>
            <a:r>
              <a:rPr lang="cs-CZ" dirty="0"/>
              <a:t>(běžné i podporované zaměstnávání, chráněná pracoviště)</a:t>
            </a:r>
          </a:p>
          <a:p>
            <a:r>
              <a:rPr lang="cs-CZ" b="1" dirty="0"/>
              <a:t>sociální </a:t>
            </a:r>
            <a:r>
              <a:rPr lang="cs-CZ" dirty="0"/>
              <a:t>(chráněného či podporovaného bydlení, osobní asistence, denních center, komunitní podpory apod.) </a:t>
            </a:r>
          </a:p>
          <a:p>
            <a:pPr marL="0" indent="0">
              <a:buNone/>
            </a:pPr>
            <a:r>
              <a:rPr lang="cs-CZ" sz="2000" dirty="0"/>
              <a:t>Systém sociální péče je ustanoven </a:t>
            </a:r>
            <a:r>
              <a:rPr lang="cs-CZ" sz="2000" b="1" dirty="0"/>
              <a:t>zákonem č. 108/2006 Sb., o sociálních službách</a:t>
            </a:r>
            <a:r>
              <a:rPr lang="cs-CZ" sz="2000" dirty="0"/>
              <a:t> (31 typů sociálních služeb, které mají společného jmenovatele - podporovat kvalitní a důstojný život jedinců s postižením. </a:t>
            </a:r>
          </a:p>
        </p:txBody>
      </p:sp>
    </p:spTree>
    <p:extLst>
      <p:ext uri="{BB962C8B-B14F-4D97-AF65-F5344CB8AC3E}">
        <p14:creationId xmlns:p14="http://schemas.microsoft.com/office/powerpoint/2010/main" val="408067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služby</a:t>
            </a:r>
          </a:p>
        </p:txBody>
      </p:sp>
      <p:sp>
        <p:nvSpPr>
          <p:cNvPr id="3" name="Zástupný symbol pro obsah 2"/>
          <p:cNvSpPr>
            <a:spLocks noGrp="1"/>
          </p:cNvSpPr>
          <p:nvPr>
            <p:ph idx="1"/>
          </p:nvPr>
        </p:nvSpPr>
        <p:spPr>
          <a:xfrm>
            <a:off x="677334" y="1444753"/>
            <a:ext cx="8596668" cy="4596610"/>
          </a:xfrm>
        </p:spPr>
        <p:txBody>
          <a:bodyPr>
            <a:normAutofit/>
          </a:bodyPr>
          <a:lstStyle/>
          <a:p>
            <a:pPr marL="0" indent="0">
              <a:buNone/>
            </a:pPr>
            <a:r>
              <a:rPr lang="cs-CZ" sz="2000" dirty="0"/>
              <a:t>Změna v poskytování sociálních služeb od direktivního působení ke smluvní spolupráci, ta je založena na vztahu </a:t>
            </a:r>
            <a:r>
              <a:rPr lang="cs-CZ" sz="2000" b="1" dirty="0"/>
              <a:t>poskytovatele a uživatele služby</a:t>
            </a:r>
            <a:r>
              <a:rPr lang="cs-CZ" sz="2000" dirty="0"/>
              <a:t>. </a:t>
            </a:r>
          </a:p>
          <a:p>
            <a:pPr marL="0" indent="0">
              <a:buNone/>
            </a:pPr>
            <a:r>
              <a:rPr lang="cs-CZ" sz="2000" dirty="0"/>
              <a:t>Sociální péči už neposkytuje pouze </a:t>
            </a:r>
            <a:r>
              <a:rPr lang="cs-CZ" sz="2000" b="1" dirty="0"/>
              <a:t>stát</a:t>
            </a:r>
            <a:r>
              <a:rPr lang="cs-CZ" sz="2000" dirty="0"/>
              <a:t>, ale mnoho dalších poskytovatelů, převážně v rámci neziskového sektoru. </a:t>
            </a:r>
          </a:p>
          <a:p>
            <a:pPr marL="0" indent="0">
              <a:buNone/>
            </a:pPr>
            <a:r>
              <a:rPr lang="cs-CZ" sz="2000" dirty="0"/>
              <a:t>Pozornost je věnována kvalitě poskytovaných služeb, což dokladuje od roku 2007 závazná vyhláška MPSV č. 505/2006 Sb., prováděcího předpisu k zákonu č. 108/2006 Sb., o sociálních službách, v platném znění </a:t>
            </a:r>
            <a:r>
              <a:rPr lang="cs-CZ" sz="2000" b="1" dirty="0"/>
              <a:t>popisující Standardy kvality sociálních služeb. </a:t>
            </a:r>
          </a:p>
          <a:p>
            <a:pPr marL="0" indent="0">
              <a:buNone/>
            </a:pPr>
            <a:r>
              <a:rPr lang="cs-CZ" sz="2000" dirty="0">
                <a:solidFill>
                  <a:srgbClr val="FF0000"/>
                </a:solidFill>
              </a:rPr>
              <a:t>V rámci zákona č. 108/2006 Sb., o sociálních službách, se rozlišují </a:t>
            </a:r>
            <a:r>
              <a:rPr lang="cs-CZ" sz="2000" b="1" dirty="0">
                <a:solidFill>
                  <a:srgbClr val="FF0000"/>
                </a:solidFill>
              </a:rPr>
              <a:t>služby sociální péče, služby sociální prevence a sociální poradenství</a:t>
            </a:r>
            <a:r>
              <a:rPr lang="cs-CZ" sz="2000" dirty="0">
                <a:solidFill>
                  <a:srgbClr val="FF0000"/>
                </a:solidFill>
              </a:rPr>
              <a:t>. Sociální služby se uskutečňují </a:t>
            </a:r>
            <a:r>
              <a:rPr lang="cs-CZ" sz="2000" b="1" dirty="0">
                <a:solidFill>
                  <a:srgbClr val="FF0000"/>
                </a:solidFill>
              </a:rPr>
              <a:t>formou pobytovou, ambulantní nebo terénní.</a:t>
            </a:r>
            <a:r>
              <a:rPr lang="cs-CZ" sz="2000" dirty="0">
                <a:solidFill>
                  <a:srgbClr val="FF0000"/>
                </a:solidFill>
              </a:rPr>
              <a:t> </a:t>
            </a:r>
          </a:p>
        </p:txBody>
      </p:sp>
    </p:spTree>
    <p:extLst>
      <p:ext uri="{BB962C8B-B14F-4D97-AF65-F5344CB8AC3E}">
        <p14:creationId xmlns:p14="http://schemas.microsoft.com/office/powerpoint/2010/main" val="119577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SLUŽBY </a:t>
            </a:r>
            <a:r>
              <a:rPr lang="cs-CZ" dirty="0">
                <a:solidFill>
                  <a:srgbClr val="FF0000"/>
                </a:solidFill>
              </a:rPr>
              <a:t>SOCIÁLNÍ PÉČE</a:t>
            </a:r>
          </a:p>
        </p:txBody>
      </p:sp>
      <p:sp>
        <p:nvSpPr>
          <p:cNvPr id="3" name="Zástupný symbol pro obsah 2"/>
          <p:cNvSpPr>
            <a:spLocks noGrp="1"/>
          </p:cNvSpPr>
          <p:nvPr>
            <p:ph idx="1"/>
          </p:nvPr>
        </p:nvSpPr>
        <p:spPr>
          <a:xfrm>
            <a:off x="677334" y="1281749"/>
            <a:ext cx="8596668" cy="5036755"/>
          </a:xfrm>
        </p:spPr>
        <p:txBody>
          <a:bodyPr>
            <a:normAutofit fontScale="77500" lnSpcReduction="20000"/>
          </a:bodyPr>
          <a:lstStyle/>
          <a:p>
            <a:pPr marL="0" indent="0">
              <a:buNone/>
            </a:pPr>
            <a:r>
              <a:rPr lang="cs-CZ" sz="2300" dirty="0"/>
              <a:t>Cílem je </a:t>
            </a:r>
            <a:r>
              <a:rPr lang="cs-CZ" sz="2300" i="1" dirty="0"/>
              <a:t>zajistit fyzickou a psychickou soběstačnost, podpořit život v přirozeném sociálním prostředí a umožnit zapojení do běžného života společnosti, a v případech, kdy toto vylučuje jejich stav, zajistit jim důstojné prostředí a zacházení. </a:t>
            </a:r>
            <a:endParaRPr lang="cs-CZ" sz="2300" dirty="0"/>
          </a:p>
          <a:p>
            <a:pPr marL="0" indent="0">
              <a:buNone/>
            </a:pPr>
            <a:endParaRPr lang="cs-CZ" sz="2100" b="1" dirty="0"/>
          </a:p>
          <a:p>
            <a:pPr marL="0" indent="0">
              <a:buNone/>
            </a:pPr>
            <a:r>
              <a:rPr lang="cs-CZ" sz="2100" b="1" dirty="0"/>
              <a:t>Služby sociální péče </a:t>
            </a:r>
            <a:r>
              <a:rPr lang="cs-CZ" sz="2100" dirty="0"/>
              <a:t>tvoří 14 typů služeb: </a:t>
            </a:r>
          </a:p>
          <a:p>
            <a:pPr marL="0" indent="0">
              <a:buNone/>
            </a:pPr>
            <a:r>
              <a:rPr lang="cs-CZ" sz="2100" b="1" dirty="0"/>
              <a:t>Osobní asistence </a:t>
            </a:r>
            <a:r>
              <a:rPr lang="cs-CZ" sz="2100" dirty="0"/>
              <a:t>(terénní služba v přirozeném prostředí), </a:t>
            </a:r>
            <a:r>
              <a:rPr lang="cs-CZ" sz="2100" b="1" dirty="0"/>
              <a:t>pečovatelská služba </a:t>
            </a:r>
            <a:r>
              <a:rPr lang="cs-CZ" sz="2100" dirty="0"/>
              <a:t>(terénní nebo ambulantní služba), </a:t>
            </a:r>
            <a:r>
              <a:rPr lang="cs-CZ" sz="2100" b="1" dirty="0"/>
              <a:t>tísňová péče </a:t>
            </a:r>
            <a:r>
              <a:rPr lang="cs-CZ" sz="2100" dirty="0"/>
              <a:t>(nepřetržitá distanční hlasová a elektronická komunikace), </a:t>
            </a:r>
            <a:r>
              <a:rPr lang="cs-CZ" sz="2100" b="1" dirty="0"/>
              <a:t>průvodcovské a předčitatelské služby </a:t>
            </a:r>
            <a:r>
              <a:rPr lang="cs-CZ" sz="2100" dirty="0"/>
              <a:t>(terénní nebo ambulantní služba), </a:t>
            </a:r>
            <a:r>
              <a:rPr lang="cs-CZ" sz="2100" b="1" dirty="0"/>
              <a:t>podpora samostatného bydlení </a:t>
            </a:r>
            <a:r>
              <a:rPr lang="cs-CZ" sz="2100" dirty="0"/>
              <a:t>(terénní služba), </a:t>
            </a:r>
            <a:r>
              <a:rPr lang="cs-CZ" sz="2100" b="1" dirty="0"/>
              <a:t>odlehčovací služby </a:t>
            </a:r>
            <a:r>
              <a:rPr lang="cs-CZ" sz="2100" dirty="0"/>
              <a:t>(terénní, pobytové a ambulantní služby), </a:t>
            </a:r>
            <a:r>
              <a:rPr lang="cs-CZ" sz="2100" b="1" dirty="0"/>
              <a:t>centra denních služeb </a:t>
            </a:r>
            <a:r>
              <a:rPr lang="cs-CZ" sz="2100" dirty="0"/>
              <a:t>(ambulantní služba), </a:t>
            </a:r>
            <a:r>
              <a:rPr lang="cs-CZ" sz="2100" b="1" dirty="0"/>
              <a:t>denní stacionáře </a:t>
            </a:r>
            <a:r>
              <a:rPr lang="cs-CZ" sz="2100" dirty="0"/>
              <a:t>(ambulantní služba), </a:t>
            </a:r>
            <a:r>
              <a:rPr lang="cs-CZ" sz="2100" b="1" dirty="0"/>
              <a:t>týdenní stacionáře </a:t>
            </a:r>
            <a:r>
              <a:rPr lang="cs-CZ" sz="2100" dirty="0"/>
              <a:t>(pobytové služby), </a:t>
            </a:r>
            <a:r>
              <a:rPr lang="cs-CZ" sz="2100" b="1" dirty="0"/>
              <a:t>domovy pro osoby se zdravotním postižením </a:t>
            </a:r>
            <a:r>
              <a:rPr lang="cs-CZ" sz="2100" dirty="0"/>
              <a:t>(pobytová služba), </a:t>
            </a:r>
            <a:r>
              <a:rPr lang="cs-CZ" sz="2100" b="1" dirty="0"/>
              <a:t>domovy pro seniory </a:t>
            </a:r>
            <a:r>
              <a:rPr lang="cs-CZ" sz="2100" dirty="0"/>
              <a:t>(pobytová služba určená osobám, které mají sníženou soběstačnost zejména z důvodu věku), </a:t>
            </a:r>
            <a:r>
              <a:rPr lang="cs-CZ" sz="2100" b="1" dirty="0"/>
              <a:t>domovy se zvláštním režimem </a:t>
            </a:r>
            <a:r>
              <a:rPr lang="cs-CZ" sz="2100" dirty="0"/>
              <a:t>(pobytová služba, která je určena jedincům, kteří mají sníženou soběstačnost z důvodu chronického duševního onemocnění), </a:t>
            </a:r>
            <a:r>
              <a:rPr lang="cs-CZ" sz="2100" b="1" dirty="0"/>
              <a:t>chráněné bydlení </a:t>
            </a:r>
            <a:r>
              <a:rPr lang="cs-CZ" sz="2100" dirty="0"/>
              <a:t>(má formu skupinového, popřípadě individuálního bydlení),</a:t>
            </a:r>
            <a:r>
              <a:rPr lang="cs-CZ" sz="2100" b="1" dirty="0"/>
              <a:t> Sociální služby poskytované ve zdravotnických zařízeních lůžkové péče </a:t>
            </a:r>
            <a:r>
              <a:rPr lang="cs-CZ" sz="2100" dirty="0"/>
              <a:t>(pobytové sociální služby osobám, které již nevyžadují lůžkovou péči, ale vzhledem ke svému zdravotnímu stavu nejsou schopny se obejít bez pomoci jiné fyzické osoby).             </a:t>
            </a:r>
          </a:p>
          <a:p>
            <a:pPr marL="0" indent="0">
              <a:buNone/>
            </a:pPr>
            <a:r>
              <a:rPr lang="cs-CZ" sz="2100" dirty="0"/>
              <a:t> </a:t>
            </a:r>
          </a:p>
        </p:txBody>
      </p:sp>
    </p:spTree>
    <p:extLst>
      <p:ext uri="{BB962C8B-B14F-4D97-AF65-F5344CB8AC3E}">
        <p14:creationId xmlns:p14="http://schemas.microsoft.com/office/powerpoint/2010/main" val="283125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SLUŽBY SOCIÁLNÍ PREVENCE </a:t>
            </a:r>
            <a:r>
              <a:rPr lang="en-US" dirty="0" err="1"/>
              <a:t>tvoří</a:t>
            </a:r>
            <a:r>
              <a:rPr lang="en-US" dirty="0"/>
              <a:t> 18 </a:t>
            </a:r>
            <a:r>
              <a:rPr lang="en-US" dirty="0" err="1"/>
              <a:t>služeb</a:t>
            </a:r>
            <a:r>
              <a:rPr lang="en-US" dirty="0"/>
              <a:t> </a:t>
            </a:r>
            <a:endParaRPr lang="cs-CZ" dirty="0"/>
          </a:p>
        </p:txBody>
      </p:sp>
      <p:sp>
        <p:nvSpPr>
          <p:cNvPr id="3" name="Zástupný symbol pro obsah 2"/>
          <p:cNvSpPr>
            <a:spLocks noGrp="1"/>
          </p:cNvSpPr>
          <p:nvPr>
            <p:ph idx="1"/>
          </p:nvPr>
        </p:nvSpPr>
        <p:spPr>
          <a:xfrm>
            <a:off x="677334" y="1737360"/>
            <a:ext cx="8596668" cy="4690871"/>
          </a:xfrm>
        </p:spPr>
        <p:txBody>
          <a:bodyPr>
            <a:normAutofit fontScale="92500"/>
          </a:bodyPr>
          <a:lstStyle/>
          <a:p>
            <a:r>
              <a:rPr lang="cs-CZ" b="1" dirty="0"/>
              <a:t>Raná péče </a:t>
            </a:r>
            <a:r>
              <a:rPr lang="cs-CZ" dirty="0"/>
              <a:t>(terénní služba, popřípadě doplněná ambulantní formou služby, poskytovaná dítěti a rodičům dítěte ve věku do 7 let).</a:t>
            </a:r>
          </a:p>
          <a:p>
            <a:r>
              <a:rPr lang="cs-CZ" b="1" dirty="0"/>
              <a:t>Sociálně aktivizační služby pro seniory a osoby se zdravotním postižením </a:t>
            </a:r>
            <a:r>
              <a:rPr lang="cs-CZ" dirty="0"/>
              <a:t>(ambulantní, popřípadě terénní služby poskytované osobám v důchodovém věku nebo osobám se zdravotním postižením ohroženým sociálním vyloučením). </a:t>
            </a:r>
          </a:p>
          <a:p>
            <a:r>
              <a:rPr lang="cs-CZ" b="1" dirty="0"/>
              <a:t>Sociálně terapeutické dílny </a:t>
            </a:r>
            <a:r>
              <a:rPr lang="cs-CZ" dirty="0"/>
              <a:t>(ambulantní služby určené také jedincům se zdravotním postižením, jejichž cílem je dlouhodobá a pravidelná podpora zdokonalování pracovních návyků a dovedností prostřednictvím sociálně pracovní terapie). </a:t>
            </a:r>
          </a:p>
          <a:p>
            <a:r>
              <a:rPr lang="cs-CZ" b="1" dirty="0"/>
              <a:t>Sociální rehabilitace </a:t>
            </a:r>
            <a:r>
              <a:rPr lang="cs-CZ" dirty="0"/>
              <a:t>(</a:t>
            </a:r>
            <a:r>
              <a:rPr lang="cs-CZ" i="1" dirty="0"/>
              <a:t>soubor specifických činností směřujících k dosažení samostatnosti, nezávislosti a soběstačnosti osob, a to rozvojem jejich specifických schopností a dovedností, posilováním návyků a nácvikem výkonu běžných, pro samostatný život nezbytných činností alternativním způsobem využívajícím zachovaných schopností, potenciálů a kompetencí. Sociální rehabilitace se poskytuje formou terénních a ambulantních služeb, nebo formou pobytových služeb poskytovaných v centrech sociálně rehabilitačních služeb).</a:t>
            </a:r>
            <a:r>
              <a:rPr lang="cs-CZ" dirty="0"/>
              <a:t> </a:t>
            </a:r>
          </a:p>
        </p:txBody>
      </p:sp>
    </p:spTree>
    <p:extLst>
      <p:ext uri="{BB962C8B-B14F-4D97-AF65-F5344CB8AC3E}">
        <p14:creationId xmlns:p14="http://schemas.microsoft.com/office/powerpoint/2010/main" val="154068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Služby sociální prevence</a:t>
            </a:r>
          </a:p>
        </p:txBody>
      </p:sp>
      <p:sp>
        <p:nvSpPr>
          <p:cNvPr id="3" name="Zástupný symbol pro obsah 2"/>
          <p:cNvSpPr>
            <a:spLocks noGrp="1"/>
          </p:cNvSpPr>
          <p:nvPr>
            <p:ph idx="1"/>
          </p:nvPr>
        </p:nvSpPr>
        <p:spPr>
          <a:xfrm>
            <a:off x="677334" y="1280160"/>
            <a:ext cx="8596668" cy="5001767"/>
          </a:xfrm>
        </p:spPr>
        <p:txBody>
          <a:bodyPr>
            <a:normAutofit fontScale="85000" lnSpcReduction="20000"/>
          </a:bodyPr>
          <a:lstStyle/>
          <a:p>
            <a:r>
              <a:rPr lang="cs-CZ" b="1" dirty="0"/>
              <a:t>Telefonická krizová pomoc </a:t>
            </a:r>
            <a:r>
              <a:rPr lang="cs-CZ" dirty="0"/>
              <a:t>(terénní služba poskytovaná na přechodnou dobu osobám, které se nacházejí v situaci ohrožení zdraví nebo života nebo v jiné obtížné životní situaci, kterou přechodně nemohou řešit vlastními silami) </a:t>
            </a:r>
          </a:p>
          <a:p>
            <a:r>
              <a:rPr lang="cs-CZ" b="1" dirty="0"/>
              <a:t>Tlumočnické služby </a:t>
            </a:r>
            <a:r>
              <a:rPr lang="cs-CZ" dirty="0"/>
              <a:t>(terénní, popřípadě ambulantní služba poskytovaná osobám s poruchami komunikace, jejichž postižení zamezuje běžné komunikaci s okolím bez pomoci jiné fyzické osoby) </a:t>
            </a:r>
          </a:p>
          <a:p>
            <a:r>
              <a:rPr lang="cs-CZ" b="1" dirty="0"/>
              <a:t>Azylové domy </a:t>
            </a:r>
            <a:r>
              <a:rPr lang="cs-CZ" dirty="0"/>
              <a:t>(pobytové služby na přechodnou dobu osobám v nepříznivé sociální situaci spojené se ztrátou bydlení) </a:t>
            </a:r>
          </a:p>
          <a:p>
            <a:r>
              <a:rPr lang="pl-PL" b="1" dirty="0"/>
              <a:t>Domy na půl cesty </a:t>
            </a:r>
            <a:r>
              <a:rPr lang="pl-PL" dirty="0"/>
              <a:t>(pobytové služby zpravidla pro osoby do 26 let věku) </a:t>
            </a:r>
          </a:p>
          <a:p>
            <a:r>
              <a:rPr lang="cs-CZ" b="1" dirty="0"/>
              <a:t>Kontaktní centra </a:t>
            </a:r>
            <a:r>
              <a:rPr lang="cs-CZ" dirty="0"/>
              <a:t>(nízkoprahová zařízení poskytující ambulantní, popřípadě terénní služby osobám ohroženým závislostí na návykových látkách s cílem snižování sociálních a zdravotních rizik spojených se zneužíváním návykových látek. </a:t>
            </a:r>
          </a:p>
          <a:p>
            <a:r>
              <a:rPr lang="cs-CZ" b="1" dirty="0"/>
              <a:t>Krizová pomoc </a:t>
            </a:r>
            <a:r>
              <a:rPr lang="cs-CZ" dirty="0"/>
              <a:t>(terénní, ambulantní nebo pobytová služba na přechodnou dobu poskytovaná osobám, které se nacházejí v situaci ohrožení zdraví nebo života, kdy přechodně nemohou řešit svoji nepříznivou sociální situaci vlastními silami) </a:t>
            </a:r>
          </a:p>
          <a:p>
            <a:r>
              <a:rPr lang="cs-CZ" b="1" dirty="0"/>
              <a:t>Intervenční centra </a:t>
            </a:r>
            <a:r>
              <a:rPr lang="cs-CZ" dirty="0"/>
              <a:t>(ambulantní, terénní nebo pobytová služba určená osobám, které byly ohroženy násilným chováním jiné osoby obývající s ní společné obydlí) </a:t>
            </a:r>
          </a:p>
          <a:p>
            <a:r>
              <a:rPr lang="cs-CZ" b="1" dirty="0"/>
              <a:t>Nízkoprahová denní centra </a:t>
            </a:r>
            <a:r>
              <a:rPr lang="cs-CZ" dirty="0"/>
              <a:t>(ambulantní, popřípadě terénní služby pro osoby bez přístřeší) </a:t>
            </a:r>
          </a:p>
          <a:p>
            <a:r>
              <a:rPr lang="cs-CZ" b="1" dirty="0"/>
              <a:t>Nízkoprahová zařízení pro děti a mládež </a:t>
            </a:r>
            <a:r>
              <a:rPr lang="cs-CZ" dirty="0"/>
              <a:t>(ambulantní, popřípadě terénní služby dětem ve věku od 6 do 26 let ohroženým společensky nežádoucími jevy</a:t>
            </a:r>
          </a:p>
        </p:txBody>
      </p:sp>
    </p:spTree>
    <p:extLst>
      <p:ext uri="{BB962C8B-B14F-4D97-AF65-F5344CB8AC3E}">
        <p14:creationId xmlns:p14="http://schemas.microsoft.com/office/powerpoint/2010/main" val="51254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661416"/>
          </a:xfrm>
        </p:spPr>
        <p:txBody>
          <a:bodyPr/>
          <a:lstStyle/>
          <a:p>
            <a:r>
              <a:rPr lang="cs-CZ" dirty="0"/>
              <a:t>Služby sociální prevence</a:t>
            </a:r>
          </a:p>
        </p:txBody>
      </p:sp>
      <p:sp>
        <p:nvSpPr>
          <p:cNvPr id="3" name="Zástupný symbol pro obsah 2"/>
          <p:cNvSpPr>
            <a:spLocks noGrp="1"/>
          </p:cNvSpPr>
          <p:nvPr>
            <p:ph idx="1"/>
          </p:nvPr>
        </p:nvSpPr>
        <p:spPr>
          <a:xfrm>
            <a:off x="677334" y="1271017"/>
            <a:ext cx="8596668" cy="4770346"/>
          </a:xfrm>
        </p:spPr>
        <p:txBody>
          <a:bodyPr>
            <a:noAutofit/>
          </a:bodyPr>
          <a:lstStyle/>
          <a:p>
            <a:r>
              <a:rPr lang="cs-CZ" sz="1600" b="1" dirty="0"/>
              <a:t>Noclehárny </a:t>
            </a:r>
            <a:r>
              <a:rPr lang="cs-CZ" sz="1600" dirty="0"/>
              <a:t>(ambulantní služby osobám bez přístřeší, které mají zájem o využití hygienického zařízení a přenocování) </a:t>
            </a:r>
          </a:p>
          <a:p>
            <a:r>
              <a:rPr lang="cs-CZ" sz="1600" b="1" dirty="0"/>
              <a:t>Služby následné péče </a:t>
            </a:r>
            <a:r>
              <a:rPr lang="cs-CZ" sz="1600" dirty="0"/>
              <a:t>(ambulantní nebo pobytové služby poskytované osobám s chronickým duševním onemocněním a osobám závislým na návykových látkách, které absolvovaly lůžkovou péči ve zdravotnickém zařízení, absolvovaly ambulantní léčbu nebo se jí podrobují, nebo osobám, které abstinují) </a:t>
            </a:r>
          </a:p>
          <a:p>
            <a:r>
              <a:rPr lang="cs-CZ" sz="1600" b="1" dirty="0"/>
              <a:t>Sociálně aktivizační služby pro rodiny s dětmi </a:t>
            </a:r>
            <a:r>
              <a:rPr lang="cs-CZ" sz="1600" dirty="0"/>
              <a:t>(terénní, popřípadě ambulantní služby poskytované rodině s dítětem, u kterého je jeho vývoj ohrožen v důsledku dopadů dlouhodobě krizové sociální situace, kterou rodiče nedokáží sami bez pomoci překonat, a u kterého existují další rizika ohrožení jeho vývoje) </a:t>
            </a:r>
          </a:p>
          <a:p>
            <a:r>
              <a:rPr lang="cs-CZ" sz="1600" b="1" dirty="0"/>
              <a:t>Terapeutické komunity </a:t>
            </a:r>
            <a:r>
              <a:rPr lang="cs-CZ" sz="1600" dirty="0"/>
              <a:t>(pobytové služby i na přechodnou dobu pro osoby závislé na návykových látkách nebo osoby s chronickým duševním onemocněním) </a:t>
            </a:r>
          </a:p>
          <a:p>
            <a:r>
              <a:rPr lang="cs-CZ" sz="1600" b="1" dirty="0"/>
              <a:t>Terénní programy </a:t>
            </a:r>
            <a:r>
              <a:rPr lang="cs-CZ" sz="1600" dirty="0"/>
              <a:t>(terénní služby poskytované osobám, které vedou rizikový způsob života nebo jsou tímto způsobem života ohroženy) </a:t>
            </a:r>
          </a:p>
        </p:txBody>
      </p:sp>
    </p:spTree>
    <p:extLst>
      <p:ext uri="{BB962C8B-B14F-4D97-AF65-F5344CB8AC3E}">
        <p14:creationId xmlns:p14="http://schemas.microsoft.com/office/powerpoint/2010/main" val="2046156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Služby </a:t>
            </a:r>
            <a:r>
              <a:rPr lang="cs-CZ" dirty="0">
                <a:solidFill>
                  <a:srgbClr val="FF0000"/>
                </a:solidFill>
              </a:rPr>
              <a:t>sociálního poradenství</a:t>
            </a:r>
          </a:p>
        </p:txBody>
      </p:sp>
      <p:sp>
        <p:nvSpPr>
          <p:cNvPr id="3" name="Zástupný symbol pro obsah 2"/>
          <p:cNvSpPr>
            <a:spLocks noGrp="1"/>
          </p:cNvSpPr>
          <p:nvPr>
            <p:ph idx="1"/>
          </p:nvPr>
        </p:nvSpPr>
        <p:spPr>
          <a:xfrm>
            <a:off x="677334" y="1261873"/>
            <a:ext cx="8596668" cy="4779490"/>
          </a:xfrm>
        </p:spPr>
        <p:txBody>
          <a:bodyPr>
            <a:normAutofit/>
          </a:bodyPr>
          <a:lstStyle/>
          <a:p>
            <a:r>
              <a:rPr lang="cs-CZ" dirty="0"/>
              <a:t>V zákoně 108/2006 Sb. je sociální poradenství zahrnuto ve druhém díle. Tvoří je </a:t>
            </a:r>
            <a:r>
              <a:rPr lang="cs-CZ" b="1" dirty="0"/>
              <a:t>základní</a:t>
            </a:r>
            <a:r>
              <a:rPr lang="cs-CZ" dirty="0"/>
              <a:t> a </a:t>
            </a:r>
            <a:r>
              <a:rPr lang="cs-CZ" b="1" dirty="0"/>
              <a:t>odborné sociální poradenství</a:t>
            </a:r>
            <a:r>
              <a:rPr lang="cs-CZ" dirty="0"/>
              <a:t>. </a:t>
            </a:r>
          </a:p>
          <a:p>
            <a:r>
              <a:rPr lang="cs-CZ" dirty="0"/>
              <a:t>§ 37, odst. 2 </a:t>
            </a:r>
            <a:r>
              <a:rPr lang="cs-CZ" b="1" dirty="0"/>
              <a:t>Základní sociální poradenství </a:t>
            </a:r>
            <a:r>
              <a:rPr lang="cs-CZ" dirty="0"/>
              <a:t>(informace přispívající k řešení jejich nepříznivé sociální situace)</a:t>
            </a:r>
          </a:p>
          <a:p>
            <a:r>
              <a:rPr lang="cs-CZ" dirty="0"/>
              <a:t>§ 37, odst. 3 O</a:t>
            </a:r>
            <a:r>
              <a:rPr lang="cs-CZ" b="1" dirty="0"/>
              <a:t>dborné sociální poradenství </a:t>
            </a:r>
            <a:r>
              <a:rPr lang="cs-CZ" dirty="0"/>
              <a:t>(</a:t>
            </a:r>
            <a:r>
              <a:rPr lang="cs-CZ" i="1" dirty="0"/>
              <a:t>je poskytováno se zaměřením na potřeby jednotlivých okruhů sociálních skupin osob v občanských poradnách, manželských a rodinných poradnách, </a:t>
            </a:r>
            <a:r>
              <a:rPr lang="cs-CZ" b="1" i="1" dirty="0"/>
              <a:t>poradnách pro seniory, poradnách pro osoby se zdravotním postižením,</a:t>
            </a:r>
            <a:r>
              <a:rPr lang="cs-CZ" i="1" dirty="0"/>
              <a:t> poradnách pro oběti trestných činů a domácího násilí a ve speciálních lůžkových zdravotnických zařízeních hospicového typu; zahrnuje též sociální práci s osobami, jejichž způsob života může vést ke konfliktu se společností.</a:t>
            </a:r>
            <a:r>
              <a:rPr lang="cs-CZ" dirty="0"/>
              <a:t>)</a:t>
            </a:r>
          </a:p>
          <a:p>
            <a:r>
              <a:rPr lang="cs-CZ" dirty="0"/>
              <a:t>Odborné sociální poradenství poskytují specializované poradny, které se profilují buď podle nějakého jevu (např. problematika domácího násilí) nebo podle cílové skupiny (např. osoby se zdravotním postižením, senioři, cizinci apod.).</a:t>
            </a:r>
          </a:p>
        </p:txBody>
      </p:sp>
    </p:spTree>
    <p:extLst>
      <p:ext uri="{BB962C8B-B14F-4D97-AF65-F5344CB8AC3E}">
        <p14:creationId xmlns:p14="http://schemas.microsoft.com/office/powerpoint/2010/main" val="224135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54199-43E4-4F05-9EFC-82F5FE43D910}"/>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4C7130E8-B69A-41BF-BFB1-5C035F3A3FE4}"/>
              </a:ext>
            </a:extLst>
          </p:cNvPr>
          <p:cNvSpPr>
            <a:spLocks noGrp="1"/>
          </p:cNvSpPr>
          <p:nvPr>
            <p:ph idx="1"/>
          </p:nvPr>
        </p:nvSpPr>
        <p:spPr/>
        <p:txBody>
          <a:bodyPr>
            <a:noAutofit/>
          </a:bodyPr>
          <a:lstStyle/>
          <a:p>
            <a:r>
              <a:rPr lang="cs-CZ" sz="2800" dirty="0"/>
              <a:t>Speciální andragogika a </a:t>
            </a:r>
            <a:r>
              <a:rPr lang="cs-CZ" sz="2800" dirty="0" err="1"/>
              <a:t>gerontagogika</a:t>
            </a:r>
            <a:r>
              <a:rPr lang="cs-CZ" sz="2800" dirty="0"/>
              <a:t> jsou nejmladšími disciplínami speciální pedagogiky, které se ustavily v souvislosti s proměnou paradigmatu speciální pedagogiky, rozšířením sociálních a vzdělávacích služeb pro osoby se znevýhodněním, ale také demografickou křivkou. Müller (2013) za další důvod vzniku této disciplíny považuje podporovanou filozofii </a:t>
            </a:r>
            <a:r>
              <a:rPr lang="cs-CZ" sz="2800" b="1" dirty="0"/>
              <a:t>celoživotního učení. </a:t>
            </a:r>
          </a:p>
        </p:txBody>
      </p:sp>
    </p:spTree>
    <p:extLst>
      <p:ext uri="{BB962C8B-B14F-4D97-AF65-F5344CB8AC3E}">
        <p14:creationId xmlns:p14="http://schemas.microsoft.com/office/powerpoint/2010/main" val="117180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7062" y="536448"/>
            <a:ext cx="8596668" cy="1320800"/>
          </a:xfrm>
        </p:spPr>
        <p:txBody>
          <a:bodyPr>
            <a:normAutofit fontScale="90000"/>
          </a:bodyPr>
          <a:lstStyle/>
          <a:p>
            <a:r>
              <a:rPr lang="cs-CZ" b="1" dirty="0"/>
              <a:t>FINANČNÍ PODPORA STÁTU – příspěvek na péči</a:t>
            </a:r>
            <a:br>
              <a:rPr lang="cs-CZ" dirty="0"/>
            </a:br>
            <a:endParaRPr lang="cs-CZ" dirty="0"/>
          </a:p>
        </p:txBody>
      </p:sp>
      <p:sp>
        <p:nvSpPr>
          <p:cNvPr id="3" name="Zástupný symbol pro obsah 2"/>
          <p:cNvSpPr>
            <a:spLocks noGrp="1"/>
          </p:cNvSpPr>
          <p:nvPr>
            <p:ph idx="1"/>
          </p:nvPr>
        </p:nvSpPr>
        <p:spPr>
          <a:xfrm>
            <a:off x="677334" y="1536192"/>
            <a:ext cx="8596668" cy="4855463"/>
          </a:xfrm>
        </p:spPr>
        <p:txBody>
          <a:bodyPr>
            <a:normAutofit fontScale="32500" lnSpcReduction="20000"/>
          </a:bodyPr>
          <a:lstStyle/>
          <a:p>
            <a:pPr marL="0" indent="0">
              <a:buNone/>
            </a:pPr>
            <a:r>
              <a:rPr lang="cs-CZ" b="1" dirty="0"/>
              <a:t> </a:t>
            </a:r>
            <a:endParaRPr lang="cs-CZ" dirty="0"/>
          </a:p>
          <a:p>
            <a:pPr marL="0" indent="0">
              <a:buNone/>
            </a:pPr>
            <a:r>
              <a:rPr lang="cs-CZ" sz="5500" dirty="0"/>
              <a:t>Na příspěvek na péči má nárok osoba, která z důvodu dlouhodobě nepříznivého zdravotního stavu potřebuje pomoc jiné druhé osoby, přičemž jeho výše je určena tzv. stupněm závislosti. </a:t>
            </a:r>
          </a:p>
          <a:p>
            <a:pPr marL="0" indent="0">
              <a:buNone/>
            </a:pPr>
            <a:r>
              <a:rPr lang="cs-CZ" sz="4900" dirty="0"/>
              <a:t>Při posuzování stupně závislosti osoby se kromě zdravotního posudku v přirozeném prostředí hodnotí sociálním šetřením: </a:t>
            </a:r>
          </a:p>
          <a:p>
            <a:r>
              <a:rPr lang="cs-CZ" sz="4900" dirty="0"/>
              <a:t>mobilita, </a:t>
            </a:r>
          </a:p>
          <a:p>
            <a:r>
              <a:rPr lang="cs-CZ" sz="4900" dirty="0"/>
              <a:t>orientace, </a:t>
            </a:r>
          </a:p>
          <a:p>
            <a:r>
              <a:rPr lang="cs-CZ" sz="4900" dirty="0"/>
              <a:t>komunikace, </a:t>
            </a:r>
          </a:p>
          <a:p>
            <a:r>
              <a:rPr lang="cs-CZ" sz="4900" dirty="0"/>
              <a:t>stravování, </a:t>
            </a:r>
          </a:p>
          <a:p>
            <a:r>
              <a:rPr lang="cs-CZ" sz="4900" dirty="0"/>
              <a:t>oblékání a obouvání, </a:t>
            </a:r>
          </a:p>
          <a:p>
            <a:r>
              <a:rPr lang="cs-CZ" sz="4900" dirty="0"/>
              <a:t>tělesná hygiena, </a:t>
            </a:r>
          </a:p>
          <a:p>
            <a:r>
              <a:rPr lang="cs-CZ" sz="4900" dirty="0"/>
              <a:t>výkon fyziologické potřeby, </a:t>
            </a:r>
          </a:p>
          <a:p>
            <a:r>
              <a:rPr lang="cs-CZ" sz="4900" dirty="0"/>
              <a:t>péče o zdraví, </a:t>
            </a:r>
          </a:p>
          <a:p>
            <a:r>
              <a:rPr lang="cs-CZ" sz="4900" dirty="0"/>
              <a:t>osobní aktivity </a:t>
            </a:r>
          </a:p>
          <a:p>
            <a:r>
              <a:rPr lang="cs-CZ" sz="4900" dirty="0"/>
              <a:t>péče o domácnost.  </a:t>
            </a:r>
          </a:p>
        </p:txBody>
      </p:sp>
    </p:spTree>
    <p:extLst>
      <p:ext uri="{BB962C8B-B14F-4D97-AF65-F5344CB8AC3E}">
        <p14:creationId xmlns:p14="http://schemas.microsoft.com/office/powerpoint/2010/main" val="1419402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péči</a:t>
            </a:r>
          </a:p>
        </p:txBody>
      </p:sp>
      <p:sp>
        <p:nvSpPr>
          <p:cNvPr id="3" name="Zástupný symbol pro obsah 2"/>
          <p:cNvSpPr>
            <a:spLocks noGrp="1"/>
          </p:cNvSpPr>
          <p:nvPr>
            <p:ph idx="1"/>
          </p:nvPr>
        </p:nvSpPr>
        <p:spPr/>
        <p:txBody>
          <a:bodyPr/>
          <a:lstStyle/>
          <a:p>
            <a:r>
              <a:rPr lang="cs-CZ" b="1" dirty="0"/>
              <a:t>Stupně výše příspěvku na péči</a:t>
            </a:r>
          </a:p>
          <a:p>
            <a:pPr marL="0" indent="0">
              <a:buNone/>
            </a:pPr>
            <a:r>
              <a:rPr lang="cs-CZ" dirty="0"/>
              <a:t>Stupeň I. lehká závislost – 800,-Kč</a:t>
            </a:r>
          </a:p>
          <a:p>
            <a:pPr marL="0" indent="0">
              <a:buNone/>
            </a:pPr>
            <a:r>
              <a:rPr lang="cs-CZ" dirty="0"/>
              <a:t>Stupeň II, středně těžká závislost – 4400,-Kč</a:t>
            </a:r>
          </a:p>
          <a:p>
            <a:pPr marL="0" indent="0">
              <a:buNone/>
            </a:pPr>
            <a:r>
              <a:rPr lang="cs-CZ" dirty="0"/>
              <a:t>Stupeň III, těžká závislost – 8800,- Kč</a:t>
            </a:r>
          </a:p>
          <a:p>
            <a:pPr marL="0" indent="0">
              <a:buNone/>
            </a:pPr>
            <a:r>
              <a:rPr lang="cs-CZ" dirty="0"/>
              <a:t>Stupeň IV, úplná závislost – 13200,-Kč</a:t>
            </a:r>
          </a:p>
          <a:p>
            <a:r>
              <a:rPr lang="cs-CZ" dirty="0"/>
              <a:t>Dávky pro osoby se zdravotním postižením</a:t>
            </a:r>
          </a:p>
          <a:p>
            <a:pPr marL="0" indent="0">
              <a:buNone/>
            </a:pPr>
            <a:r>
              <a:rPr lang="cs-CZ" dirty="0"/>
              <a:t>Osoby se zdravotním postižením mají právo na příspěvek na </a:t>
            </a:r>
            <a:r>
              <a:rPr lang="cs-CZ" b="1" dirty="0"/>
              <a:t>mobilitu</a:t>
            </a:r>
            <a:r>
              <a:rPr lang="cs-CZ" dirty="0"/>
              <a:t>, příspěvek na </a:t>
            </a:r>
            <a:r>
              <a:rPr lang="cs-CZ" b="1" dirty="0"/>
              <a:t>zvláštní pomůcku</a:t>
            </a:r>
            <a:r>
              <a:rPr lang="cs-CZ" dirty="0"/>
              <a:t>, na průkaz osoby se zdravotním postižením. </a:t>
            </a:r>
          </a:p>
          <a:p>
            <a:endParaRPr lang="cs-CZ" dirty="0"/>
          </a:p>
        </p:txBody>
      </p:sp>
    </p:spTree>
    <p:extLst>
      <p:ext uri="{BB962C8B-B14F-4D97-AF65-F5344CB8AC3E}">
        <p14:creationId xmlns:p14="http://schemas.microsoft.com/office/powerpoint/2010/main" val="318763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METODY SPECIÁLNÍ PEDAGOGIKY SE ZAMĚŘENÍM NA OSOBY S POSTIŽENÍM SENIORSKÉHO VĚKU </a:t>
            </a:r>
            <a:endParaRPr lang="cs-CZ" sz="28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2400" dirty="0"/>
              <a:t>V rámci speciální </a:t>
            </a:r>
            <a:r>
              <a:rPr lang="cs-CZ" sz="2400" dirty="0" err="1"/>
              <a:t>gerontagogiky</a:t>
            </a:r>
            <a:r>
              <a:rPr lang="cs-CZ" sz="2400" dirty="0"/>
              <a:t> budeme rozlišovat následující skupiny metod: diagnostické, nápravné, preventivní, terapeutické a výzkumné.</a:t>
            </a:r>
          </a:p>
          <a:p>
            <a:pPr marL="0" indent="0">
              <a:buNone/>
            </a:pPr>
            <a:r>
              <a:rPr lang="cs-CZ" sz="2400" b="1" dirty="0"/>
              <a:t>Diagnostické metody </a:t>
            </a:r>
            <a:r>
              <a:rPr lang="cs-CZ" sz="2400" dirty="0"/>
              <a:t>- cílem je stanovené speciálně-pedagogické diagnózy, na jejímž základě může být vytvořen individuální plán práce s klientem. Můžeme rozlišovat vstupní diagnózu, průběžnou a závěrečnou.</a:t>
            </a:r>
          </a:p>
          <a:p>
            <a:pPr marL="0" indent="0">
              <a:buNone/>
            </a:pPr>
            <a:r>
              <a:rPr lang="cs-CZ" sz="2400" b="1" dirty="0"/>
              <a:t>Klinické a testové metody </a:t>
            </a:r>
            <a:r>
              <a:rPr lang="cs-CZ" sz="2400" dirty="0"/>
              <a:t>– osobní a rodinná anamnéza, rozhovor, pozorování, analýza produktů činnosti, dotazník, případová studie, testy osobnosti, testy schopností a výkonové testy. Významnou roli hrají také sociometrické testy.   </a:t>
            </a:r>
          </a:p>
        </p:txBody>
      </p:sp>
    </p:spTree>
    <p:extLst>
      <p:ext uri="{BB962C8B-B14F-4D97-AF65-F5344CB8AC3E}">
        <p14:creationId xmlns:p14="http://schemas.microsoft.com/office/powerpoint/2010/main" val="3755314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200" b="1" dirty="0"/>
              <a:t>Základní </a:t>
            </a:r>
            <a:r>
              <a:rPr lang="cs-CZ" sz="2200" b="1" dirty="0" err="1"/>
              <a:t>speciálněpedagogické</a:t>
            </a:r>
            <a:r>
              <a:rPr lang="cs-CZ" sz="2200" b="1" dirty="0"/>
              <a:t> metody </a:t>
            </a:r>
            <a:br>
              <a:rPr lang="cs-CZ" sz="2200" dirty="0"/>
            </a:br>
            <a:r>
              <a:rPr lang="cs-CZ" sz="2200" dirty="0"/>
              <a:t>Metoda je definována jako „</a:t>
            </a:r>
            <a:r>
              <a:rPr lang="cs-CZ" sz="2200" i="1" dirty="0"/>
              <a:t>postup směřující k vytyčenému cíli nebo také způsob vědeckého poznávání jevů a skutečností.</a:t>
            </a:r>
            <a:r>
              <a:rPr lang="cs-CZ" sz="2200" dirty="0"/>
              <a:t>“</a:t>
            </a:r>
            <a:r>
              <a:rPr lang="cs-CZ" dirty="0"/>
              <a:t> </a:t>
            </a:r>
          </a:p>
        </p:txBody>
      </p:sp>
      <p:sp>
        <p:nvSpPr>
          <p:cNvPr id="3" name="Zástupný symbol pro obsah 2"/>
          <p:cNvSpPr>
            <a:spLocks noGrp="1"/>
          </p:cNvSpPr>
          <p:nvPr>
            <p:ph idx="1"/>
          </p:nvPr>
        </p:nvSpPr>
        <p:spPr/>
        <p:txBody>
          <a:bodyPr/>
          <a:lstStyle/>
          <a:p>
            <a:r>
              <a:rPr lang="cs-CZ" b="1" dirty="0" err="1"/>
              <a:t>Speciálněpedagogické</a:t>
            </a:r>
            <a:r>
              <a:rPr lang="cs-CZ" b="1" dirty="0"/>
              <a:t> metody </a:t>
            </a:r>
            <a:r>
              <a:rPr lang="cs-CZ" dirty="0"/>
              <a:t>- směřují ke zmírnění následků postižení, znevýhodnění a snaží se předcházet rozvoji narušení jedince ve vztahu k okolí. </a:t>
            </a:r>
          </a:p>
          <a:p>
            <a:pPr marL="0" indent="0">
              <a:buNone/>
            </a:pPr>
            <a:r>
              <a:rPr lang="cs-CZ" dirty="0"/>
              <a:t>Patří mezi ně </a:t>
            </a:r>
            <a:r>
              <a:rPr lang="cs-CZ" b="1" dirty="0"/>
              <a:t>reedukace, kompenzace a rehabilitace.</a:t>
            </a:r>
          </a:p>
          <a:p>
            <a:r>
              <a:rPr lang="cs-CZ" b="1" dirty="0"/>
              <a:t>Metody prevence </a:t>
            </a:r>
            <a:r>
              <a:rPr lang="cs-CZ" dirty="0"/>
              <a:t>- soubor aktivit, opatření nebo procesů zaměřených na předcházení vzniku nebo snižování důsledků ohrožení, narušení nebo postižení.   </a:t>
            </a:r>
          </a:p>
          <a:p>
            <a:r>
              <a:rPr lang="cs-CZ" b="1" dirty="0"/>
              <a:t>Výzkumné metody </a:t>
            </a:r>
            <a:r>
              <a:rPr lang="cs-CZ" dirty="0"/>
              <a:t>- speciální </a:t>
            </a:r>
            <a:r>
              <a:rPr lang="cs-CZ" dirty="0" err="1"/>
              <a:t>gerontagogika</a:t>
            </a:r>
            <a:r>
              <a:rPr lang="cs-CZ" dirty="0"/>
              <a:t> je vědní disciplína a jako taková má své oblasti výzkumu, výzkumné problémy, na které hledá prostřednictvím metod odpovědi, které pomohou dalšímu rozvoji oboru a zkvalitnění života jedinců s postižením. </a:t>
            </a:r>
          </a:p>
        </p:txBody>
      </p:sp>
    </p:spTree>
    <p:extLst>
      <p:ext uri="{BB962C8B-B14F-4D97-AF65-F5344CB8AC3E}">
        <p14:creationId xmlns:p14="http://schemas.microsoft.com/office/powerpoint/2010/main" val="7464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Terapeutické techniky</a:t>
            </a:r>
          </a:p>
        </p:txBody>
      </p:sp>
      <p:sp>
        <p:nvSpPr>
          <p:cNvPr id="3" name="Zástupný symbol pro obsah 2"/>
          <p:cNvSpPr>
            <a:spLocks noGrp="1"/>
          </p:cNvSpPr>
          <p:nvPr>
            <p:ph idx="1"/>
          </p:nvPr>
        </p:nvSpPr>
        <p:spPr>
          <a:xfrm>
            <a:off x="677334" y="1307593"/>
            <a:ext cx="8596668" cy="4733770"/>
          </a:xfrm>
        </p:spPr>
        <p:txBody>
          <a:bodyPr/>
          <a:lstStyle/>
          <a:p>
            <a:r>
              <a:rPr lang="cs-CZ" dirty="0"/>
              <a:t>EXPRESIVNÍ TERAPIE </a:t>
            </a:r>
          </a:p>
          <a:p>
            <a:pPr marL="0" indent="0">
              <a:buNone/>
            </a:pPr>
            <a:r>
              <a:rPr lang="cs-CZ" sz="2000" dirty="0"/>
              <a:t>V rámci různých služeb a nabídek aktivit se osvědčily tzv. </a:t>
            </a:r>
            <a:r>
              <a:rPr lang="cs-CZ" sz="2000" b="1" dirty="0"/>
              <a:t>expresivně</a:t>
            </a:r>
            <a:r>
              <a:rPr lang="cs-CZ" sz="2000" dirty="0"/>
              <a:t> laděné terapie, které využívají různých uměleckých forem k sebevyjádření, uvolnění a prožitku.</a:t>
            </a:r>
          </a:p>
          <a:p>
            <a:pPr marL="0" indent="0">
              <a:buNone/>
            </a:pPr>
            <a:r>
              <a:rPr lang="cs-CZ" sz="2000" dirty="0"/>
              <a:t>Do expresivních terapií zahrnujeme základní pětici terapií dle druhů umění</a:t>
            </a:r>
          </a:p>
          <a:p>
            <a:pPr>
              <a:buFont typeface="Wingdings" panose="05000000000000000000" pitchFamily="2" charset="2"/>
              <a:buChar char="Ø"/>
            </a:pPr>
            <a:r>
              <a:rPr lang="cs-CZ" sz="2000" dirty="0"/>
              <a:t>arteterapii v užším slova smyslu, </a:t>
            </a:r>
          </a:p>
          <a:p>
            <a:r>
              <a:rPr lang="cs-CZ" sz="2000" dirty="0"/>
              <a:t>muzikoterapii, </a:t>
            </a:r>
          </a:p>
          <a:p>
            <a:r>
              <a:rPr lang="cs-CZ" sz="2000" dirty="0"/>
              <a:t>dramaterapii a teatroterapii, </a:t>
            </a:r>
          </a:p>
          <a:p>
            <a:r>
              <a:rPr lang="cs-CZ" sz="2000" dirty="0"/>
              <a:t>taneční a pohybovou terapii  </a:t>
            </a:r>
          </a:p>
          <a:p>
            <a:r>
              <a:rPr lang="cs-CZ" sz="2000" dirty="0" err="1"/>
              <a:t>biblioterapie</a:t>
            </a:r>
            <a:r>
              <a:rPr lang="cs-CZ" sz="2000" dirty="0"/>
              <a:t> a </a:t>
            </a:r>
            <a:r>
              <a:rPr lang="cs-CZ" sz="2000" dirty="0" err="1"/>
              <a:t>poetoterapie</a:t>
            </a:r>
            <a:endParaRPr lang="cs-CZ" sz="2000" dirty="0"/>
          </a:p>
        </p:txBody>
      </p:sp>
    </p:spTree>
    <p:extLst>
      <p:ext uri="{BB962C8B-B14F-4D97-AF65-F5344CB8AC3E}">
        <p14:creationId xmlns:p14="http://schemas.microsoft.com/office/powerpoint/2010/main" val="940657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Arteterapie</a:t>
            </a:r>
          </a:p>
        </p:txBody>
      </p:sp>
      <p:sp>
        <p:nvSpPr>
          <p:cNvPr id="3" name="Zástupný symbol pro obsah 2"/>
          <p:cNvSpPr>
            <a:spLocks noGrp="1"/>
          </p:cNvSpPr>
          <p:nvPr>
            <p:ph idx="1"/>
          </p:nvPr>
        </p:nvSpPr>
        <p:spPr/>
        <p:txBody>
          <a:bodyPr>
            <a:normAutofit/>
          </a:bodyPr>
          <a:lstStyle/>
          <a:p>
            <a:r>
              <a:rPr lang="cs-CZ" sz="2400" dirty="0"/>
              <a:t>Arteterapie v nejširším slova smyslu znamená léčbu uměním, v užším slova smyslu potom uměním výtvarným. Základním předpokladem arteterapie je skutečnost, že již samotný proces tvorby má léčivé účinky. Důraz není kladen na estetičnost a krásu, ale na prožitek ze spontánního tvoření. Neverbální obrazová forma komunikace a její vědomá reflexe pomáhají dosahovat hlubšího sebepoznání. Současně je naplňován sekundární cíl, a to, že na skupinových arteterapiích vzniká bezpečný prostor pro setkávání, otevřené sdílení a komunikaci.</a:t>
            </a:r>
          </a:p>
        </p:txBody>
      </p:sp>
    </p:spTree>
    <p:extLst>
      <p:ext uri="{BB962C8B-B14F-4D97-AF65-F5344CB8AC3E}">
        <p14:creationId xmlns:p14="http://schemas.microsoft.com/office/powerpoint/2010/main" val="3210801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Muzikoterapie</a:t>
            </a:r>
          </a:p>
        </p:txBody>
      </p:sp>
      <p:sp>
        <p:nvSpPr>
          <p:cNvPr id="3" name="Zástupný symbol pro obsah 2"/>
          <p:cNvSpPr>
            <a:spLocks noGrp="1"/>
          </p:cNvSpPr>
          <p:nvPr>
            <p:ph idx="1"/>
          </p:nvPr>
        </p:nvSpPr>
        <p:spPr/>
        <p:txBody>
          <a:bodyPr>
            <a:normAutofit/>
          </a:bodyPr>
          <a:lstStyle/>
          <a:p>
            <a:r>
              <a:rPr lang="cs-CZ" sz="2000" dirty="0"/>
              <a:t>Muzikoterapie využívá základní složky hudebního umění, a to melodii, harmonii, rytmus, zvukovou barvu, tempo, dynamiku, takt. Muzikoterapie může být </a:t>
            </a:r>
            <a:r>
              <a:rPr lang="cs-CZ" sz="2000" b="1" dirty="0"/>
              <a:t>receptivní</a:t>
            </a:r>
            <a:r>
              <a:rPr lang="cs-CZ" sz="2000" dirty="0"/>
              <a:t>, což je vlastní vnímání a prožívání hudby, nebo </a:t>
            </a:r>
            <a:r>
              <a:rPr lang="cs-CZ" sz="2000" b="1" dirty="0"/>
              <a:t>aktivní</a:t>
            </a:r>
            <a:r>
              <a:rPr lang="cs-CZ" sz="2000" dirty="0"/>
              <a:t>, při níž hudbu spoluvytváří všichni zúčastnění. Podobně jako v arteterapii nejde o samotný hudební výkon, ale hudební prožitek nezávislý na hudební zkušenosti či dovednosti. Mezi oblíbené formy patří např. bubnování, při kterém prožívají účastníci radost z rytmů, které společně vytvářejí, současně to přispívá k relaxaci, tělesnému a psychickému, zvláště emočnímu uvolnění.</a:t>
            </a:r>
          </a:p>
        </p:txBody>
      </p:sp>
    </p:spTree>
    <p:extLst>
      <p:ext uri="{BB962C8B-B14F-4D97-AF65-F5344CB8AC3E}">
        <p14:creationId xmlns:p14="http://schemas.microsoft.com/office/powerpoint/2010/main" val="4040663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Dramaterapie a teatroterapie</a:t>
            </a:r>
          </a:p>
        </p:txBody>
      </p:sp>
      <p:sp>
        <p:nvSpPr>
          <p:cNvPr id="3" name="Zástupný symbol pro obsah 2"/>
          <p:cNvSpPr>
            <a:spLocks noGrp="1"/>
          </p:cNvSpPr>
          <p:nvPr>
            <p:ph idx="1"/>
          </p:nvPr>
        </p:nvSpPr>
        <p:spPr/>
        <p:txBody>
          <a:bodyPr>
            <a:normAutofit/>
          </a:bodyPr>
          <a:lstStyle/>
          <a:p>
            <a:r>
              <a:rPr lang="cs-CZ" sz="2400" b="1" dirty="0"/>
              <a:t>U dramaterapie </a:t>
            </a:r>
            <a:r>
              <a:rPr lang="cs-CZ" sz="2400" dirty="0"/>
              <a:t>jsou pro terapeutické účely využívány divadelní postupy, které umožní klientovi hrát si, zkoušet různé role, měnit si role v situacích smyšlených nebo plynoucích ze životních zkušeností. Dramaterapie odbourává stres, podporuje expresi, kooperaci, spontaneitu. </a:t>
            </a:r>
          </a:p>
          <a:p>
            <a:r>
              <a:rPr lang="cs-CZ" sz="2400" b="1" dirty="0"/>
              <a:t>Teatroterapie</a:t>
            </a:r>
            <a:r>
              <a:rPr lang="cs-CZ" sz="2400" dirty="0"/>
              <a:t> je terapeutický </a:t>
            </a:r>
            <a:r>
              <a:rPr lang="cs-CZ" sz="2400" dirty="0" err="1"/>
              <a:t>paradivadelní</a:t>
            </a:r>
            <a:r>
              <a:rPr lang="cs-CZ" sz="2400" dirty="0"/>
              <a:t> systém zaměřen nejen na proces jako u dramaterapie, ale také na výsledný produkt.</a:t>
            </a:r>
          </a:p>
        </p:txBody>
      </p:sp>
    </p:spTree>
    <p:extLst>
      <p:ext uri="{BB962C8B-B14F-4D97-AF65-F5344CB8AC3E}">
        <p14:creationId xmlns:p14="http://schemas.microsoft.com/office/powerpoint/2010/main" val="1936523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Tanečně-pohybové terapie</a:t>
            </a:r>
          </a:p>
        </p:txBody>
      </p:sp>
      <p:sp>
        <p:nvSpPr>
          <p:cNvPr id="3" name="Zástupný symbol pro obsah 2"/>
          <p:cNvSpPr>
            <a:spLocks noGrp="1"/>
          </p:cNvSpPr>
          <p:nvPr>
            <p:ph idx="1"/>
          </p:nvPr>
        </p:nvSpPr>
        <p:spPr/>
        <p:txBody>
          <a:bodyPr>
            <a:normAutofit/>
          </a:bodyPr>
          <a:lstStyle/>
          <a:p>
            <a:r>
              <a:rPr lang="cs-CZ" sz="2000" dirty="0"/>
              <a:t>Podstatou tanečně-pohybové terapie je </a:t>
            </a:r>
            <a:r>
              <a:rPr lang="cs-CZ" sz="2000" i="1" dirty="0"/>
              <a:t>„použití pohybu jako procesu posilujícího emocionální, kognitivní, sociální a fyzickou integraci jedince.“ </a:t>
            </a:r>
            <a:r>
              <a:rPr lang="cs-CZ" sz="2000" dirty="0"/>
              <a:t>Základním východiskem je pochopení reciprocity tělesného a duševního.</a:t>
            </a:r>
          </a:p>
          <a:p>
            <a:r>
              <a:rPr lang="cs-CZ" sz="2000" dirty="0"/>
              <a:t>Nejde tedy o taneční výkon či estetické hledisko, ale o prožitek, uvolnění, spontaneitu. Vytváří se bezpečný prostor pro vlastní sebepoznání, při dobře vedené terapii může klient získat vědomý náhled na své emoce. Jednoznačně se tímto rozvíjí tvořivost, sebedůvěra a individualita, spolupráce s druhými, empatie a tolerance.</a:t>
            </a:r>
          </a:p>
        </p:txBody>
      </p:sp>
    </p:spTree>
    <p:extLst>
      <p:ext uri="{BB962C8B-B14F-4D97-AF65-F5344CB8AC3E}">
        <p14:creationId xmlns:p14="http://schemas.microsoft.com/office/powerpoint/2010/main" val="2288496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Biblioterapie</a:t>
            </a:r>
            <a:r>
              <a:rPr lang="cs-CZ" b="1" dirty="0"/>
              <a:t> a </a:t>
            </a:r>
            <a:r>
              <a:rPr lang="cs-CZ" b="1" dirty="0" err="1"/>
              <a:t>poetoterapie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dirty="0"/>
              <a:t>Tyto terapie můžeme vymezit jako</a:t>
            </a:r>
            <a:r>
              <a:rPr lang="cs-CZ" sz="2400" i="1" dirty="0"/>
              <a:t> </a:t>
            </a:r>
            <a:r>
              <a:rPr lang="cs-CZ" sz="2400" dirty="0"/>
              <a:t>terapeutickou aktivitu využívající vybranou literaturu, tvořivé psaní, popř. film s následnou diskuzí řízenou terapeutem s cílem integrace citové a rozumové sféry osobnosti za účelem dosažení náhledu, sebereflexe, reedukace či kompenzace poruchy či psychosociálních problémů.</a:t>
            </a:r>
          </a:p>
          <a:p>
            <a:r>
              <a:rPr lang="cs-CZ" sz="2400" dirty="0"/>
              <a:t>Definovat </a:t>
            </a:r>
            <a:r>
              <a:rPr lang="cs-CZ" sz="2400" dirty="0" err="1"/>
              <a:t>poetoterapii</a:t>
            </a:r>
            <a:r>
              <a:rPr lang="cs-CZ" sz="2400"/>
              <a:t> lze „jako terapeutickou metodu, která využívá prvků poezie za účelem navození žádoucího prožívání, chování a jednání klientů. </a:t>
            </a:r>
            <a:endParaRPr lang="cs-CZ" sz="2400" dirty="0"/>
          </a:p>
          <a:p>
            <a:r>
              <a:rPr lang="cs-CZ" sz="2400" dirty="0"/>
              <a:t>Podobně jako jiné typy expresivních terapií se člení na složku </a:t>
            </a:r>
            <a:r>
              <a:rPr lang="cs-CZ" sz="2400" b="1" dirty="0"/>
              <a:t>receptivní </a:t>
            </a:r>
            <a:r>
              <a:rPr lang="cs-CZ" sz="2400" dirty="0"/>
              <a:t>(čtení uměleckých děl) a </a:t>
            </a:r>
            <a:r>
              <a:rPr lang="cs-CZ" sz="2400" b="1" dirty="0"/>
              <a:t>aktivní </a:t>
            </a:r>
            <a:r>
              <a:rPr lang="cs-CZ" sz="2400" dirty="0"/>
              <a:t>(tvořivé psaní).</a:t>
            </a:r>
          </a:p>
        </p:txBody>
      </p:sp>
    </p:spTree>
    <p:extLst>
      <p:ext uri="{BB962C8B-B14F-4D97-AF65-F5344CB8AC3E}">
        <p14:creationId xmlns:p14="http://schemas.microsoft.com/office/powerpoint/2010/main" val="24544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6D6FA4-A5C3-4BC8-9BC9-8DE3FBF7E3BC}"/>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3D345205-C434-4F59-89AA-0AACDA02043A}"/>
              </a:ext>
            </a:extLst>
          </p:cNvPr>
          <p:cNvSpPr>
            <a:spLocks noGrp="1"/>
          </p:cNvSpPr>
          <p:nvPr>
            <p:ph idx="1"/>
          </p:nvPr>
        </p:nvSpPr>
        <p:spPr/>
        <p:txBody>
          <a:bodyPr>
            <a:normAutofit/>
          </a:bodyPr>
          <a:lstStyle/>
          <a:p>
            <a:r>
              <a:rPr lang="cs-CZ" sz="2400" dirty="0"/>
              <a:t>Jako první definoval speciální </a:t>
            </a:r>
            <a:r>
              <a:rPr lang="cs-CZ" sz="2400" dirty="0" err="1"/>
              <a:t>gerontagogiku</a:t>
            </a:r>
            <a:r>
              <a:rPr lang="cs-CZ" sz="2400" dirty="0"/>
              <a:t> Ján Jesenský. Vymezuje ji jako vědní disciplínu, která </a:t>
            </a:r>
            <a:r>
              <a:rPr lang="cs-CZ" sz="2400" b="1" dirty="0"/>
              <a:t>„studuje, zkoumá, systematizuje a vykládá poznatky o procesech usměrňování a rozvíjení aktivit seniorů, jejich hodnotových orientací, poznatků kompenzačních i reedukačních schopností, dovedností a návyků vztahujících se ke specifickým kvalitám a potřebám života, k rolím a statusu handicapovaných seniorů, jejich </a:t>
            </a:r>
            <a:r>
              <a:rPr lang="cs-CZ" sz="2400" b="1" dirty="0" err="1"/>
              <a:t>společenskokulturního</a:t>
            </a:r>
            <a:r>
              <a:rPr lang="cs-CZ" sz="2400" b="1" dirty="0"/>
              <a:t>, technického a přírodního prostředí“</a:t>
            </a:r>
            <a:r>
              <a:rPr lang="cs-CZ" sz="2400" dirty="0"/>
              <a:t> (Jesenský, 2000, s. 275).</a:t>
            </a:r>
          </a:p>
        </p:txBody>
      </p:sp>
    </p:spTree>
    <p:extLst>
      <p:ext uri="{BB962C8B-B14F-4D97-AF65-F5344CB8AC3E}">
        <p14:creationId xmlns:p14="http://schemas.microsoft.com/office/powerpoint/2010/main" val="520242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51688"/>
          </a:xfrm>
        </p:spPr>
        <p:txBody>
          <a:bodyPr>
            <a:normAutofit fontScale="90000"/>
          </a:bodyPr>
          <a:lstStyle/>
          <a:p>
            <a:r>
              <a:rPr lang="cs-CZ" dirty="0"/>
              <a:t>Zooterapie</a:t>
            </a:r>
          </a:p>
        </p:txBody>
      </p:sp>
      <p:sp>
        <p:nvSpPr>
          <p:cNvPr id="3" name="Zástupný symbol pro obsah 2"/>
          <p:cNvSpPr>
            <a:spLocks noGrp="1"/>
          </p:cNvSpPr>
          <p:nvPr>
            <p:ph idx="1"/>
          </p:nvPr>
        </p:nvSpPr>
        <p:spPr>
          <a:xfrm>
            <a:off x="677334" y="1161289"/>
            <a:ext cx="8596668" cy="4880074"/>
          </a:xfrm>
        </p:spPr>
        <p:txBody>
          <a:bodyPr>
            <a:normAutofit fontScale="92500" lnSpcReduction="10000"/>
          </a:bodyPr>
          <a:lstStyle/>
          <a:p>
            <a:r>
              <a:rPr lang="cs-CZ" dirty="0"/>
              <a:t>Zooterapii (též </a:t>
            </a:r>
            <a:r>
              <a:rPr lang="cs-CZ" dirty="0" err="1"/>
              <a:t>animoterapii</a:t>
            </a:r>
            <a:r>
              <a:rPr lang="cs-CZ" dirty="0"/>
              <a:t>) lze definovat jako </a:t>
            </a:r>
            <a:r>
              <a:rPr lang="cs-CZ" i="1" dirty="0"/>
              <a:t>„svébytný způsob záměrného, řízeného a odborně vedeného kontaktu člověka se zvířetem, prováděného za účelem maximálně možného zlepšení jeho nevyhovujícího (či málo vyhovujícího) psychického a fyzického stavu (např. stavu narušené komunikace, snížené hybnosti apod.).“ </a:t>
            </a:r>
            <a:r>
              <a:rPr lang="cs-CZ" dirty="0"/>
              <a:t>(Valenta a kol., 2014, s. 234)</a:t>
            </a:r>
          </a:p>
          <a:p>
            <a:r>
              <a:rPr lang="cs-CZ" dirty="0"/>
              <a:t>Mezi dílčí disciplíny zooterapie patří např.: </a:t>
            </a:r>
          </a:p>
          <a:p>
            <a:r>
              <a:rPr lang="cs-CZ" dirty="0"/>
              <a:t>Canisterapie (využití psa v rámci zooterapie) </a:t>
            </a:r>
          </a:p>
          <a:p>
            <a:r>
              <a:rPr lang="cs-CZ" dirty="0" err="1"/>
              <a:t>Felinoterapie</a:t>
            </a:r>
            <a:r>
              <a:rPr lang="cs-CZ" dirty="0"/>
              <a:t> (využití kočky v rámci zooterapie) </a:t>
            </a:r>
          </a:p>
          <a:p>
            <a:r>
              <a:rPr lang="cs-CZ" dirty="0" err="1"/>
              <a:t>Hipoterapie</a:t>
            </a:r>
            <a:r>
              <a:rPr lang="cs-CZ" dirty="0"/>
              <a:t> (využití koně v rámci zooterapie) </a:t>
            </a:r>
          </a:p>
          <a:p>
            <a:r>
              <a:rPr lang="cs-CZ" dirty="0" err="1"/>
              <a:t>Delfinoterapie</a:t>
            </a:r>
            <a:r>
              <a:rPr lang="cs-CZ" dirty="0"/>
              <a:t> (využití delfína v rámci zooterapie) </a:t>
            </a:r>
          </a:p>
          <a:p>
            <a:r>
              <a:rPr lang="cs-CZ" dirty="0" err="1"/>
              <a:t>Lamaterapie</a:t>
            </a:r>
            <a:r>
              <a:rPr lang="cs-CZ" dirty="0"/>
              <a:t> (využití lamy v rámci zooterapie) </a:t>
            </a:r>
          </a:p>
          <a:p>
            <a:r>
              <a:rPr lang="cs-CZ" dirty="0" err="1"/>
              <a:t>Insektoterapie</a:t>
            </a:r>
            <a:r>
              <a:rPr lang="cs-CZ" dirty="0"/>
              <a:t> (využití hmyzu v rámci zooterapie) </a:t>
            </a:r>
          </a:p>
          <a:p>
            <a:r>
              <a:rPr lang="cs-CZ" dirty="0" err="1"/>
              <a:t>Ornitoterapie</a:t>
            </a:r>
            <a:r>
              <a:rPr lang="cs-CZ" dirty="0"/>
              <a:t> (využití ptactva v rámci zooterapie) </a:t>
            </a:r>
          </a:p>
          <a:p>
            <a:r>
              <a:rPr lang="cs-CZ" dirty="0"/>
              <a:t>terapie s menšími zvířaty, méně známý druh terapie, který využívá menší zvířata, například křečky, morčata či fretky. </a:t>
            </a:r>
          </a:p>
          <a:p>
            <a:endParaRPr lang="cs-CZ" dirty="0"/>
          </a:p>
        </p:txBody>
      </p:sp>
    </p:spTree>
    <p:extLst>
      <p:ext uri="{BB962C8B-B14F-4D97-AF65-F5344CB8AC3E}">
        <p14:creationId xmlns:p14="http://schemas.microsoft.com/office/powerpoint/2010/main" val="210969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Aktivity zaměřené na funkční zdatnost a soběstačnost</a:t>
            </a:r>
            <a:endParaRPr lang="cs-CZ" dirty="0"/>
          </a:p>
        </p:txBody>
      </p:sp>
      <p:sp>
        <p:nvSpPr>
          <p:cNvPr id="3" name="Zástupný symbol pro obsah 2"/>
          <p:cNvSpPr>
            <a:spLocks noGrp="1"/>
          </p:cNvSpPr>
          <p:nvPr>
            <p:ph idx="1"/>
          </p:nvPr>
        </p:nvSpPr>
        <p:spPr>
          <a:xfrm>
            <a:off x="677334" y="1682497"/>
            <a:ext cx="8596668" cy="4358866"/>
          </a:xfrm>
        </p:spPr>
        <p:txBody>
          <a:bodyPr>
            <a:normAutofit fontScale="92500" lnSpcReduction="20000"/>
          </a:bodyPr>
          <a:lstStyle/>
          <a:p>
            <a:pPr marL="0" indent="0">
              <a:buNone/>
            </a:pPr>
            <a:r>
              <a:rPr lang="cs-CZ" dirty="0"/>
              <a:t>Můžeme sem zařadit </a:t>
            </a:r>
            <a:r>
              <a:rPr lang="cs-CZ" b="1" dirty="0"/>
              <a:t>fyzioterapii a kinezioterapii</a:t>
            </a:r>
            <a:r>
              <a:rPr lang="cs-CZ" dirty="0"/>
              <a:t>, jejichž cílem je </a:t>
            </a:r>
            <a:r>
              <a:rPr lang="cs-CZ" i="1" dirty="0"/>
              <a:t>„co nejdelší zachování, případně obnova funkční zdatnosti a soběstačnosti“ </a:t>
            </a:r>
            <a:r>
              <a:rPr lang="cs-CZ" dirty="0"/>
              <a:t>(Procházková, 2014, s. 203). </a:t>
            </a:r>
          </a:p>
          <a:p>
            <a:pPr marL="0" indent="0">
              <a:buNone/>
            </a:pPr>
            <a:r>
              <a:rPr lang="cs-CZ" dirty="0"/>
              <a:t>Pohybové aktivity totiž kromě dopadu na fyzickou stránku pozitivně ovlivňují sebeúctu, kognitivní schopnosti, spánkový režim, sociální kontakty. Snižují naopak úzkost, deprese, stres.</a:t>
            </a:r>
          </a:p>
          <a:p>
            <a:pPr marL="0" indent="0">
              <a:buNone/>
            </a:pPr>
            <a:r>
              <a:rPr lang="cs-CZ" b="1" dirty="0"/>
              <a:t>Ergoterapie neboli terapie prací </a:t>
            </a:r>
            <a:r>
              <a:rPr lang="cs-CZ" dirty="0"/>
              <a:t>musí ostatně jako všechny výše uvedené aktivity ze zájmu seniora, jeho předchozí životní zkušenosti. Pokud senior v rámci reminiscenční terapie rád vzpomíná na nějaké aktivity (např. pletení), které dříve rád dělal, není nic jednoduššího než mu dát prostor si je znovu zkusit. Ergoterapie působ jako prevence sociálního vyloučení seniora, odpoutá pozornost od jeho nepříznivého zdravotního stavu. Podle </a:t>
            </a:r>
            <a:r>
              <a:rPr lang="cs-CZ" dirty="0" err="1"/>
              <a:t>Pfeiffera</a:t>
            </a:r>
            <a:r>
              <a:rPr lang="cs-CZ" dirty="0"/>
              <a:t> (2001) může ergoterapie sloužit k naplnění volného času a zlepšení celkové kondice, může být cílen na postiženou oblast nebo zaměřena na výchovu k soběstačnosti. </a:t>
            </a:r>
          </a:p>
          <a:p>
            <a:pPr marL="0" indent="0">
              <a:buNone/>
            </a:pPr>
            <a:r>
              <a:rPr lang="cs-CZ" dirty="0"/>
              <a:t>Mezi ergoterapeutické aktivity lze zařadit např. malování, kreslení, batikování, košíkářství, keramiku, ale i hraní společenských her, čtení, diskutování a řada dalších. Pokud je k dis-pozici venkovní prostor, lze sem zařadit sázení, zavlažování, ošetřování trávníku, sběr a sušení surovin (</a:t>
            </a:r>
            <a:r>
              <a:rPr lang="cs-CZ" dirty="0" err="1"/>
              <a:t>Pfeiffer</a:t>
            </a:r>
            <a:r>
              <a:rPr lang="cs-CZ" dirty="0"/>
              <a:t>, 2001).</a:t>
            </a:r>
          </a:p>
        </p:txBody>
      </p:sp>
    </p:spTree>
    <p:extLst>
      <p:ext uri="{BB962C8B-B14F-4D97-AF65-F5344CB8AC3E}">
        <p14:creationId xmlns:p14="http://schemas.microsoft.com/office/powerpoint/2010/main" val="2137701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Kognitivní trénink</a:t>
            </a:r>
          </a:p>
        </p:txBody>
      </p:sp>
      <p:sp>
        <p:nvSpPr>
          <p:cNvPr id="3" name="Zástupný symbol pro obsah 2"/>
          <p:cNvSpPr>
            <a:spLocks noGrp="1"/>
          </p:cNvSpPr>
          <p:nvPr>
            <p:ph idx="1"/>
          </p:nvPr>
        </p:nvSpPr>
        <p:spPr>
          <a:xfrm>
            <a:off x="677334" y="1280161"/>
            <a:ext cx="8596668" cy="4761202"/>
          </a:xfrm>
        </p:spPr>
        <p:txBody>
          <a:bodyPr>
            <a:noAutofit/>
          </a:bodyPr>
          <a:lstStyle/>
          <a:p>
            <a:r>
              <a:rPr lang="cs-CZ" sz="2400" dirty="0"/>
              <a:t>Cílem </a:t>
            </a:r>
            <a:r>
              <a:rPr lang="cs-CZ" sz="2400" b="1" dirty="0"/>
              <a:t>kognitivního tréninku </a:t>
            </a:r>
            <a:r>
              <a:rPr lang="cs-CZ" sz="2400" dirty="0"/>
              <a:t>je zlepšení kognitivních funkcí, které člověku umožňují interagovat (vzájemně působit, ovlivňovat a směřovat k nějakým cílům skupiny) s okolím, reagovat na různé podněty a přizpůsobovat se měnícím se podmínkám. </a:t>
            </a:r>
          </a:p>
          <a:p>
            <a:r>
              <a:rPr lang="cs-CZ" sz="2400" dirty="0"/>
              <a:t>Patří mezi ně </a:t>
            </a:r>
            <a:r>
              <a:rPr lang="cs-CZ" sz="2400" b="1" dirty="0"/>
              <a:t>učení, paměť, pozornost, řeč, zrakově-prostorové funkce, schopnost řešit problémy, plánovat či zvládat různé úkoly a správně poznávat své okolí.</a:t>
            </a:r>
            <a:r>
              <a:rPr lang="cs-CZ" sz="2400" dirty="0"/>
              <a:t> Jejich procvičováním se vytváří tzv. kognitivní rezerva, která dělá kognitivní funkce odolnějšími. </a:t>
            </a:r>
          </a:p>
          <a:p>
            <a:r>
              <a:rPr lang="cs-CZ" sz="2400" dirty="0"/>
              <a:t>Kognitivní trénink zahrnuje lektorovanou praxi v souboru standardních úkolů vytvořených tak, aby reflektovaly určité kognitivní funkce, jako je paměť, pozornost či řešení problémů.</a:t>
            </a:r>
          </a:p>
        </p:txBody>
      </p:sp>
    </p:spTree>
    <p:extLst>
      <p:ext uri="{BB962C8B-B14F-4D97-AF65-F5344CB8AC3E}">
        <p14:creationId xmlns:p14="http://schemas.microsoft.com/office/powerpoint/2010/main" val="21427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se členem se zdravotním postižením</a:t>
            </a:r>
          </a:p>
        </p:txBody>
      </p:sp>
      <p:sp>
        <p:nvSpPr>
          <p:cNvPr id="3" name="Zástupný symbol pro obsah 2"/>
          <p:cNvSpPr>
            <a:spLocks noGrp="1"/>
          </p:cNvSpPr>
          <p:nvPr>
            <p:ph idx="1"/>
          </p:nvPr>
        </p:nvSpPr>
        <p:spPr/>
        <p:txBody>
          <a:bodyPr>
            <a:normAutofit lnSpcReduction="10000"/>
          </a:bodyPr>
          <a:lstStyle/>
          <a:p>
            <a:r>
              <a:rPr lang="cs-CZ" dirty="0"/>
              <a:t>Pří práci s jedincem s postižením všeho věku se pomáhající pracovník dostane do kontaktu s jeho rodinou, protože je vždy dobré mít členy rodiny jako součást společného řešení situace. </a:t>
            </a:r>
          </a:p>
          <a:p>
            <a:r>
              <a:rPr lang="cs-CZ" dirty="0"/>
              <a:t>Michalík (2011, s. 95) chápe rodinu se členem se zdravotním postižením </a:t>
            </a:r>
            <a:r>
              <a:rPr lang="cs-CZ" i="1" dirty="0"/>
              <a:t>„neopakovatelnou sociální jednotku“</a:t>
            </a:r>
            <a:r>
              <a:rPr lang="cs-CZ" dirty="0"/>
              <a:t>. </a:t>
            </a:r>
          </a:p>
          <a:p>
            <a:r>
              <a:rPr lang="cs-CZ" dirty="0"/>
              <a:t>Každá rodina se liší kromě běžně známých charakteristik tím, jak vnímá kvalitu života každý její člen, jak se proměnily jeho role a kvalita života při vstupu člena se zdravotním postižením do rodiny (narození, získaný postižení). Pro poznání skutečné situace rodin je důležité kombinovat kvantitativní i kvalitativní výzkumné přístupy, i tak ale získáme jen obecný obraz, který je třeba dokreslit v konkrétním případě. Toto nesmíme v pomáhajících profesích přehlížet, protože toto může být vysvětlením pro řadu nezdarů, se kterými se v práci můžeme setkat, které jsme nepředvídali, které nás zaskočily. </a:t>
            </a:r>
          </a:p>
        </p:txBody>
      </p:sp>
    </p:spTree>
    <p:extLst>
      <p:ext uri="{BB962C8B-B14F-4D97-AF65-F5344CB8AC3E}">
        <p14:creationId xmlns:p14="http://schemas.microsoft.com/office/powerpoint/2010/main" val="1993965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2BF5B-69AE-4635-96B0-93720AFF9C66}"/>
              </a:ext>
            </a:extLst>
          </p:cNvPr>
          <p:cNvSpPr>
            <a:spLocks noGrp="1"/>
          </p:cNvSpPr>
          <p:nvPr>
            <p:ph type="title"/>
          </p:nvPr>
        </p:nvSpPr>
        <p:spPr/>
        <p:txBody>
          <a:bodyPr/>
          <a:lstStyle/>
          <a:p>
            <a:r>
              <a:rPr lang="cs-CZ" dirty="0"/>
              <a:t>Demence – získané mentální postižení</a:t>
            </a:r>
          </a:p>
        </p:txBody>
      </p:sp>
      <p:sp>
        <p:nvSpPr>
          <p:cNvPr id="3" name="Zástupný symbol pro obsah 2">
            <a:extLst>
              <a:ext uri="{FF2B5EF4-FFF2-40B4-BE49-F238E27FC236}">
                <a16:creationId xmlns:a16="http://schemas.microsoft.com/office/drawing/2014/main" id="{01E9D72C-5084-4E94-8CE0-B4642F2E6F3E}"/>
              </a:ext>
            </a:extLst>
          </p:cNvPr>
          <p:cNvSpPr>
            <a:spLocks noGrp="1"/>
          </p:cNvSpPr>
          <p:nvPr>
            <p:ph idx="1"/>
          </p:nvPr>
        </p:nvSpPr>
        <p:spPr/>
        <p:txBody>
          <a:bodyPr>
            <a:normAutofit fontScale="77500" lnSpcReduction="20000"/>
          </a:bodyPr>
          <a:lstStyle/>
          <a:p>
            <a:pPr algn="just"/>
            <a:r>
              <a:rPr lang="cs-CZ" altLang="cs-CZ" sz="2000" b="1" u="sng" dirty="0"/>
              <a:t>charakteristika demence</a:t>
            </a:r>
          </a:p>
          <a:p>
            <a:pPr lvl="1" algn="just"/>
            <a:r>
              <a:rPr lang="cs-CZ" altLang="cs-CZ" sz="2000" dirty="0"/>
              <a:t>sekundární postižení </a:t>
            </a:r>
          </a:p>
          <a:p>
            <a:pPr lvl="1" algn="just"/>
            <a:r>
              <a:rPr lang="cs-CZ" altLang="cs-CZ" sz="2000" dirty="0"/>
              <a:t>porucha inteligence </a:t>
            </a:r>
            <a:r>
              <a:rPr lang="cs-CZ" altLang="cs-CZ" sz="2000" b="1" dirty="0"/>
              <a:t>po 2. roce života</a:t>
            </a:r>
          </a:p>
          <a:p>
            <a:pPr lvl="1" algn="just"/>
            <a:r>
              <a:rPr lang="cs-CZ" altLang="cs-CZ" sz="2000" dirty="0"/>
              <a:t>někdy nazývána jako </a:t>
            </a:r>
            <a:r>
              <a:rPr lang="cs-CZ" altLang="cs-CZ" sz="2000" i="1" dirty="0"/>
              <a:t>získané mentální postižení</a:t>
            </a:r>
          </a:p>
          <a:p>
            <a:pPr lvl="1" algn="just"/>
            <a:r>
              <a:rPr lang="cs-CZ" altLang="cs-CZ" sz="2000" dirty="0"/>
              <a:t>v porovnání s mentálním postižením má </a:t>
            </a:r>
            <a:r>
              <a:rPr lang="cs-CZ" altLang="cs-CZ" sz="2000" dirty="0" err="1"/>
              <a:t>progredující</a:t>
            </a:r>
            <a:r>
              <a:rPr lang="cs-CZ" altLang="cs-CZ" sz="2000" dirty="0"/>
              <a:t> charakter s tendencí postupného zhoršování a prohlubování symptomů</a:t>
            </a:r>
          </a:p>
          <a:p>
            <a:pPr lvl="1" algn="just"/>
            <a:r>
              <a:rPr lang="cs-CZ" altLang="cs-CZ" sz="2000" dirty="0"/>
              <a:t>v některých případech tzv. „intelektové ostrovy“</a:t>
            </a:r>
          </a:p>
          <a:p>
            <a:pPr lvl="1" algn="just"/>
            <a:r>
              <a:rPr lang="cs-CZ" altLang="cs-CZ" sz="2000" dirty="0"/>
              <a:t>zpočátku se může projevit pouze specifickou poruchou učení -&gt; </a:t>
            </a:r>
            <a:r>
              <a:rPr lang="cs-CZ" altLang="cs-CZ" sz="2000" dirty="0" err="1"/>
              <a:t>progredující</a:t>
            </a:r>
            <a:r>
              <a:rPr lang="cs-CZ" altLang="cs-CZ" sz="2000" dirty="0"/>
              <a:t> charakter -&gt; zasahuje celou oblast CNS</a:t>
            </a:r>
          </a:p>
          <a:p>
            <a:pPr lvl="1" algn="just"/>
            <a:r>
              <a:rPr lang="cs-CZ" altLang="cs-CZ" sz="2000" dirty="0"/>
              <a:t>nutné důsledně odlišovat od MP (specifika osobnosti)</a:t>
            </a:r>
          </a:p>
          <a:p>
            <a:pPr lvl="1" algn="just"/>
            <a:r>
              <a:rPr lang="cs-CZ" altLang="cs-CZ" sz="2000" dirty="0"/>
              <a:t>diferenciální diagnostika (pojetí různých autorů a koncepcí – vznik demence po 2. roce, MP před 18. rokem života)</a:t>
            </a:r>
          </a:p>
          <a:p>
            <a:pPr lvl="1" algn="just"/>
            <a:r>
              <a:rPr lang="cs-CZ" altLang="cs-CZ" sz="2000" dirty="0"/>
              <a:t>celková degradace osobnosti</a:t>
            </a:r>
            <a:endParaRPr lang="cs-CZ" altLang="cs-CZ" sz="2000" b="1" dirty="0"/>
          </a:p>
          <a:p>
            <a:endParaRPr lang="cs-CZ" dirty="0"/>
          </a:p>
        </p:txBody>
      </p:sp>
    </p:spTree>
    <p:extLst>
      <p:ext uri="{BB962C8B-B14F-4D97-AF65-F5344CB8AC3E}">
        <p14:creationId xmlns:p14="http://schemas.microsoft.com/office/powerpoint/2010/main" val="1784844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E59E60-2823-4A01-9356-35938A39ED78}"/>
              </a:ext>
            </a:extLst>
          </p:cNvPr>
          <p:cNvSpPr>
            <a:spLocks noGrp="1"/>
          </p:cNvSpPr>
          <p:nvPr>
            <p:ph type="title"/>
          </p:nvPr>
        </p:nvSpPr>
        <p:spPr/>
        <p:txBody>
          <a:bodyPr/>
          <a:lstStyle/>
          <a:p>
            <a:r>
              <a:rPr lang="cs-CZ" dirty="0"/>
              <a:t>Demence – získané mentální postižení</a:t>
            </a:r>
          </a:p>
        </p:txBody>
      </p:sp>
      <p:sp>
        <p:nvSpPr>
          <p:cNvPr id="3" name="Zástupný symbol pro obsah 2">
            <a:extLst>
              <a:ext uri="{FF2B5EF4-FFF2-40B4-BE49-F238E27FC236}">
                <a16:creationId xmlns:a16="http://schemas.microsoft.com/office/drawing/2014/main" id="{205FE57F-C3F1-427F-AC05-3DA91FE5A54E}"/>
              </a:ext>
            </a:extLst>
          </p:cNvPr>
          <p:cNvSpPr>
            <a:spLocks noGrp="1"/>
          </p:cNvSpPr>
          <p:nvPr>
            <p:ph idx="1"/>
          </p:nvPr>
        </p:nvSpPr>
        <p:spPr/>
        <p:txBody>
          <a:bodyPr>
            <a:normAutofit fontScale="70000" lnSpcReduction="20000"/>
          </a:bodyPr>
          <a:lstStyle/>
          <a:p>
            <a:pPr algn="just"/>
            <a:r>
              <a:rPr lang="cs-CZ" altLang="cs-CZ" sz="2000" b="1" u="sng" dirty="0"/>
              <a:t>definice demence</a:t>
            </a:r>
          </a:p>
          <a:p>
            <a:pPr lvl="1" algn="just"/>
            <a:r>
              <a:rPr lang="cs-CZ" altLang="cs-CZ" sz="2000" dirty="0"/>
              <a:t>proces zastavení, rozpadu normálního vývoje po 2. roce života</a:t>
            </a:r>
          </a:p>
          <a:p>
            <a:pPr lvl="1" algn="just"/>
            <a:r>
              <a:rPr lang="cs-CZ" altLang="cs-CZ" sz="2000" dirty="0"/>
              <a:t>bývá zapříčiněna pozdější poruchou, nemocí, úrazem mozku</a:t>
            </a:r>
          </a:p>
          <a:p>
            <a:pPr lvl="1" algn="just"/>
            <a:r>
              <a:rPr lang="cs-CZ" altLang="cs-CZ" sz="2000" dirty="0"/>
              <a:t>nejčastěji se jedná o zánět mozku (</a:t>
            </a:r>
            <a:r>
              <a:rPr lang="cs-CZ" altLang="cs-CZ" sz="2000" dirty="0" err="1"/>
              <a:t>encephalitis</a:t>
            </a:r>
            <a:r>
              <a:rPr lang="cs-CZ" altLang="cs-CZ" sz="2000" dirty="0"/>
              <a:t>), zánět mozkových blan (meningitis), poruchy metabolismu, intoxikace, duševní poruchy</a:t>
            </a:r>
          </a:p>
          <a:p>
            <a:pPr lvl="1" algn="just"/>
            <a:r>
              <a:rPr lang="cs-CZ" altLang="cs-CZ" sz="2000" i="1" dirty="0"/>
              <a:t>mezi nejčastější projevy patří: </a:t>
            </a:r>
          </a:p>
          <a:p>
            <a:pPr lvl="2" algn="just"/>
            <a:r>
              <a:rPr lang="cs-CZ" altLang="cs-CZ" sz="2000" dirty="0"/>
              <a:t>snížení inteligence </a:t>
            </a:r>
          </a:p>
          <a:p>
            <a:pPr lvl="2" algn="just"/>
            <a:r>
              <a:rPr lang="cs-CZ" altLang="cs-CZ" sz="2000" dirty="0"/>
              <a:t>porucha pozornosti a paměti</a:t>
            </a:r>
          </a:p>
          <a:p>
            <a:pPr lvl="2" algn="just"/>
            <a:r>
              <a:rPr lang="cs-CZ" altLang="cs-CZ" sz="2000" dirty="0"/>
              <a:t>porucha orientace (v prostoru i v čase)</a:t>
            </a:r>
          </a:p>
          <a:p>
            <a:pPr lvl="2" algn="just"/>
            <a:r>
              <a:rPr lang="cs-CZ" altLang="cs-CZ" sz="2000" dirty="0"/>
              <a:t>porucha úsudku</a:t>
            </a:r>
          </a:p>
          <a:p>
            <a:pPr lvl="2" algn="just"/>
            <a:r>
              <a:rPr lang="cs-CZ" altLang="cs-CZ" sz="2000" dirty="0"/>
              <a:t>porucha schopnosti abstraktního myšlení</a:t>
            </a:r>
          </a:p>
          <a:p>
            <a:pPr lvl="2" algn="just"/>
            <a:r>
              <a:rPr lang="cs-CZ" altLang="cs-CZ" sz="2000" dirty="0"/>
              <a:t>porucha motivace, emotivity a chování</a:t>
            </a:r>
          </a:p>
          <a:p>
            <a:pPr lvl="2" algn="just"/>
            <a:r>
              <a:rPr lang="cs-CZ" altLang="cs-CZ" sz="2000" dirty="0"/>
              <a:t>porucha komunikace</a:t>
            </a:r>
            <a:endParaRPr lang="cs-CZ" altLang="cs-CZ" sz="2000" b="1" dirty="0"/>
          </a:p>
          <a:p>
            <a:endParaRPr lang="cs-CZ" dirty="0"/>
          </a:p>
        </p:txBody>
      </p:sp>
    </p:spTree>
    <p:extLst>
      <p:ext uri="{BB962C8B-B14F-4D97-AF65-F5344CB8AC3E}">
        <p14:creationId xmlns:p14="http://schemas.microsoft.com/office/powerpoint/2010/main" val="1371781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56016-DAA7-48A9-B213-78160C58A99C}"/>
              </a:ext>
            </a:extLst>
          </p:cNvPr>
          <p:cNvSpPr>
            <a:spLocks noGrp="1"/>
          </p:cNvSpPr>
          <p:nvPr>
            <p:ph type="title"/>
          </p:nvPr>
        </p:nvSpPr>
        <p:spPr/>
        <p:txBody>
          <a:bodyPr/>
          <a:lstStyle/>
          <a:p>
            <a:r>
              <a:rPr lang="cs-CZ" dirty="0"/>
              <a:t>Demence – získané mentální postižení</a:t>
            </a:r>
          </a:p>
        </p:txBody>
      </p:sp>
      <p:sp>
        <p:nvSpPr>
          <p:cNvPr id="3" name="Zástupný symbol pro obsah 2">
            <a:extLst>
              <a:ext uri="{FF2B5EF4-FFF2-40B4-BE49-F238E27FC236}">
                <a16:creationId xmlns:a16="http://schemas.microsoft.com/office/drawing/2014/main" id="{8F32B564-42CD-4FFC-BC01-284EEB355B7C}"/>
              </a:ext>
            </a:extLst>
          </p:cNvPr>
          <p:cNvSpPr>
            <a:spLocks noGrp="1"/>
          </p:cNvSpPr>
          <p:nvPr>
            <p:ph idx="1"/>
          </p:nvPr>
        </p:nvSpPr>
        <p:spPr/>
        <p:txBody>
          <a:bodyPr>
            <a:normAutofit fontScale="77500" lnSpcReduction="20000"/>
          </a:bodyPr>
          <a:lstStyle/>
          <a:p>
            <a:pPr algn="just"/>
            <a:r>
              <a:rPr lang="cs-CZ" altLang="cs-CZ" sz="2000" b="1" u="sng" dirty="0"/>
              <a:t>druhy demence</a:t>
            </a:r>
            <a:endParaRPr lang="cs-CZ" altLang="cs-CZ" sz="2000" i="1" dirty="0"/>
          </a:p>
          <a:p>
            <a:pPr lvl="1" algn="just"/>
            <a:r>
              <a:rPr lang="cs-CZ" altLang="cs-CZ" sz="2000" dirty="0"/>
              <a:t>dle věku: </a:t>
            </a:r>
          </a:p>
          <a:p>
            <a:pPr lvl="2" algn="just"/>
            <a:r>
              <a:rPr lang="cs-CZ" altLang="cs-CZ" sz="2000" i="1" dirty="0"/>
              <a:t>dětské (deteriorace) </a:t>
            </a:r>
            <a:r>
              <a:rPr lang="cs-CZ" altLang="cs-CZ" sz="2000" dirty="0"/>
              <a:t>– zhoršení, úbytek schopností v průběhu vývoje, plasticita mozku je vyšší, možnost zlepšení</a:t>
            </a:r>
          </a:p>
          <a:p>
            <a:pPr lvl="2" algn="just"/>
            <a:r>
              <a:rPr lang="cs-CZ" altLang="cs-CZ" sz="2000" i="1" dirty="0"/>
              <a:t>stařecké</a:t>
            </a:r>
            <a:endParaRPr lang="cs-CZ" altLang="cs-CZ" sz="2000" dirty="0"/>
          </a:p>
          <a:p>
            <a:pPr lvl="1" algn="just"/>
            <a:r>
              <a:rPr lang="cs-CZ" altLang="cs-CZ" sz="2000" dirty="0"/>
              <a:t>dle Švédského schématu: </a:t>
            </a:r>
          </a:p>
          <a:p>
            <a:pPr lvl="2" algn="just"/>
            <a:r>
              <a:rPr lang="cs-CZ" altLang="cs-CZ" sz="2000" i="1" dirty="0"/>
              <a:t>atroficko-degenerativní demence</a:t>
            </a:r>
            <a:r>
              <a:rPr lang="cs-CZ" altLang="cs-CZ" sz="2000" dirty="0"/>
              <a:t> – primárně degenerativní demence, způsobeny úbytkem mozkové tkáně nebo její degenerací, Alzheimerova choroba, Parkinsonova choroba</a:t>
            </a:r>
          </a:p>
          <a:p>
            <a:pPr lvl="2" algn="just"/>
            <a:r>
              <a:rPr lang="cs-CZ" altLang="cs-CZ" sz="2000" i="1" dirty="0"/>
              <a:t>ischemicko-vaskulární demence </a:t>
            </a:r>
            <a:r>
              <a:rPr lang="cs-CZ" altLang="cs-CZ" sz="2000" dirty="0"/>
              <a:t>– cévní demence, patří vůbec k nejčastějším demencím v průmyslově rozvinutých zemích</a:t>
            </a:r>
          </a:p>
          <a:p>
            <a:pPr lvl="2" algn="just"/>
            <a:r>
              <a:rPr lang="cs-CZ" altLang="cs-CZ" sz="2000" i="1" dirty="0"/>
              <a:t>symptomatické demence </a:t>
            </a:r>
            <a:r>
              <a:rPr lang="cs-CZ" altLang="cs-CZ" sz="2000" dirty="0"/>
              <a:t>– sekundární demence, příznakem jiného primárního onemocnění</a:t>
            </a:r>
          </a:p>
          <a:p>
            <a:pPr lvl="1" algn="just"/>
            <a:r>
              <a:rPr lang="cs-CZ" altLang="cs-CZ" sz="2000" i="1" dirty="0"/>
              <a:t>smíšené demence </a:t>
            </a:r>
            <a:r>
              <a:rPr lang="cs-CZ" altLang="cs-CZ" sz="2000" dirty="0"/>
              <a:t>(10 %)</a:t>
            </a:r>
          </a:p>
          <a:p>
            <a:endParaRPr lang="cs-CZ" dirty="0"/>
          </a:p>
        </p:txBody>
      </p:sp>
    </p:spTree>
    <p:extLst>
      <p:ext uri="{BB962C8B-B14F-4D97-AF65-F5344CB8AC3E}">
        <p14:creationId xmlns:p14="http://schemas.microsoft.com/office/powerpoint/2010/main" val="321728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B75CF-70FF-4413-8959-719A623B0402}"/>
              </a:ext>
            </a:extLst>
          </p:cNvPr>
          <p:cNvSpPr>
            <a:spLocks noGrp="1"/>
          </p:cNvSpPr>
          <p:nvPr>
            <p:ph type="title"/>
          </p:nvPr>
        </p:nvSpPr>
        <p:spPr/>
        <p:txBody>
          <a:bodyPr/>
          <a:lstStyle/>
          <a:p>
            <a:r>
              <a:rPr lang="cs-CZ" dirty="0"/>
              <a:t>Demence – získané mentální postižení</a:t>
            </a:r>
          </a:p>
        </p:txBody>
      </p:sp>
      <p:sp>
        <p:nvSpPr>
          <p:cNvPr id="3" name="Zástupný symbol pro obsah 2">
            <a:extLst>
              <a:ext uri="{FF2B5EF4-FFF2-40B4-BE49-F238E27FC236}">
                <a16:creationId xmlns:a16="http://schemas.microsoft.com/office/drawing/2014/main" id="{1DF31BF4-8982-416D-8942-3B6345496E26}"/>
              </a:ext>
            </a:extLst>
          </p:cNvPr>
          <p:cNvSpPr>
            <a:spLocks noGrp="1"/>
          </p:cNvSpPr>
          <p:nvPr>
            <p:ph idx="1"/>
          </p:nvPr>
        </p:nvSpPr>
        <p:spPr/>
        <p:txBody>
          <a:bodyPr>
            <a:normAutofit lnSpcReduction="10000"/>
          </a:bodyPr>
          <a:lstStyle/>
          <a:p>
            <a:pPr algn="just"/>
            <a:r>
              <a:rPr lang="cs-CZ" altLang="cs-CZ" sz="2000" b="1" dirty="0"/>
              <a:t>Alzheimerova choroba</a:t>
            </a:r>
          </a:p>
          <a:p>
            <a:pPr lvl="1" algn="just"/>
            <a:endParaRPr lang="cs-CZ" altLang="cs-CZ" sz="2000" dirty="0"/>
          </a:p>
          <a:p>
            <a:pPr lvl="1" algn="just"/>
            <a:r>
              <a:rPr lang="cs-CZ" altLang="cs-CZ" sz="2000" dirty="0"/>
              <a:t>progresivní </a:t>
            </a:r>
            <a:r>
              <a:rPr lang="cs-CZ" altLang="cs-CZ" sz="2000" dirty="0" err="1"/>
              <a:t>neurodegenerativní</a:t>
            </a:r>
            <a:r>
              <a:rPr lang="cs-CZ" altLang="cs-CZ" sz="2000" dirty="0"/>
              <a:t> onemocnění </a:t>
            </a:r>
          </a:p>
          <a:p>
            <a:pPr lvl="1" algn="just"/>
            <a:r>
              <a:rPr lang="cs-CZ" altLang="cs-CZ" sz="2000" dirty="0"/>
              <a:t>atrofie mozkové kůry i subkortikálních oblastí, ložiska bílkoviny meta amyloidu poškozují nervové buňky, je porušena rovnováha neurotransmiterů, dochází k úbytku neuronů i synaptických spojení </a:t>
            </a:r>
          </a:p>
          <a:p>
            <a:pPr lvl="1" algn="just"/>
            <a:r>
              <a:rPr lang="cs-CZ" altLang="cs-CZ" sz="2000" dirty="0"/>
              <a:t>nejčastější typ demence (50 - 70 %) </a:t>
            </a:r>
          </a:p>
          <a:p>
            <a:pPr lvl="1" algn="just"/>
            <a:r>
              <a:rPr lang="cs-CZ" altLang="cs-CZ" sz="2000" dirty="0"/>
              <a:t>většinou dochází k rozvoji mezi 68. - 80. rokem života, raná forma postihuje častěji ženy </a:t>
            </a:r>
          </a:p>
          <a:p>
            <a:pPr lvl="1" algn="just"/>
            <a:r>
              <a:rPr lang="cs-CZ" altLang="cs-CZ" sz="2000" dirty="0"/>
              <a:t>pozvolný a plynulý rozvoj nemoci, průběh trvá 5 až 8 let, končí smrtí</a:t>
            </a:r>
            <a:endParaRPr lang="cs-CZ" altLang="cs-CZ" sz="2000" b="1" dirty="0"/>
          </a:p>
          <a:p>
            <a:endParaRPr lang="cs-CZ" dirty="0"/>
          </a:p>
        </p:txBody>
      </p:sp>
    </p:spTree>
    <p:extLst>
      <p:ext uri="{BB962C8B-B14F-4D97-AF65-F5344CB8AC3E}">
        <p14:creationId xmlns:p14="http://schemas.microsoft.com/office/powerpoint/2010/main" val="590051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5CBA51-2722-4441-86F3-01D966E2D937}"/>
              </a:ext>
            </a:extLst>
          </p:cNvPr>
          <p:cNvSpPr>
            <a:spLocks noGrp="1"/>
          </p:cNvSpPr>
          <p:nvPr>
            <p:ph type="title"/>
          </p:nvPr>
        </p:nvSpPr>
        <p:spPr/>
        <p:txBody>
          <a:bodyPr/>
          <a:lstStyle/>
          <a:p>
            <a:r>
              <a:rPr lang="cs-CZ" altLang="cs-CZ" b="1" dirty="0"/>
              <a:t>Alzheimerova choroba</a:t>
            </a:r>
            <a:br>
              <a:rPr lang="cs-CZ" altLang="cs-CZ" b="1" dirty="0"/>
            </a:br>
            <a:endParaRPr lang="cs-CZ" dirty="0"/>
          </a:p>
        </p:txBody>
      </p:sp>
      <p:sp>
        <p:nvSpPr>
          <p:cNvPr id="3" name="Zástupný symbol pro obsah 2">
            <a:extLst>
              <a:ext uri="{FF2B5EF4-FFF2-40B4-BE49-F238E27FC236}">
                <a16:creationId xmlns:a16="http://schemas.microsoft.com/office/drawing/2014/main" id="{53012706-632C-4F45-8D5F-EF570B65E205}"/>
              </a:ext>
            </a:extLst>
          </p:cNvPr>
          <p:cNvSpPr>
            <a:spLocks noGrp="1"/>
          </p:cNvSpPr>
          <p:nvPr>
            <p:ph idx="1"/>
          </p:nvPr>
        </p:nvSpPr>
        <p:spPr/>
        <p:txBody>
          <a:bodyPr>
            <a:normAutofit lnSpcReduction="10000"/>
          </a:bodyPr>
          <a:lstStyle/>
          <a:p>
            <a:pPr lvl="1" algn="just"/>
            <a:r>
              <a:rPr lang="cs-CZ" altLang="cs-CZ" sz="2000" i="1" dirty="0"/>
              <a:t>klinické projevy:</a:t>
            </a:r>
          </a:p>
          <a:p>
            <a:pPr lvl="2" algn="just"/>
            <a:r>
              <a:rPr lang="cs-CZ" altLang="cs-CZ" sz="2000" dirty="0"/>
              <a:t>psychické funkce jsou postiženy rovnoměrně, úpadek je komplexní (zahrnuje veškeré kompetence i osobnost člověka) </a:t>
            </a:r>
          </a:p>
          <a:p>
            <a:pPr lvl="2" algn="just"/>
            <a:r>
              <a:rPr lang="cs-CZ" altLang="cs-CZ" sz="2000" dirty="0" err="1"/>
              <a:t>progredující</a:t>
            </a:r>
            <a:r>
              <a:rPr lang="cs-CZ" altLang="cs-CZ" sz="2000" dirty="0"/>
              <a:t> porucha paměti </a:t>
            </a:r>
          </a:p>
          <a:p>
            <a:pPr lvl="2" algn="just"/>
            <a:r>
              <a:rPr lang="cs-CZ" altLang="cs-CZ" sz="2000" dirty="0"/>
              <a:t>ztráta orientace v čase i prostoru </a:t>
            </a:r>
          </a:p>
          <a:p>
            <a:pPr lvl="2" algn="just"/>
            <a:r>
              <a:rPr lang="cs-CZ" altLang="cs-CZ" sz="2000" dirty="0"/>
              <a:t>ztráta schopnosti logicky uvažovat </a:t>
            </a:r>
          </a:p>
          <a:p>
            <a:pPr lvl="2" algn="just"/>
            <a:r>
              <a:rPr lang="cs-CZ" altLang="cs-CZ" sz="2000" dirty="0"/>
              <a:t>upadá schopnost porozumět verbálnímu sdělení, redukuje se slovní zásoba i schopnost vyjadřování </a:t>
            </a:r>
          </a:p>
          <a:p>
            <a:pPr lvl="2" algn="just"/>
            <a:r>
              <a:rPr lang="cs-CZ" altLang="cs-CZ" sz="2000" dirty="0"/>
              <a:t>ztráta schopnosti kontrolovat vlastní emoce </a:t>
            </a:r>
          </a:p>
          <a:p>
            <a:pPr lvl="2" algn="just"/>
            <a:r>
              <a:rPr lang="cs-CZ" altLang="cs-CZ" sz="2000" dirty="0"/>
              <a:t>změny osobnosti a nápadnosti v chování</a:t>
            </a:r>
            <a:endParaRPr lang="cs-CZ" altLang="cs-CZ" sz="2000" b="1" dirty="0"/>
          </a:p>
          <a:p>
            <a:endParaRPr lang="cs-CZ" dirty="0"/>
          </a:p>
        </p:txBody>
      </p:sp>
    </p:spTree>
    <p:extLst>
      <p:ext uri="{BB962C8B-B14F-4D97-AF65-F5344CB8AC3E}">
        <p14:creationId xmlns:p14="http://schemas.microsoft.com/office/powerpoint/2010/main" val="3518121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BC687D-36BB-434C-8061-743429C59952}"/>
              </a:ext>
            </a:extLst>
          </p:cNvPr>
          <p:cNvSpPr>
            <a:spLocks noGrp="1"/>
          </p:cNvSpPr>
          <p:nvPr>
            <p:ph type="title"/>
          </p:nvPr>
        </p:nvSpPr>
        <p:spPr/>
        <p:txBody>
          <a:bodyPr/>
          <a:lstStyle/>
          <a:p>
            <a:r>
              <a:rPr lang="cs-CZ" altLang="cs-CZ" b="1" dirty="0"/>
              <a:t>Parkinsonova choroba</a:t>
            </a:r>
            <a:endParaRPr lang="cs-CZ" dirty="0"/>
          </a:p>
        </p:txBody>
      </p:sp>
      <p:sp>
        <p:nvSpPr>
          <p:cNvPr id="3" name="Zástupný symbol pro obsah 2">
            <a:extLst>
              <a:ext uri="{FF2B5EF4-FFF2-40B4-BE49-F238E27FC236}">
                <a16:creationId xmlns:a16="http://schemas.microsoft.com/office/drawing/2014/main" id="{A152BD5E-1521-4AD0-B9B2-4926BA554F14}"/>
              </a:ext>
            </a:extLst>
          </p:cNvPr>
          <p:cNvSpPr>
            <a:spLocks noGrp="1"/>
          </p:cNvSpPr>
          <p:nvPr>
            <p:ph idx="1"/>
          </p:nvPr>
        </p:nvSpPr>
        <p:spPr/>
        <p:txBody>
          <a:bodyPr>
            <a:normAutofit fontScale="92500" lnSpcReduction="20000"/>
          </a:bodyPr>
          <a:lstStyle/>
          <a:p>
            <a:pPr algn="just"/>
            <a:r>
              <a:rPr lang="cs-CZ" altLang="cs-CZ" sz="2000" b="1" dirty="0"/>
              <a:t>Parkinsonova choroba </a:t>
            </a:r>
            <a:r>
              <a:rPr lang="cs-CZ" altLang="cs-CZ" sz="2000" dirty="0"/>
              <a:t>tzv. podkorová demence </a:t>
            </a:r>
          </a:p>
          <a:p>
            <a:pPr lvl="1" algn="just"/>
            <a:r>
              <a:rPr lang="cs-CZ" altLang="cs-CZ" sz="2000" dirty="0"/>
              <a:t>postihuje především </a:t>
            </a:r>
            <a:r>
              <a:rPr lang="cs-CZ" altLang="cs-CZ" sz="2000" dirty="0" err="1"/>
              <a:t>extrapyramidový</a:t>
            </a:r>
            <a:r>
              <a:rPr lang="cs-CZ" altLang="cs-CZ" sz="2000" dirty="0"/>
              <a:t> systém, primárně oblast bazálních ganglií, kde dochází k úbytku neuronů a k poklesu syntézy dopaminu</a:t>
            </a:r>
          </a:p>
          <a:p>
            <a:pPr lvl="1" algn="just"/>
            <a:r>
              <a:rPr lang="cs-CZ" altLang="cs-CZ" sz="2000" dirty="0"/>
              <a:t>demence není typickým příznakem onemocnění (10 - 30 %) </a:t>
            </a:r>
          </a:p>
          <a:p>
            <a:pPr lvl="1" algn="just"/>
            <a:r>
              <a:rPr lang="cs-CZ" altLang="cs-CZ" sz="2000" dirty="0"/>
              <a:t>nejčastěji po 65. roce, častější u mužů </a:t>
            </a:r>
          </a:p>
          <a:p>
            <a:pPr lvl="1" algn="just"/>
            <a:r>
              <a:rPr lang="cs-CZ" altLang="cs-CZ" sz="2000" i="1" dirty="0"/>
              <a:t>klinické projevy: </a:t>
            </a:r>
          </a:p>
          <a:p>
            <a:pPr lvl="2" algn="just"/>
            <a:r>
              <a:rPr lang="cs-CZ" altLang="cs-CZ" sz="2000" dirty="0"/>
              <a:t>celkové psychické postižení bývá mírnější a má pomalejší progresi</a:t>
            </a:r>
          </a:p>
          <a:p>
            <a:pPr lvl="2" algn="just"/>
            <a:r>
              <a:rPr lang="cs-CZ" altLang="cs-CZ" sz="2000" dirty="0"/>
              <a:t>změny v oblasti kognitivních funkcí (</a:t>
            </a:r>
            <a:r>
              <a:rPr lang="cs-CZ" altLang="cs-CZ" sz="2000" dirty="0" err="1"/>
              <a:t>bradypsychismus</a:t>
            </a:r>
            <a:r>
              <a:rPr lang="cs-CZ" altLang="cs-CZ" sz="2000" dirty="0"/>
              <a:t> -</a:t>
            </a:r>
            <a:r>
              <a:rPr lang="cs-CZ" dirty="0"/>
              <a:t> </a:t>
            </a:r>
            <a:r>
              <a:rPr lang="cs-CZ" sz="1900" dirty="0"/>
              <a:t>celkové zpomalení </a:t>
            </a:r>
            <a:r>
              <a:rPr lang="cs-CZ" sz="1900" dirty="0">
                <a:hlinkClick r:id="rId2"/>
              </a:rPr>
              <a:t>tempa</a:t>
            </a:r>
            <a:r>
              <a:rPr lang="cs-CZ" sz="1900" dirty="0"/>
              <a:t> řeči, </a:t>
            </a:r>
            <a:r>
              <a:rPr lang="cs-CZ" sz="1900" dirty="0">
                <a:hlinkClick r:id="rId3"/>
              </a:rPr>
              <a:t>myšlení</a:t>
            </a:r>
            <a:r>
              <a:rPr lang="cs-CZ" sz="1900" dirty="0"/>
              <a:t> a duševní činnosti)</a:t>
            </a:r>
          </a:p>
          <a:p>
            <a:pPr lvl="2" algn="just"/>
            <a:r>
              <a:rPr lang="cs-CZ" altLang="cs-CZ" sz="2000" dirty="0"/>
              <a:t>emočního prožívání (sklon k depresi), komunikační změny v oblasti chování (motorické potíže - snižování rychlosti, třes a </a:t>
            </a:r>
            <a:r>
              <a:rPr lang="cs-CZ" altLang="cs-CZ" sz="2000" dirty="0" err="1"/>
              <a:t>instabilita</a:t>
            </a:r>
            <a:r>
              <a:rPr lang="cs-CZ" altLang="cs-CZ" sz="2000" dirty="0"/>
              <a:t>)</a:t>
            </a:r>
            <a:endParaRPr lang="cs-CZ" altLang="cs-CZ" sz="2000" b="1" dirty="0"/>
          </a:p>
          <a:p>
            <a:endParaRPr lang="cs-CZ" dirty="0"/>
          </a:p>
        </p:txBody>
      </p:sp>
    </p:spTree>
    <p:extLst>
      <p:ext uri="{BB962C8B-B14F-4D97-AF65-F5344CB8AC3E}">
        <p14:creationId xmlns:p14="http://schemas.microsoft.com/office/powerpoint/2010/main" val="176214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9437D-F6C7-4445-977D-480986E52861}"/>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AB1A650D-803A-44EF-93B0-38FAE97AFD18}"/>
              </a:ext>
            </a:extLst>
          </p:cNvPr>
          <p:cNvSpPr>
            <a:spLocks noGrp="1"/>
          </p:cNvSpPr>
          <p:nvPr>
            <p:ph idx="1"/>
          </p:nvPr>
        </p:nvSpPr>
        <p:spPr>
          <a:xfrm>
            <a:off x="677334" y="1420427"/>
            <a:ext cx="8596668" cy="4620935"/>
          </a:xfrm>
        </p:spPr>
        <p:txBody>
          <a:bodyPr>
            <a:noAutofit/>
          </a:bodyPr>
          <a:lstStyle/>
          <a:p>
            <a:r>
              <a:rPr lang="cs-CZ" sz="2800" dirty="0"/>
              <a:t>Předmětem speciální </a:t>
            </a:r>
            <a:r>
              <a:rPr lang="cs-CZ" sz="2800" dirty="0" err="1"/>
              <a:t>gerontagogiky</a:t>
            </a:r>
            <a:r>
              <a:rPr lang="cs-CZ" sz="2800" dirty="0"/>
              <a:t> jsou osoby v seniorském věku vyžadující odbornou péči v oblasti svého znevýhodnění. </a:t>
            </a:r>
          </a:p>
          <a:p>
            <a:r>
              <a:rPr lang="cs-CZ" sz="2800" dirty="0"/>
              <a:t>Podpora je věnována cílené enkulturaci (</a:t>
            </a:r>
            <a:r>
              <a:rPr lang="cs-CZ" sz="2800" dirty="0" err="1">
                <a:solidFill>
                  <a:srgbClr val="000000"/>
                </a:solidFill>
              </a:rPr>
              <a:t>e</a:t>
            </a:r>
            <a:r>
              <a:rPr lang="cs-CZ" sz="2800" b="0" i="0" dirty="0" err="1">
                <a:solidFill>
                  <a:srgbClr val="000000"/>
                </a:solidFill>
                <a:effectLst/>
              </a:rPr>
              <a:t>nkulturační</a:t>
            </a:r>
            <a:r>
              <a:rPr lang="cs-CZ" sz="2800" b="0" i="0" dirty="0">
                <a:solidFill>
                  <a:srgbClr val="000000"/>
                </a:solidFill>
                <a:effectLst/>
              </a:rPr>
              <a:t> procesy se vždy vztahují ke konkrétní společnosti a prakticky se kryjí s procesem socializace)</a:t>
            </a:r>
            <a:r>
              <a:rPr lang="cs-CZ" sz="2800" b="0" i="0" dirty="0">
                <a:solidFill>
                  <a:srgbClr val="000000"/>
                </a:solidFill>
                <a:effectLst/>
                <a:latin typeface="Cambria" panose="02040503050406030204" pitchFamily="18" charset="0"/>
              </a:rPr>
              <a:t> </a:t>
            </a:r>
            <a:r>
              <a:rPr lang="cs-CZ" sz="2800" dirty="0"/>
              <a:t>tj. socializaci v nejširším slova smyslu – zde ve smyslu institucionální podpory daného jedince. </a:t>
            </a:r>
          </a:p>
        </p:txBody>
      </p:sp>
    </p:spTree>
    <p:extLst>
      <p:ext uri="{BB962C8B-B14F-4D97-AF65-F5344CB8AC3E}">
        <p14:creationId xmlns:p14="http://schemas.microsoft.com/office/powerpoint/2010/main" val="14481111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C860FB-3C98-434C-930B-F4E6E64C6D6E}"/>
              </a:ext>
            </a:extLst>
          </p:cNvPr>
          <p:cNvSpPr>
            <a:spLocks noGrp="1"/>
          </p:cNvSpPr>
          <p:nvPr>
            <p:ph type="title"/>
          </p:nvPr>
        </p:nvSpPr>
        <p:spPr/>
        <p:txBody>
          <a:bodyPr/>
          <a:lstStyle/>
          <a:p>
            <a:r>
              <a:rPr lang="cs-CZ" altLang="cs-CZ" b="1" dirty="0"/>
              <a:t>Ischemicko-vaskulární demence </a:t>
            </a:r>
            <a:br>
              <a:rPr lang="cs-CZ" altLang="cs-CZ" b="1" dirty="0"/>
            </a:br>
            <a:endParaRPr lang="cs-CZ" dirty="0"/>
          </a:p>
        </p:txBody>
      </p:sp>
      <p:sp>
        <p:nvSpPr>
          <p:cNvPr id="3" name="Zástupný symbol pro obsah 2">
            <a:extLst>
              <a:ext uri="{FF2B5EF4-FFF2-40B4-BE49-F238E27FC236}">
                <a16:creationId xmlns:a16="http://schemas.microsoft.com/office/drawing/2014/main" id="{29B17413-3666-4F08-8AF8-7268C62BE554}"/>
              </a:ext>
            </a:extLst>
          </p:cNvPr>
          <p:cNvSpPr>
            <a:spLocks noGrp="1"/>
          </p:cNvSpPr>
          <p:nvPr>
            <p:ph idx="1"/>
          </p:nvPr>
        </p:nvSpPr>
        <p:spPr/>
        <p:txBody>
          <a:bodyPr>
            <a:normAutofit fontScale="85000" lnSpcReduction="20000"/>
          </a:bodyPr>
          <a:lstStyle/>
          <a:p>
            <a:pPr algn="just"/>
            <a:r>
              <a:rPr lang="cs-CZ" altLang="cs-CZ" sz="2000" b="1" dirty="0"/>
              <a:t>ischemicko-vaskulární demence </a:t>
            </a:r>
          </a:p>
          <a:p>
            <a:pPr lvl="1" algn="just"/>
            <a:endParaRPr lang="cs-CZ" altLang="cs-CZ" sz="2000" dirty="0"/>
          </a:p>
          <a:p>
            <a:pPr lvl="1" algn="just"/>
            <a:r>
              <a:rPr lang="cs-CZ" altLang="cs-CZ" sz="2000" dirty="0"/>
              <a:t>příčinou je onemocnění cév, které vede k postižení mozkové tkáně </a:t>
            </a:r>
          </a:p>
          <a:p>
            <a:pPr lvl="1" algn="just"/>
            <a:r>
              <a:rPr lang="cs-CZ" altLang="cs-CZ" sz="2000" dirty="0"/>
              <a:t>15 - 30 % všech demencí </a:t>
            </a:r>
          </a:p>
          <a:p>
            <a:pPr lvl="1" algn="just"/>
            <a:r>
              <a:rPr lang="cs-CZ" altLang="cs-CZ" sz="2000" dirty="0"/>
              <a:t>obvykle po 60. roce života </a:t>
            </a:r>
          </a:p>
          <a:p>
            <a:pPr lvl="1" algn="just"/>
            <a:r>
              <a:rPr lang="cs-CZ" altLang="cs-CZ" sz="2000" i="1" dirty="0"/>
              <a:t>klinické projevy: </a:t>
            </a:r>
          </a:p>
          <a:p>
            <a:pPr lvl="2" algn="just"/>
            <a:r>
              <a:rPr lang="cs-CZ" altLang="cs-CZ" sz="2000" dirty="0"/>
              <a:t>klinický obraz postižení závisí na lokalizaci i míře poškození mozkové tkáně </a:t>
            </a:r>
          </a:p>
          <a:p>
            <a:pPr lvl="2" algn="just"/>
            <a:r>
              <a:rPr lang="cs-CZ" altLang="cs-CZ" sz="2000" dirty="0"/>
              <a:t>většinou vzniká náhle, její průběh je kolísavý, s mnoha výkyvy </a:t>
            </a:r>
          </a:p>
          <a:p>
            <a:pPr lvl="2" algn="just"/>
            <a:r>
              <a:rPr lang="cs-CZ" altLang="cs-CZ" sz="2000" dirty="0"/>
              <a:t>nerovnoměrný úbytek kognitivních funkcí, poruchy koncentrace a paměti, emoční labilita </a:t>
            </a:r>
          </a:p>
          <a:p>
            <a:pPr lvl="2" algn="just"/>
            <a:r>
              <a:rPr lang="cs-CZ" altLang="cs-CZ" sz="2000" dirty="0"/>
              <a:t>osobnost se nemusí relativně dlouho příliš měnit</a:t>
            </a:r>
            <a:endParaRPr lang="cs-CZ" altLang="cs-CZ" sz="2000" b="1" dirty="0"/>
          </a:p>
          <a:p>
            <a:endParaRPr lang="cs-CZ" dirty="0"/>
          </a:p>
        </p:txBody>
      </p:sp>
    </p:spTree>
    <p:extLst>
      <p:ext uri="{BB962C8B-B14F-4D97-AF65-F5344CB8AC3E}">
        <p14:creationId xmlns:p14="http://schemas.microsoft.com/office/powerpoint/2010/main" val="1519826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0E26D-C111-46BE-A2A2-FE80A8319CF4}"/>
              </a:ext>
            </a:extLst>
          </p:cNvPr>
          <p:cNvSpPr>
            <a:spLocks noGrp="1"/>
          </p:cNvSpPr>
          <p:nvPr>
            <p:ph type="title"/>
          </p:nvPr>
        </p:nvSpPr>
        <p:spPr/>
        <p:txBody>
          <a:bodyPr/>
          <a:lstStyle/>
          <a:p>
            <a:r>
              <a:rPr lang="cs-CZ" b="1" dirty="0"/>
              <a:t>Narušená komunikační schopnost</a:t>
            </a:r>
            <a:endParaRPr lang="cs-CZ" dirty="0"/>
          </a:p>
        </p:txBody>
      </p:sp>
      <p:sp>
        <p:nvSpPr>
          <p:cNvPr id="3" name="Zástupný symbol pro obsah 2">
            <a:extLst>
              <a:ext uri="{FF2B5EF4-FFF2-40B4-BE49-F238E27FC236}">
                <a16:creationId xmlns:a16="http://schemas.microsoft.com/office/drawing/2014/main" id="{DF6B81F1-0BD6-4500-9230-37E71CED1EA7}"/>
              </a:ext>
            </a:extLst>
          </p:cNvPr>
          <p:cNvSpPr>
            <a:spLocks noGrp="1"/>
          </p:cNvSpPr>
          <p:nvPr>
            <p:ph idx="1"/>
          </p:nvPr>
        </p:nvSpPr>
        <p:spPr/>
        <p:txBody>
          <a:bodyPr/>
          <a:lstStyle/>
          <a:p>
            <a:pPr>
              <a:spcBef>
                <a:spcPts val="0"/>
              </a:spcBef>
            </a:pPr>
            <a:r>
              <a:rPr lang="cs-CZ" b="1" dirty="0"/>
              <a:t>Narušená komunikační schopnost </a:t>
            </a:r>
            <a:r>
              <a:rPr lang="cs-CZ" dirty="0"/>
              <a:t>je jedním z termínů současné logopedie. </a:t>
            </a:r>
          </a:p>
          <a:p>
            <a:pPr>
              <a:spcBef>
                <a:spcPts val="0"/>
              </a:spcBef>
            </a:pPr>
            <a:r>
              <a:rPr lang="cs-CZ" dirty="0"/>
              <a:t>Komunikační schopnost a narušenou komunikační schopnost bereme v celé její šíři – nelze se zabývat jen </a:t>
            </a:r>
            <a:r>
              <a:rPr lang="cs-CZ" b="1" dirty="0"/>
              <a:t>zvukovou </a:t>
            </a:r>
            <a:r>
              <a:rPr lang="cs-CZ" dirty="0"/>
              <a:t>(foneticko-fonologickou) rovinou řeči.</a:t>
            </a:r>
          </a:p>
          <a:p>
            <a:pPr marL="0" indent="0">
              <a:spcBef>
                <a:spcPts val="0"/>
              </a:spcBef>
              <a:buNone/>
            </a:pPr>
            <a:r>
              <a:rPr lang="cs-CZ" dirty="0"/>
              <a:t> </a:t>
            </a:r>
          </a:p>
          <a:p>
            <a:pPr>
              <a:spcBef>
                <a:spcPts val="0"/>
              </a:spcBef>
            </a:pPr>
            <a:r>
              <a:rPr lang="cs-CZ" dirty="0"/>
              <a:t>Je třeba hodnotit i další roviny jazykových projevů, tzn. </a:t>
            </a:r>
            <a:r>
              <a:rPr lang="cs-CZ" b="1" dirty="0"/>
              <a:t>rovinu aktivní a pasivní slovní zásoby </a:t>
            </a:r>
            <a:r>
              <a:rPr lang="cs-CZ" dirty="0"/>
              <a:t>(lexikálně-sémantická), </a:t>
            </a:r>
            <a:r>
              <a:rPr lang="cs-CZ" b="1" dirty="0"/>
              <a:t>gramatickou rovinu řeči </a:t>
            </a:r>
            <a:r>
              <a:rPr lang="cs-CZ" dirty="0"/>
              <a:t>(morfologicko-syntaktická), ale také </a:t>
            </a:r>
            <a:r>
              <a:rPr lang="cs-CZ" b="1" dirty="0"/>
              <a:t>pragmatickou rovinu </a:t>
            </a:r>
            <a:r>
              <a:rPr lang="cs-CZ" dirty="0"/>
              <a:t>– rovina sociálního uplatnění komunikačních schopností.</a:t>
            </a:r>
          </a:p>
          <a:p>
            <a:endParaRPr lang="cs-CZ" dirty="0"/>
          </a:p>
        </p:txBody>
      </p:sp>
    </p:spTree>
    <p:extLst>
      <p:ext uri="{BB962C8B-B14F-4D97-AF65-F5344CB8AC3E}">
        <p14:creationId xmlns:p14="http://schemas.microsoft.com/office/powerpoint/2010/main" val="888269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2D707-A885-46B5-84D4-82A78466B734}"/>
              </a:ext>
            </a:extLst>
          </p:cNvPr>
          <p:cNvSpPr>
            <a:spLocks noGrp="1"/>
          </p:cNvSpPr>
          <p:nvPr>
            <p:ph type="title"/>
          </p:nvPr>
        </p:nvSpPr>
        <p:spPr/>
        <p:txBody>
          <a:bodyPr/>
          <a:lstStyle/>
          <a:p>
            <a:r>
              <a:rPr lang="cs-CZ" b="1" dirty="0"/>
              <a:t>Narušená komunikační schopnost</a:t>
            </a:r>
            <a:br>
              <a:rPr lang="cs-CZ" b="1" dirty="0"/>
            </a:br>
            <a:r>
              <a:rPr lang="cs-CZ" b="1" dirty="0"/>
              <a:t>u seniorů</a:t>
            </a:r>
            <a:endParaRPr lang="cs-CZ" dirty="0"/>
          </a:p>
        </p:txBody>
      </p:sp>
      <p:sp>
        <p:nvSpPr>
          <p:cNvPr id="3" name="Zástupný symbol pro obsah 2">
            <a:extLst>
              <a:ext uri="{FF2B5EF4-FFF2-40B4-BE49-F238E27FC236}">
                <a16:creationId xmlns:a16="http://schemas.microsoft.com/office/drawing/2014/main" id="{43F847F8-2421-4E07-BA65-016C6C3B812D}"/>
              </a:ext>
            </a:extLst>
          </p:cNvPr>
          <p:cNvSpPr>
            <a:spLocks noGrp="1"/>
          </p:cNvSpPr>
          <p:nvPr>
            <p:ph idx="1"/>
          </p:nvPr>
        </p:nvSpPr>
        <p:spPr/>
        <p:txBody>
          <a:bodyPr/>
          <a:lstStyle/>
          <a:p>
            <a:pPr marL="0" indent="0">
              <a:buNone/>
            </a:pPr>
            <a:r>
              <a:rPr lang="cs-CZ" dirty="0"/>
              <a:t>Současná logopedie je chápána jako obor, jehož předmětem zájmu je </a:t>
            </a:r>
            <a:r>
              <a:rPr lang="cs-CZ" b="1" dirty="0"/>
              <a:t>narušená komunikační schopnost </a:t>
            </a:r>
            <a:r>
              <a:rPr lang="cs-CZ" dirty="0"/>
              <a:t>u osob všech věkových kategorií:</a:t>
            </a:r>
          </a:p>
          <a:p>
            <a:r>
              <a:rPr lang="cs-CZ" dirty="0"/>
              <a:t>dětí raného věku</a:t>
            </a:r>
          </a:p>
          <a:p>
            <a:r>
              <a:rPr lang="cs-CZ" dirty="0"/>
              <a:t>dětí předškolního věku</a:t>
            </a:r>
          </a:p>
          <a:p>
            <a:r>
              <a:rPr lang="cs-CZ" dirty="0"/>
              <a:t>žáků mladšího a staršího školního věku</a:t>
            </a:r>
          </a:p>
          <a:p>
            <a:r>
              <a:rPr lang="cs-CZ" dirty="0"/>
              <a:t>adolescentů</a:t>
            </a:r>
          </a:p>
          <a:p>
            <a:r>
              <a:rPr lang="cs-CZ" dirty="0"/>
              <a:t>dospělých osob a osob v </a:t>
            </a:r>
            <a:r>
              <a:rPr lang="cs-CZ" b="1" dirty="0"/>
              <a:t>období stáří</a:t>
            </a:r>
          </a:p>
          <a:p>
            <a:pPr marL="0" indent="0">
              <a:buNone/>
            </a:pPr>
            <a:endParaRPr lang="cs-CZ" dirty="0"/>
          </a:p>
        </p:txBody>
      </p:sp>
    </p:spTree>
    <p:extLst>
      <p:ext uri="{BB962C8B-B14F-4D97-AF65-F5344CB8AC3E}">
        <p14:creationId xmlns:p14="http://schemas.microsoft.com/office/powerpoint/2010/main" val="877501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BED372-45C3-415D-A72B-29CC55368EA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767C2C9D-F822-4505-8889-4FC41E462E16}"/>
              </a:ext>
            </a:extLst>
          </p:cNvPr>
          <p:cNvSpPr>
            <a:spLocks noGrp="1"/>
          </p:cNvSpPr>
          <p:nvPr>
            <p:ph idx="1"/>
          </p:nvPr>
        </p:nvSpPr>
        <p:spPr/>
        <p:txBody>
          <a:bodyPr/>
          <a:lstStyle/>
          <a:p>
            <a:pPr marL="0" indent="0">
              <a:buNone/>
            </a:pPr>
            <a:r>
              <a:rPr lang="cs-CZ" b="1" dirty="0"/>
              <a:t>Afázie </a:t>
            </a:r>
            <a:r>
              <a:rPr lang="cs-CZ" dirty="0"/>
              <a:t>- centrální porucha řeči při orgánovém poškození CNS, na základě lokálních poškození mozku.  </a:t>
            </a:r>
          </a:p>
          <a:p>
            <a:pPr marL="0" indent="0">
              <a:buNone/>
            </a:pPr>
            <a:r>
              <a:rPr lang="cs-CZ" dirty="0"/>
              <a:t>Ztráta již nabyté schopnosti komunikovat (poškození dominantní hemisféry: nádory, úrazy, krvácení do mozku, intoxikace).</a:t>
            </a:r>
          </a:p>
          <a:p>
            <a:pPr marL="0" indent="0">
              <a:buNone/>
            </a:pPr>
            <a:r>
              <a:rPr lang="cs-CZ" b="1" dirty="0"/>
              <a:t>Poruchy hlasu</a:t>
            </a:r>
            <a:r>
              <a:rPr lang="cs-CZ" dirty="0"/>
              <a:t> - organicky podmíněné (úrazy, obrny, nádory) funkční (nesprávně užívání hlasu) psychogenní (hlasové neurózy) </a:t>
            </a:r>
            <a:r>
              <a:rPr lang="cs-CZ" b="1" dirty="0"/>
              <a:t>Etiologie</a:t>
            </a:r>
            <a:r>
              <a:rPr lang="cs-CZ" dirty="0"/>
              <a:t>: dědičnost, porušení inervace svalstva hrtanu, nesprávně užívání hlasu, hlasová hygiena, operační zákroky, vady sluchu, neurotické poruchy. Po léčbě následují hlasová cvičení vedená logopedem. </a:t>
            </a:r>
          </a:p>
          <a:p>
            <a:pPr marL="0" indent="0">
              <a:buNone/>
            </a:pPr>
            <a:endParaRPr lang="cs-CZ" dirty="0"/>
          </a:p>
        </p:txBody>
      </p:sp>
    </p:spTree>
    <p:extLst>
      <p:ext uri="{BB962C8B-B14F-4D97-AF65-F5344CB8AC3E}">
        <p14:creationId xmlns:p14="http://schemas.microsoft.com/office/powerpoint/2010/main" val="221097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F9075-462C-4815-943B-B68F3801767E}"/>
              </a:ext>
            </a:extLst>
          </p:cNvPr>
          <p:cNvSpPr>
            <a:spLocks noGrp="1"/>
          </p:cNvSpPr>
          <p:nvPr>
            <p:ph type="title"/>
          </p:nvPr>
        </p:nvSpPr>
        <p:spPr/>
        <p:txBody>
          <a:bodyPr/>
          <a:lstStyle/>
          <a:p>
            <a:r>
              <a:rPr lang="cs-CZ" b="1" dirty="0"/>
              <a:t>MOŽNOSTI LOGOPEDICKÉ INTERVENCE</a:t>
            </a:r>
            <a:endParaRPr lang="cs-CZ" dirty="0"/>
          </a:p>
        </p:txBody>
      </p:sp>
      <p:sp>
        <p:nvSpPr>
          <p:cNvPr id="3" name="Zástupný symbol pro obsah 2">
            <a:extLst>
              <a:ext uri="{FF2B5EF4-FFF2-40B4-BE49-F238E27FC236}">
                <a16:creationId xmlns:a16="http://schemas.microsoft.com/office/drawing/2014/main" id="{F2BFD7BC-7AD3-4995-A428-343ECD63DB47}"/>
              </a:ext>
            </a:extLst>
          </p:cNvPr>
          <p:cNvSpPr>
            <a:spLocks noGrp="1"/>
          </p:cNvSpPr>
          <p:nvPr>
            <p:ph idx="1"/>
          </p:nvPr>
        </p:nvSpPr>
        <p:spPr/>
        <p:txBody>
          <a:bodyPr/>
          <a:lstStyle/>
          <a:p>
            <a:pPr marL="0" indent="0">
              <a:buNone/>
            </a:pPr>
            <a:r>
              <a:rPr lang="cs-CZ" dirty="0"/>
              <a:t>Rezort zdravotnictví - </a:t>
            </a:r>
            <a:r>
              <a:rPr lang="cs-CZ" b="1" dirty="0"/>
              <a:t>logopedické poradny</a:t>
            </a:r>
            <a:r>
              <a:rPr lang="cs-CZ" dirty="0"/>
              <a:t> při poliklinikách,  </a:t>
            </a:r>
            <a:r>
              <a:rPr lang="cs-CZ" b="1" dirty="0"/>
              <a:t>logopedická pracoviště </a:t>
            </a:r>
            <a:r>
              <a:rPr lang="cs-CZ" dirty="0"/>
              <a:t>při lůžkových odděleních (foniatrie, neurologie, rehabilitace, psychiatrie, geriatrie),</a:t>
            </a:r>
          </a:p>
          <a:p>
            <a:pPr>
              <a:buFontTx/>
              <a:buChar char="-"/>
            </a:pPr>
            <a:r>
              <a:rPr lang="cs-CZ" b="1" dirty="0"/>
              <a:t>privátní logopedické poradny,</a:t>
            </a:r>
            <a:r>
              <a:rPr lang="cs-CZ" dirty="0"/>
              <a:t> </a:t>
            </a:r>
            <a:r>
              <a:rPr lang="cs-CZ" b="1" dirty="0"/>
              <a:t>rehabilitační stacionáře </a:t>
            </a:r>
            <a:r>
              <a:rPr lang="cs-CZ" dirty="0"/>
              <a:t>- denní stacionáře při zdravotnických zařízeních (pro děti i dospělé jedince) - </a:t>
            </a:r>
            <a:r>
              <a:rPr lang="cs-CZ" b="1" dirty="0"/>
              <a:t>léčebny dlouhodobě nemocných </a:t>
            </a:r>
            <a:r>
              <a:rPr lang="cs-CZ" dirty="0"/>
              <a:t>(LDN) - lázeňská zařízení.</a:t>
            </a:r>
          </a:p>
          <a:p>
            <a:pPr marL="0" indent="0">
              <a:buNone/>
            </a:pPr>
            <a:r>
              <a:rPr lang="cs-CZ" dirty="0"/>
              <a:t>Rezort práce a sociálních věcí – jednotlivé typy sociálních služeb</a:t>
            </a:r>
          </a:p>
          <a:p>
            <a:pPr>
              <a:buFontTx/>
              <a:buChar char="-"/>
            </a:pPr>
            <a:r>
              <a:rPr lang="cs-CZ" dirty="0"/>
              <a:t> </a:t>
            </a:r>
          </a:p>
          <a:p>
            <a:endParaRPr lang="cs-CZ" dirty="0"/>
          </a:p>
        </p:txBody>
      </p:sp>
    </p:spTree>
    <p:extLst>
      <p:ext uri="{BB962C8B-B14F-4D97-AF65-F5344CB8AC3E}">
        <p14:creationId xmlns:p14="http://schemas.microsoft.com/office/powerpoint/2010/main" val="757622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7C7E2-F14B-4877-87ED-099066126415}"/>
              </a:ext>
            </a:extLst>
          </p:cNvPr>
          <p:cNvSpPr>
            <a:spLocks noGrp="1"/>
          </p:cNvSpPr>
          <p:nvPr>
            <p:ph type="title"/>
          </p:nvPr>
        </p:nvSpPr>
        <p:spPr/>
        <p:txBody>
          <a:bodyPr/>
          <a:lstStyle/>
          <a:p>
            <a:r>
              <a:rPr lang="cs-CZ" dirty="0"/>
              <a:t>Zrakové postižení</a:t>
            </a:r>
          </a:p>
        </p:txBody>
      </p:sp>
      <p:sp>
        <p:nvSpPr>
          <p:cNvPr id="3" name="Zástupný symbol pro obsah 2">
            <a:extLst>
              <a:ext uri="{FF2B5EF4-FFF2-40B4-BE49-F238E27FC236}">
                <a16:creationId xmlns:a16="http://schemas.microsoft.com/office/drawing/2014/main" id="{4132CC27-E2F2-43D4-8EDA-C65073D5F637}"/>
              </a:ext>
            </a:extLst>
          </p:cNvPr>
          <p:cNvSpPr>
            <a:spLocks noGrp="1"/>
          </p:cNvSpPr>
          <p:nvPr>
            <p:ph idx="1"/>
          </p:nvPr>
        </p:nvSpPr>
        <p:spPr/>
        <p:txBody>
          <a:bodyPr/>
          <a:lstStyle/>
          <a:p>
            <a:r>
              <a:rPr lang="cs-CZ" b="1" dirty="0"/>
              <a:t>Poruchy orgánové </a:t>
            </a:r>
            <a:r>
              <a:rPr lang="cs-CZ" dirty="0"/>
              <a:t>– porucha zasahuje zrakový orgán jako celek nebo jeho jednotlivé části</a:t>
            </a:r>
          </a:p>
          <a:p>
            <a:r>
              <a:rPr lang="cs-CZ" b="1" dirty="0"/>
              <a:t>Poruchy funkční </a:t>
            </a:r>
            <a:r>
              <a:rPr lang="cs-CZ" dirty="0"/>
              <a:t>– oslabuje jeho výkon</a:t>
            </a:r>
          </a:p>
          <a:p>
            <a:r>
              <a:rPr lang="cs-CZ" dirty="0"/>
              <a:t>Zrakové postižení se dělí na vrozené a získané</a:t>
            </a:r>
          </a:p>
          <a:p>
            <a:r>
              <a:rPr lang="cs-CZ" dirty="0"/>
              <a:t>Období vzniku</a:t>
            </a:r>
          </a:p>
          <a:p>
            <a:pPr marL="0" indent="0">
              <a:buNone/>
            </a:pPr>
            <a:r>
              <a:rPr lang="cs-CZ" dirty="0"/>
              <a:t>Prenatální období – dědičnost, působení exogenních činitelů v průběhu gravidity, porodu (perinatální období) a v postnatálním období.</a:t>
            </a:r>
          </a:p>
          <a:p>
            <a:pPr marL="0" indent="0">
              <a:buNone/>
            </a:pPr>
            <a:r>
              <a:rPr lang="cs-CZ" dirty="0"/>
              <a:t>Získané zrakové postižení – závažná onemocnění, úrazy</a:t>
            </a:r>
          </a:p>
          <a:p>
            <a:endParaRPr lang="cs-CZ" dirty="0"/>
          </a:p>
        </p:txBody>
      </p:sp>
    </p:spTree>
    <p:extLst>
      <p:ext uri="{BB962C8B-B14F-4D97-AF65-F5344CB8AC3E}">
        <p14:creationId xmlns:p14="http://schemas.microsoft.com/office/powerpoint/2010/main" val="4128167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7774A-87B7-49C8-844B-8E018B648369}"/>
              </a:ext>
            </a:extLst>
          </p:cNvPr>
          <p:cNvSpPr>
            <a:spLocks noGrp="1"/>
          </p:cNvSpPr>
          <p:nvPr>
            <p:ph type="title"/>
          </p:nvPr>
        </p:nvSpPr>
        <p:spPr/>
        <p:txBody>
          <a:bodyPr/>
          <a:lstStyle/>
          <a:p>
            <a:r>
              <a:rPr lang="cs-CZ" dirty="0"/>
              <a:t>Stupně zrakového postižení</a:t>
            </a:r>
          </a:p>
        </p:txBody>
      </p:sp>
      <p:sp>
        <p:nvSpPr>
          <p:cNvPr id="3" name="Zástupný symbol pro obsah 2">
            <a:extLst>
              <a:ext uri="{FF2B5EF4-FFF2-40B4-BE49-F238E27FC236}">
                <a16:creationId xmlns:a16="http://schemas.microsoft.com/office/drawing/2014/main" id="{CD3BF4E3-3839-4E8F-BF3B-0DA4DB175DEA}"/>
              </a:ext>
            </a:extLst>
          </p:cNvPr>
          <p:cNvSpPr>
            <a:spLocks noGrp="1"/>
          </p:cNvSpPr>
          <p:nvPr>
            <p:ph idx="1"/>
          </p:nvPr>
        </p:nvSpPr>
        <p:spPr/>
        <p:txBody>
          <a:bodyPr>
            <a:normAutofit lnSpcReduction="10000"/>
          </a:bodyPr>
          <a:lstStyle/>
          <a:p>
            <a:pPr>
              <a:spcBef>
                <a:spcPts val="0"/>
              </a:spcBef>
            </a:pPr>
            <a:r>
              <a:rPr lang="cs-CZ" dirty="0"/>
              <a:t>Podle zrakové ostrosti (tzv. </a:t>
            </a:r>
            <a:r>
              <a:rPr lang="cs-CZ" dirty="0" err="1"/>
              <a:t>vizu</a:t>
            </a:r>
            <a:r>
              <a:rPr lang="cs-CZ" dirty="0"/>
              <a:t>) a možnosti funkčního využívání zraku rozlišujeme  stupně zrakového postižení, které jsou klíčové pro intervenci, reedukaci zraku i pro edukaci dítěte či žáka.</a:t>
            </a:r>
          </a:p>
          <a:p>
            <a:pPr>
              <a:spcBef>
                <a:spcPts val="0"/>
              </a:spcBef>
            </a:pPr>
            <a:r>
              <a:rPr lang="cs-CZ" b="1" dirty="0"/>
              <a:t>Slabozrakost</a:t>
            </a:r>
            <a:r>
              <a:rPr lang="cs-CZ" dirty="0"/>
              <a:t> je dělena do dvou stupňů, lehkou a těžkou, projevuje se sníženou nebo zkreslenou činností zrakového analyzátoru obou očí, omezením a deformací zrakových představ. </a:t>
            </a:r>
          </a:p>
          <a:p>
            <a:pPr marL="0" indent="0">
              <a:spcBef>
                <a:spcPts val="0"/>
              </a:spcBef>
              <a:buNone/>
            </a:pPr>
            <a:r>
              <a:rPr lang="cs-CZ" dirty="0"/>
              <a:t>Člověk s postižením zraku v pásmu </a:t>
            </a:r>
            <a:r>
              <a:rPr lang="cs-CZ" b="1" dirty="0"/>
              <a:t>slabozrakosti</a:t>
            </a:r>
            <a:r>
              <a:rPr lang="cs-CZ" dirty="0"/>
              <a:t> primárně vnímá zrakem.</a:t>
            </a:r>
          </a:p>
          <a:p>
            <a:pPr marL="0" indent="0">
              <a:spcBef>
                <a:spcPts val="0"/>
              </a:spcBef>
              <a:buNone/>
            </a:pPr>
            <a:endParaRPr lang="cs-CZ" dirty="0"/>
          </a:p>
          <a:p>
            <a:pPr>
              <a:spcBef>
                <a:spcPts val="0"/>
              </a:spcBef>
            </a:pPr>
            <a:r>
              <a:rPr lang="cs-CZ" b="1" dirty="0"/>
              <a:t>Nevidomost praktická </a:t>
            </a:r>
            <a:r>
              <a:rPr lang="cs-CZ" dirty="0"/>
              <a:t>- osoba využívá vnímání světla, např. v prostorové orientaci, primárně je odkázána na kompenzační smysly (hmat, sluch, čich, chuť).</a:t>
            </a:r>
          </a:p>
          <a:p>
            <a:pPr>
              <a:spcBef>
                <a:spcPts val="0"/>
              </a:spcBef>
            </a:pPr>
            <a:endParaRPr lang="cs-CZ" dirty="0"/>
          </a:p>
          <a:p>
            <a:pPr>
              <a:spcBef>
                <a:spcPts val="0"/>
              </a:spcBef>
            </a:pPr>
            <a:r>
              <a:rPr lang="cs-CZ" b="1" dirty="0"/>
              <a:t>Totální slepota </a:t>
            </a:r>
            <a:r>
              <a:rPr lang="cs-CZ" dirty="0"/>
              <a:t>– osoba s tímto stupněm zrakového postižení získává informace  z okolního světa jinými smysly.</a:t>
            </a:r>
          </a:p>
          <a:p>
            <a:endParaRPr lang="cs-CZ" dirty="0"/>
          </a:p>
        </p:txBody>
      </p:sp>
    </p:spTree>
    <p:extLst>
      <p:ext uri="{BB962C8B-B14F-4D97-AF65-F5344CB8AC3E}">
        <p14:creationId xmlns:p14="http://schemas.microsoft.com/office/powerpoint/2010/main" val="1736080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1A202-15DC-4BDF-B33F-85FBC4695715}"/>
              </a:ext>
            </a:extLst>
          </p:cNvPr>
          <p:cNvSpPr>
            <a:spLocks noGrp="1"/>
          </p:cNvSpPr>
          <p:nvPr>
            <p:ph type="title"/>
          </p:nvPr>
        </p:nvSpPr>
        <p:spPr/>
        <p:txBody>
          <a:bodyPr/>
          <a:lstStyle/>
          <a:p>
            <a:r>
              <a:rPr lang="cs-CZ" dirty="0"/>
              <a:t>Charakteristika zrakových vad</a:t>
            </a:r>
          </a:p>
        </p:txBody>
      </p:sp>
      <p:sp>
        <p:nvSpPr>
          <p:cNvPr id="3" name="Zástupný symbol pro obsah 2">
            <a:extLst>
              <a:ext uri="{FF2B5EF4-FFF2-40B4-BE49-F238E27FC236}">
                <a16:creationId xmlns:a16="http://schemas.microsoft.com/office/drawing/2014/main" id="{5C49C0FC-4316-4ABC-A317-AA5F6ADECFCF}"/>
              </a:ext>
            </a:extLst>
          </p:cNvPr>
          <p:cNvSpPr>
            <a:spLocks noGrp="1"/>
          </p:cNvSpPr>
          <p:nvPr>
            <p:ph idx="1"/>
          </p:nvPr>
        </p:nvSpPr>
        <p:spPr/>
        <p:txBody>
          <a:bodyPr/>
          <a:lstStyle/>
          <a:p>
            <a:r>
              <a:rPr lang="cs-CZ" b="1" dirty="0"/>
              <a:t>Refrakční vady </a:t>
            </a:r>
            <a:r>
              <a:rPr lang="cs-CZ" dirty="0"/>
              <a:t>– krátkozrakost, dalekozrakost a astigmatismus</a:t>
            </a:r>
          </a:p>
          <a:p>
            <a:r>
              <a:rPr lang="cs-CZ" b="1" dirty="0"/>
              <a:t>Vrozený glaukom </a:t>
            </a:r>
            <a:r>
              <a:rPr lang="cs-CZ" dirty="0"/>
              <a:t>– zrakové funkce jsou poškozeny patologicky zvýšeným nebo vysokým nitroočním tlakem, řešení je chirurgický zákrok, v polovině případů dochází k  slabozrakosti, často k praktické nebo totální slepotě.</a:t>
            </a:r>
          </a:p>
          <a:p>
            <a:r>
              <a:rPr lang="cs-CZ" b="1" dirty="0"/>
              <a:t>Vrozený šedý zákal </a:t>
            </a:r>
            <a:r>
              <a:rPr lang="cs-CZ" dirty="0"/>
              <a:t>– příčinou zákalu čočky dětského oka jsou virová onemocnění, toxické vlivy, může být jednostranné nebo na obou očích, čočka je zkalena částečně nebo celá. Chirurgická léčba je jediným řešením.</a:t>
            </a:r>
          </a:p>
          <a:p>
            <a:endParaRPr lang="cs-CZ" dirty="0"/>
          </a:p>
        </p:txBody>
      </p:sp>
    </p:spTree>
    <p:extLst>
      <p:ext uri="{BB962C8B-B14F-4D97-AF65-F5344CB8AC3E}">
        <p14:creationId xmlns:p14="http://schemas.microsoft.com/office/powerpoint/2010/main" val="1191157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CB534-1267-40AC-B97E-7863D38AFED4}"/>
              </a:ext>
            </a:extLst>
          </p:cNvPr>
          <p:cNvSpPr>
            <a:spLocks noGrp="1"/>
          </p:cNvSpPr>
          <p:nvPr>
            <p:ph type="title"/>
          </p:nvPr>
        </p:nvSpPr>
        <p:spPr/>
        <p:txBody>
          <a:bodyPr/>
          <a:lstStyle/>
          <a:p>
            <a:r>
              <a:rPr lang="cs-CZ" dirty="0"/>
              <a:t>Tělesná postižení</a:t>
            </a:r>
          </a:p>
        </p:txBody>
      </p:sp>
      <p:sp>
        <p:nvSpPr>
          <p:cNvPr id="3" name="Zástupný symbol pro obsah 2">
            <a:extLst>
              <a:ext uri="{FF2B5EF4-FFF2-40B4-BE49-F238E27FC236}">
                <a16:creationId xmlns:a16="http://schemas.microsoft.com/office/drawing/2014/main" id="{E2E1A530-E6E3-473B-80CA-E3DD21B1CBE3}"/>
              </a:ext>
            </a:extLst>
          </p:cNvPr>
          <p:cNvSpPr>
            <a:spLocks noGrp="1"/>
          </p:cNvSpPr>
          <p:nvPr>
            <p:ph idx="1"/>
          </p:nvPr>
        </p:nvSpPr>
        <p:spPr/>
        <p:txBody>
          <a:bodyPr/>
          <a:lstStyle/>
          <a:p>
            <a:r>
              <a:rPr lang="cs-CZ" dirty="0"/>
              <a:t>Za tělesná postižení se považují přetrvávající nebo trvalé nápadnosti, pohybové schopnosti s trvalým nebo podstatným působením na kognitivní, emocionální a sociální výkony. </a:t>
            </a:r>
          </a:p>
          <a:p>
            <a:r>
              <a:rPr lang="cs-CZ" dirty="0"/>
              <a:t>Příčinou je poškození podpůrného (nosného) nebo pohybového aparátu nebo jiné organické poškození.  </a:t>
            </a:r>
          </a:p>
          <a:p>
            <a:r>
              <a:rPr lang="cs-CZ" dirty="0"/>
              <a:t>V zásadě rozlišujeme dvě základní skupiny, k nimž patří </a:t>
            </a:r>
            <a:r>
              <a:rPr lang="cs-CZ" b="1" dirty="0"/>
              <a:t>poruchy vrozené </a:t>
            </a:r>
            <a:r>
              <a:rPr lang="cs-CZ" dirty="0"/>
              <a:t>včetně dědičných a </a:t>
            </a:r>
            <a:r>
              <a:rPr lang="cs-CZ" b="1" dirty="0"/>
              <a:t>poruchy získané. </a:t>
            </a:r>
          </a:p>
          <a:p>
            <a:r>
              <a:rPr lang="cs-CZ" dirty="0"/>
              <a:t>Všechny pohybové vady mohou být různého stupně. </a:t>
            </a:r>
          </a:p>
          <a:p>
            <a:r>
              <a:rPr lang="cs-CZ" dirty="0"/>
              <a:t>Podle postižené části těla rozeznáváme skupinu </a:t>
            </a:r>
            <a:r>
              <a:rPr lang="cs-CZ" b="1" dirty="0"/>
              <a:t>obrn</a:t>
            </a:r>
            <a:r>
              <a:rPr lang="cs-CZ" dirty="0"/>
              <a:t> centrálních a periferních, </a:t>
            </a:r>
            <a:r>
              <a:rPr lang="cs-CZ" b="1" dirty="0"/>
              <a:t>deformace</a:t>
            </a:r>
            <a:r>
              <a:rPr lang="cs-CZ" dirty="0"/>
              <a:t>, </a:t>
            </a:r>
            <a:r>
              <a:rPr lang="cs-CZ" b="1" dirty="0"/>
              <a:t>malformace</a:t>
            </a:r>
            <a:r>
              <a:rPr lang="cs-CZ" dirty="0"/>
              <a:t> a </a:t>
            </a:r>
            <a:r>
              <a:rPr lang="cs-CZ" b="1" dirty="0"/>
              <a:t>amputace.</a:t>
            </a:r>
          </a:p>
          <a:p>
            <a:endParaRPr lang="cs-CZ" dirty="0"/>
          </a:p>
        </p:txBody>
      </p:sp>
    </p:spTree>
    <p:extLst>
      <p:ext uri="{BB962C8B-B14F-4D97-AF65-F5344CB8AC3E}">
        <p14:creationId xmlns:p14="http://schemas.microsoft.com/office/powerpoint/2010/main" val="1435764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6EB3CD-92F4-47C7-9844-67B08C61A1B4}"/>
              </a:ext>
            </a:extLst>
          </p:cNvPr>
          <p:cNvSpPr>
            <a:spLocks noGrp="1"/>
          </p:cNvSpPr>
          <p:nvPr>
            <p:ph type="title"/>
          </p:nvPr>
        </p:nvSpPr>
        <p:spPr/>
        <p:txBody>
          <a:bodyPr/>
          <a:lstStyle/>
          <a:p>
            <a:r>
              <a:rPr lang="cs-CZ" b="1" dirty="0"/>
              <a:t>Vybrané druhy obrn centrálních a periferních I.</a:t>
            </a:r>
            <a:endParaRPr lang="cs-CZ" dirty="0"/>
          </a:p>
        </p:txBody>
      </p:sp>
      <p:sp>
        <p:nvSpPr>
          <p:cNvPr id="3" name="Zástupný symbol pro obsah 2">
            <a:extLst>
              <a:ext uri="{FF2B5EF4-FFF2-40B4-BE49-F238E27FC236}">
                <a16:creationId xmlns:a16="http://schemas.microsoft.com/office/drawing/2014/main" id="{AFAB827F-2BCB-4064-932D-548433043C0A}"/>
              </a:ext>
            </a:extLst>
          </p:cNvPr>
          <p:cNvSpPr>
            <a:spLocks noGrp="1"/>
          </p:cNvSpPr>
          <p:nvPr>
            <p:ph idx="1"/>
          </p:nvPr>
        </p:nvSpPr>
        <p:spPr/>
        <p:txBody>
          <a:bodyPr>
            <a:normAutofit fontScale="85000" lnSpcReduction="10000"/>
          </a:bodyPr>
          <a:lstStyle/>
          <a:p>
            <a:r>
              <a:rPr lang="cs-CZ" b="1" dirty="0"/>
              <a:t>Dětská obrna </a:t>
            </a:r>
            <a:r>
              <a:rPr lang="cs-CZ" dirty="0"/>
              <a:t>(poliomyelitis) – je </a:t>
            </a:r>
            <a:r>
              <a:rPr lang="cs-CZ" b="1" dirty="0"/>
              <a:t>infekční onemocnění</a:t>
            </a:r>
            <a:r>
              <a:rPr lang="cs-CZ" dirty="0"/>
              <a:t>, které postihovalo nejčastěji děti v předškolním věku a zanechávalo trvalé a často velmi těžké následky. Od roku 1958 probíhá povinné očkování všech dětí Sabinovou vakcínou. </a:t>
            </a:r>
          </a:p>
          <a:p>
            <a:r>
              <a:rPr lang="cs-CZ" b="1" dirty="0"/>
              <a:t>Mozkové záněty </a:t>
            </a:r>
            <a:r>
              <a:rPr lang="cs-CZ" dirty="0"/>
              <a:t>– závažnou skupinou jsou různé druhy mozkových zánětů (</a:t>
            </a:r>
            <a:r>
              <a:rPr lang="cs-CZ" dirty="0" err="1"/>
              <a:t>encephalitis</a:t>
            </a:r>
            <a:r>
              <a:rPr lang="cs-CZ" dirty="0"/>
              <a:t>), které jsou nejčastěji vyvolány mikrobiálními činiteli.</a:t>
            </a:r>
          </a:p>
          <a:p>
            <a:r>
              <a:rPr lang="cs-CZ" b="1" dirty="0"/>
              <a:t>Mozkové nádory </a:t>
            </a:r>
            <a:r>
              <a:rPr lang="cs-CZ" dirty="0"/>
              <a:t>– komplikovaným postižením jsou stavy po mozkových nádorech (tumor </a:t>
            </a:r>
            <a:r>
              <a:rPr lang="cs-CZ" dirty="0" err="1"/>
              <a:t>cerebri</a:t>
            </a:r>
            <a:r>
              <a:rPr lang="cs-CZ" dirty="0"/>
              <a:t>), které mou po operaci zanechat následky v pohybové oblasti, ev. v oblasti řeči.</a:t>
            </a:r>
          </a:p>
          <a:p>
            <a:r>
              <a:rPr lang="cs-CZ" b="1" dirty="0"/>
              <a:t>Mozkové příhody </a:t>
            </a:r>
            <a:r>
              <a:rPr lang="cs-CZ" dirty="0"/>
              <a:t>– mají podobné následky, vznikají v důsledku krvácení do mozku a u mozkových embolií, které jsou způsobeny nedokrevností části mozku.</a:t>
            </a:r>
          </a:p>
          <a:p>
            <a:r>
              <a:rPr lang="cs-CZ" b="1" dirty="0"/>
              <a:t>Traumatické obrny </a:t>
            </a:r>
            <a:r>
              <a:rPr lang="cs-CZ" dirty="0"/>
              <a:t>– vznikají při úrazu, který způsobuje buď otevřené, nebo uzavřené poranění hlavy, při němž může být zasažena lebka i mozek nebo uzavřené poranění hlavy různého stupně. Nejlehčí je otřes mozku (komoce), stlačení mozku (komprese) a nejtěžší zhmoždění mozku (kontuse).</a:t>
            </a:r>
          </a:p>
          <a:p>
            <a:r>
              <a:rPr lang="cs-CZ" b="1" dirty="0"/>
              <a:t>Obrna míchy </a:t>
            </a:r>
            <a:r>
              <a:rPr lang="cs-CZ" dirty="0"/>
              <a:t>– nastává vlivem různých onemocnění, častou příčinou je úraz páteře s následujícím poraněním míchy.</a:t>
            </a:r>
          </a:p>
          <a:p>
            <a:endParaRPr lang="cs-CZ" dirty="0"/>
          </a:p>
        </p:txBody>
      </p:sp>
    </p:spTree>
    <p:extLst>
      <p:ext uri="{BB962C8B-B14F-4D97-AF65-F5344CB8AC3E}">
        <p14:creationId xmlns:p14="http://schemas.microsoft.com/office/powerpoint/2010/main" val="434954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57D85-A4FC-4D4C-A8A1-AE09491DFB38}"/>
              </a:ext>
            </a:extLst>
          </p:cNvPr>
          <p:cNvSpPr>
            <a:spLocks noGrp="1"/>
          </p:cNvSpPr>
          <p:nvPr>
            <p:ph type="title"/>
          </p:nvPr>
        </p:nvSpPr>
        <p:spPr>
          <a:xfrm>
            <a:off x="677334" y="609600"/>
            <a:ext cx="8596668" cy="615518"/>
          </a:xfrm>
        </p:spPr>
        <p:txBody>
          <a:bodyPr>
            <a:normAutofit fontScale="90000"/>
          </a:bodyPr>
          <a:lstStyle/>
          <a:p>
            <a:r>
              <a:rPr lang="cs-CZ" dirty="0"/>
              <a:t>Postavení v systému věd</a:t>
            </a:r>
            <a:br>
              <a:rPr lang="cs-CZ" dirty="0"/>
            </a:br>
            <a:endParaRPr lang="cs-CZ" dirty="0"/>
          </a:p>
        </p:txBody>
      </p:sp>
      <p:sp>
        <p:nvSpPr>
          <p:cNvPr id="3" name="Zástupný obsah 2">
            <a:extLst>
              <a:ext uri="{FF2B5EF4-FFF2-40B4-BE49-F238E27FC236}">
                <a16:creationId xmlns:a16="http://schemas.microsoft.com/office/drawing/2014/main" id="{61EAFC34-6ACC-44E3-9BD0-C945F1BC004D}"/>
              </a:ext>
            </a:extLst>
          </p:cNvPr>
          <p:cNvSpPr>
            <a:spLocks noGrp="1"/>
          </p:cNvSpPr>
          <p:nvPr>
            <p:ph idx="1"/>
          </p:nvPr>
        </p:nvSpPr>
        <p:spPr>
          <a:xfrm>
            <a:off x="677334" y="1287263"/>
            <a:ext cx="8596668" cy="4754100"/>
          </a:xfrm>
        </p:spPr>
        <p:txBody>
          <a:bodyPr>
            <a:normAutofit lnSpcReduction="10000"/>
          </a:bodyPr>
          <a:lstStyle/>
          <a:p>
            <a:pPr marL="0" indent="0">
              <a:buNone/>
            </a:pPr>
            <a:r>
              <a:rPr lang="cs-CZ" b="1" dirty="0"/>
              <a:t>Společenské vědy</a:t>
            </a:r>
          </a:p>
          <a:p>
            <a:pPr marL="0" indent="0">
              <a:buNone/>
            </a:pPr>
            <a:r>
              <a:rPr lang="cs-CZ" dirty="0"/>
              <a:t>Speciální </a:t>
            </a:r>
            <a:r>
              <a:rPr lang="cs-CZ" dirty="0" err="1"/>
              <a:t>gerontagogika</a:t>
            </a:r>
            <a:r>
              <a:rPr lang="cs-CZ" dirty="0"/>
              <a:t> je dílčí disciplínou speciální pedagogiky. </a:t>
            </a:r>
          </a:p>
          <a:p>
            <a:r>
              <a:rPr lang="cs-CZ" dirty="0"/>
              <a:t>Spolupracuje s pedagogickými vědami (obecná pedagogika, metodologie, didaktika, dějiny pedagogiky, teorie výchovy, pedagogická diagnostika)</a:t>
            </a:r>
          </a:p>
          <a:p>
            <a:r>
              <a:rPr lang="cs-CZ" dirty="0"/>
              <a:t>Spolupracuje s psychologií, zvláště vývojovou psychologií, </a:t>
            </a:r>
            <a:r>
              <a:rPr lang="cs-CZ" dirty="0" err="1"/>
              <a:t>gerontopsychologií</a:t>
            </a:r>
            <a:r>
              <a:rPr lang="cs-CZ" dirty="0"/>
              <a:t>, patopsychologií, pedagogickou, poradenskou a klinickou psychologií. </a:t>
            </a:r>
          </a:p>
          <a:p>
            <a:r>
              <a:rPr lang="cs-CZ" dirty="0"/>
              <a:t>Významnou roli hraje také vazba na sociologii, etiku, estetiku, logiku, právní vědy, lingvistiku.</a:t>
            </a:r>
          </a:p>
          <a:p>
            <a:pPr marL="0" indent="0">
              <a:buNone/>
            </a:pPr>
            <a:r>
              <a:rPr lang="cs-CZ" b="1" dirty="0"/>
              <a:t>Přírodní vědy</a:t>
            </a:r>
            <a:r>
              <a:rPr lang="cs-CZ" dirty="0"/>
              <a:t> </a:t>
            </a:r>
          </a:p>
          <a:p>
            <a:r>
              <a:rPr lang="cs-CZ" dirty="0"/>
              <a:t>Spolupracuje s lékařskými obory (je třeba mít základní povědomí o podstatě a dopadech znevýhodnění z lékařského hlediska, obor </a:t>
            </a:r>
            <a:r>
              <a:rPr lang="cs-CZ" dirty="0" err="1"/>
              <a:t>gerontopsychiatrie</a:t>
            </a:r>
            <a:r>
              <a:rPr lang="cs-CZ" dirty="0"/>
              <a:t> -</a:t>
            </a:r>
            <a:r>
              <a:rPr lang="cs-CZ" b="0" i="0" dirty="0">
                <a:solidFill>
                  <a:srgbClr val="666666"/>
                </a:solidFill>
                <a:effectLst/>
                <a:latin typeface="Roboto"/>
              </a:rPr>
              <a:t> psychiatrie pro seniory, zabývá se léčbou psychických poruch, které vznikají ve stáří, po 65. roce života</a:t>
            </a:r>
            <a:r>
              <a:rPr lang="cs-CZ" dirty="0"/>
              <a:t>). </a:t>
            </a:r>
          </a:p>
          <a:p>
            <a:pPr marL="0" indent="0">
              <a:buNone/>
            </a:pPr>
            <a:r>
              <a:rPr lang="cs-CZ" b="1" dirty="0"/>
              <a:t>Technické vědy </a:t>
            </a:r>
            <a:r>
              <a:rPr lang="cs-CZ" dirty="0"/>
              <a:t>(v kontextu návrhů, vývoje, výroby a využívání kompenzačních pomůcek) </a:t>
            </a:r>
          </a:p>
        </p:txBody>
      </p:sp>
    </p:spTree>
    <p:extLst>
      <p:ext uri="{BB962C8B-B14F-4D97-AF65-F5344CB8AC3E}">
        <p14:creationId xmlns:p14="http://schemas.microsoft.com/office/powerpoint/2010/main" val="850094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A9D2E-6159-4F74-A367-77EB75ADD4B7}"/>
              </a:ext>
            </a:extLst>
          </p:cNvPr>
          <p:cNvSpPr>
            <a:spLocks noGrp="1"/>
          </p:cNvSpPr>
          <p:nvPr>
            <p:ph type="title"/>
          </p:nvPr>
        </p:nvSpPr>
        <p:spPr/>
        <p:txBody>
          <a:bodyPr/>
          <a:lstStyle/>
          <a:p>
            <a:r>
              <a:rPr lang="cs-CZ" b="1" dirty="0"/>
              <a:t>Vybrané druhy obrn centrálních a periferních II</a:t>
            </a:r>
            <a:endParaRPr lang="cs-CZ" dirty="0"/>
          </a:p>
        </p:txBody>
      </p:sp>
      <p:sp>
        <p:nvSpPr>
          <p:cNvPr id="3" name="Zástupný symbol pro obsah 2">
            <a:extLst>
              <a:ext uri="{FF2B5EF4-FFF2-40B4-BE49-F238E27FC236}">
                <a16:creationId xmlns:a16="http://schemas.microsoft.com/office/drawing/2014/main" id="{2A7CE488-9043-425F-AD27-E5693CE1598E}"/>
              </a:ext>
            </a:extLst>
          </p:cNvPr>
          <p:cNvSpPr>
            <a:spLocks noGrp="1"/>
          </p:cNvSpPr>
          <p:nvPr>
            <p:ph idx="1"/>
          </p:nvPr>
        </p:nvSpPr>
        <p:spPr/>
        <p:txBody>
          <a:bodyPr>
            <a:normAutofit fontScale="92500" lnSpcReduction="20000"/>
          </a:bodyPr>
          <a:lstStyle/>
          <a:p>
            <a:r>
              <a:rPr lang="cs-CZ" b="1" dirty="0"/>
              <a:t>Rozštěp páteře </a:t>
            </a:r>
            <a:r>
              <a:rPr lang="cs-CZ" dirty="0"/>
              <a:t>(spina </a:t>
            </a:r>
            <a:r>
              <a:rPr lang="cs-CZ" dirty="0" err="1"/>
              <a:t>bifida</a:t>
            </a:r>
            <a:r>
              <a:rPr lang="cs-CZ" dirty="0"/>
              <a:t>) – rozštěp páteře a míšních plen (meningokéla), rozštěp páteře, plen a míchy (</a:t>
            </a:r>
            <a:r>
              <a:rPr lang="cs-CZ" dirty="0" err="1"/>
              <a:t>meningomyelokéla</a:t>
            </a:r>
            <a:r>
              <a:rPr lang="cs-CZ" dirty="0"/>
              <a:t>) je vrozené postižení, které vzniká nesprávným uzavřením páteřního kanálu, nejčastěji v bederní části. </a:t>
            </a:r>
          </a:p>
          <a:p>
            <a:r>
              <a:rPr lang="cs-CZ" b="1" dirty="0"/>
              <a:t>Degenerativní onemocnění mozku </a:t>
            </a:r>
            <a:r>
              <a:rPr lang="cs-CZ" dirty="0"/>
              <a:t>– se projevuje až v průběhu života člověka. Nervová vlákna a později i nervové dráhy postihuje proces rozpadu a zániku nervových buněk (např. mozečková </a:t>
            </a:r>
            <a:r>
              <a:rPr lang="cs-CZ" dirty="0" err="1"/>
              <a:t>heredoataxie</a:t>
            </a:r>
            <a:r>
              <a:rPr lang="cs-CZ" dirty="0"/>
              <a:t>).</a:t>
            </a:r>
          </a:p>
          <a:p>
            <a:r>
              <a:rPr lang="cs-CZ" b="1" dirty="0"/>
              <a:t>Roztroušená skleróza mozkomíšní </a:t>
            </a:r>
            <a:r>
              <a:rPr lang="cs-CZ" dirty="0"/>
              <a:t>– se vyznačuje ložiskovými změnami mozku a míchy. Postihuje 1 % populace, výskyt je zejména u mladších dospělých. Příznaky jsou pestré, nejčastěji se jedná o poruchy pohybového aparátu, poruchy zraku a řeči. </a:t>
            </a:r>
          </a:p>
          <a:p>
            <a:r>
              <a:rPr lang="cs-CZ" b="1" dirty="0"/>
              <a:t>Degenerativní onemocnění míchy </a:t>
            </a:r>
            <a:r>
              <a:rPr lang="cs-CZ" dirty="0"/>
              <a:t>– tzv. </a:t>
            </a:r>
            <a:r>
              <a:rPr lang="cs-CZ" dirty="0" err="1"/>
              <a:t>Friedreichova</a:t>
            </a:r>
            <a:r>
              <a:rPr lang="cs-CZ" dirty="0"/>
              <a:t> </a:t>
            </a:r>
            <a:r>
              <a:rPr lang="cs-CZ" dirty="0" err="1"/>
              <a:t>heredoataxie</a:t>
            </a:r>
            <a:r>
              <a:rPr lang="cs-CZ" dirty="0"/>
              <a:t> je podmíněna degenerací míšních provazců. </a:t>
            </a:r>
          </a:p>
          <a:p>
            <a:r>
              <a:rPr lang="cs-CZ" b="1" dirty="0"/>
              <a:t>Obrna periferních nervů </a:t>
            </a:r>
            <a:r>
              <a:rPr lang="cs-CZ" dirty="0"/>
              <a:t>– většinou k ní dochází při úrazu horní nebo dolní končetiny, kdy dojde k přerušení nebo zhmoždění nervu na končetině s částečnou nebo úplnou obrnou. </a:t>
            </a:r>
          </a:p>
          <a:p>
            <a:endParaRPr lang="cs-CZ" dirty="0"/>
          </a:p>
        </p:txBody>
      </p:sp>
    </p:spTree>
    <p:extLst>
      <p:ext uri="{BB962C8B-B14F-4D97-AF65-F5344CB8AC3E}">
        <p14:creationId xmlns:p14="http://schemas.microsoft.com/office/powerpoint/2010/main" val="3594543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04FA0-1886-491E-912F-70FCDDA92660}"/>
              </a:ext>
            </a:extLst>
          </p:cNvPr>
          <p:cNvSpPr>
            <a:spLocks noGrp="1"/>
          </p:cNvSpPr>
          <p:nvPr>
            <p:ph type="title"/>
          </p:nvPr>
        </p:nvSpPr>
        <p:spPr/>
        <p:txBody>
          <a:bodyPr/>
          <a:lstStyle/>
          <a:p>
            <a:r>
              <a:rPr lang="cs-CZ" b="1" dirty="0"/>
              <a:t>Deformace, malformace, amputace</a:t>
            </a:r>
            <a:endParaRPr lang="cs-CZ" dirty="0"/>
          </a:p>
        </p:txBody>
      </p:sp>
      <p:sp>
        <p:nvSpPr>
          <p:cNvPr id="3" name="Zástupný symbol pro obsah 2">
            <a:extLst>
              <a:ext uri="{FF2B5EF4-FFF2-40B4-BE49-F238E27FC236}">
                <a16:creationId xmlns:a16="http://schemas.microsoft.com/office/drawing/2014/main" id="{C641844B-B30F-498E-AA2B-F20EC6F3B949}"/>
              </a:ext>
            </a:extLst>
          </p:cNvPr>
          <p:cNvSpPr>
            <a:spLocks noGrp="1"/>
          </p:cNvSpPr>
          <p:nvPr>
            <p:ph idx="1"/>
          </p:nvPr>
        </p:nvSpPr>
        <p:spPr>
          <a:xfrm>
            <a:off x="677334" y="1476463"/>
            <a:ext cx="8596668" cy="4564900"/>
          </a:xfrm>
        </p:spPr>
        <p:txBody>
          <a:bodyPr/>
          <a:lstStyle/>
          <a:p>
            <a:r>
              <a:rPr lang="cs-CZ" b="1" dirty="0"/>
              <a:t>Deformace</a:t>
            </a:r>
            <a:r>
              <a:rPr lang="cs-CZ" dirty="0"/>
              <a:t> –  zahrnují velkou skupinu vrozených nebo získaných vad, které se vyznačují nesprávným tvarem některé části těla. </a:t>
            </a:r>
          </a:p>
          <a:p>
            <a:r>
              <a:rPr lang="cs-CZ" b="1" dirty="0"/>
              <a:t>Malformace</a:t>
            </a:r>
            <a:r>
              <a:rPr lang="cs-CZ" dirty="0"/>
              <a:t> - termínem malformace rozumíme patologické vyvinutí různých částí těla, nejčastěji jsou to končetiny. Částečné chybění končetiny označujeme jako </a:t>
            </a:r>
            <a:r>
              <a:rPr lang="cs-CZ" dirty="0" err="1"/>
              <a:t>amélie</a:t>
            </a:r>
            <a:r>
              <a:rPr lang="cs-CZ" dirty="0"/>
              <a:t>, stav, kdy končetina navazuje přímo na trup, nazýváme </a:t>
            </a:r>
            <a:r>
              <a:rPr lang="cs-CZ" dirty="0" err="1"/>
              <a:t>fokomélie</a:t>
            </a:r>
            <a:r>
              <a:rPr lang="cs-CZ" dirty="0"/>
              <a:t>. </a:t>
            </a:r>
          </a:p>
          <a:p>
            <a:r>
              <a:rPr lang="cs-CZ" b="1" dirty="0"/>
              <a:t>Amputace</a:t>
            </a:r>
            <a:r>
              <a:rPr lang="cs-CZ" dirty="0"/>
              <a:t> - termínem amputace rozumíme umělé odnětí části končetiny od trupu. Příčinou jsou úrazy, kdy k amputaci končetiny může dojít v okamžiku úrazu nebo těsně po něm.</a:t>
            </a:r>
          </a:p>
          <a:p>
            <a:pPr marL="0" indent="0">
              <a:buNone/>
            </a:pPr>
            <a:endParaRPr lang="cs-CZ" dirty="0"/>
          </a:p>
        </p:txBody>
      </p:sp>
    </p:spTree>
    <p:extLst>
      <p:ext uri="{BB962C8B-B14F-4D97-AF65-F5344CB8AC3E}">
        <p14:creationId xmlns:p14="http://schemas.microsoft.com/office/powerpoint/2010/main" val="181208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BD9EB0-7870-4276-A1FB-E7EBF77C9805}"/>
              </a:ext>
            </a:extLst>
          </p:cNvPr>
          <p:cNvSpPr>
            <a:spLocks noGrp="1"/>
          </p:cNvSpPr>
          <p:nvPr>
            <p:ph type="title"/>
          </p:nvPr>
        </p:nvSpPr>
        <p:spPr>
          <a:xfrm>
            <a:off x="677334" y="609600"/>
            <a:ext cx="8596668" cy="707472"/>
          </a:xfrm>
        </p:spPr>
        <p:txBody>
          <a:bodyPr/>
          <a:lstStyle/>
          <a:p>
            <a:r>
              <a:rPr lang="cs-CZ" dirty="0"/>
              <a:t>Mozková obrna (dětská mozková obrna)</a:t>
            </a:r>
          </a:p>
        </p:txBody>
      </p:sp>
      <p:sp>
        <p:nvSpPr>
          <p:cNvPr id="3" name="Zástupný symbol pro obsah 2">
            <a:extLst>
              <a:ext uri="{FF2B5EF4-FFF2-40B4-BE49-F238E27FC236}">
                <a16:creationId xmlns:a16="http://schemas.microsoft.com/office/drawing/2014/main" id="{9CF745DF-F0B6-4841-83CB-EC3DA075B643}"/>
              </a:ext>
            </a:extLst>
          </p:cNvPr>
          <p:cNvSpPr>
            <a:spLocks noGrp="1"/>
          </p:cNvSpPr>
          <p:nvPr>
            <p:ph idx="1"/>
          </p:nvPr>
        </p:nvSpPr>
        <p:spPr>
          <a:xfrm>
            <a:off x="677334" y="1442907"/>
            <a:ext cx="8596668" cy="4598456"/>
          </a:xfrm>
        </p:spPr>
        <p:txBody>
          <a:bodyPr/>
          <a:lstStyle/>
          <a:p>
            <a:pPr marL="0" indent="0">
              <a:buNone/>
            </a:pPr>
            <a:r>
              <a:rPr lang="cs-CZ" b="1" dirty="0"/>
              <a:t>Mozková obrna je onemocnění, které vzniká v důsledku poškození mozku. Nejčastěji se tak děje v důsledku omezení dodávky kyslíku do mozkové tkáně a následným postižením části mozku, které je zodpovědná za hybnost, tzv. motorická centra. </a:t>
            </a:r>
          </a:p>
          <a:p>
            <a:pPr marL="0" indent="0">
              <a:buNone/>
            </a:pPr>
            <a:r>
              <a:rPr lang="cs-CZ" b="1" dirty="0"/>
              <a:t>K tomu může dojít u plodu v době:</a:t>
            </a:r>
          </a:p>
          <a:p>
            <a:r>
              <a:rPr lang="cs-CZ" b="1" dirty="0"/>
              <a:t>Prenatální - během těhotenství matky (infekce, krvácení, vážný úraz),</a:t>
            </a:r>
          </a:p>
          <a:p>
            <a:r>
              <a:rPr lang="cs-CZ" b="1" dirty="0"/>
              <a:t>Perinatální - při porodu (obtížný porod, předčasný porod) nebo</a:t>
            </a:r>
          </a:p>
          <a:p>
            <a:r>
              <a:rPr lang="cs-CZ" b="1" dirty="0"/>
              <a:t>Postnatální - v prvních měsících života (například v důsledku infekce). </a:t>
            </a:r>
          </a:p>
          <a:p>
            <a:r>
              <a:rPr lang="cs-CZ" b="1" dirty="0"/>
              <a:t>Označení „mozková“ značí, že onemocnění vzniká v mozku, nikoliv ve svalech nebo nervech. </a:t>
            </a:r>
            <a:endParaRPr lang="cs-CZ" dirty="0"/>
          </a:p>
          <a:p>
            <a:pPr marL="0" indent="0">
              <a:buNone/>
            </a:pPr>
            <a:endParaRPr lang="cs-CZ" dirty="0"/>
          </a:p>
        </p:txBody>
      </p:sp>
    </p:spTree>
    <p:extLst>
      <p:ext uri="{BB962C8B-B14F-4D97-AF65-F5344CB8AC3E}">
        <p14:creationId xmlns:p14="http://schemas.microsoft.com/office/powerpoint/2010/main" val="2545373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0978BC-026B-4A5F-8B2C-EFDA049221A2}"/>
              </a:ext>
            </a:extLst>
          </p:cNvPr>
          <p:cNvSpPr>
            <a:spLocks noGrp="1"/>
          </p:cNvSpPr>
          <p:nvPr>
            <p:ph type="title"/>
          </p:nvPr>
        </p:nvSpPr>
        <p:spPr/>
        <p:txBody>
          <a:bodyPr/>
          <a:lstStyle/>
          <a:p>
            <a:r>
              <a:rPr lang="cs-CZ" dirty="0"/>
              <a:t>Epilepsie</a:t>
            </a:r>
          </a:p>
        </p:txBody>
      </p:sp>
      <p:sp>
        <p:nvSpPr>
          <p:cNvPr id="3" name="Zástupný symbol pro obsah 2">
            <a:extLst>
              <a:ext uri="{FF2B5EF4-FFF2-40B4-BE49-F238E27FC236}">
                <a16:creationId xmlns:a16="http://schemas.microsoft.com/office/drawing/2014/main" id="{70ED5AD5-9881-4B18-B389-5DCFA857697A}"/>
              </a:ext>
            </a:extLst>
          </p:cNvPr>
          <p:cNvSpPr>
            <a:spLocks noGrp="1"/>
          </p:cNvSpPr>
          <p:nvPr>
            <p:ph idx="1"/>
          </p:nvPr>
        </p:nvSpPr>
        <p:spPr/>
        <p:txBody>
          <a:bodyPr/>
          <a:lstStyle/>
          <a:p>
            <a:r>
              <a:rPr lang="cs-CZ" dirty="0"/>
              <a:t>Epilepsie patří vůbec k nejčastějším neurologickým poruchám. </a:t>
            </a:r>
          </a:p>
          <a:p>
            <a:r>
              <a:rPr lang="cs-CZ" dirty="0"/>
              <a:t>O epilepsii mluvíme tehdy, když se epileptické záchvaty opakují bez zjevné příčiny. </a:t>
            </a:r>
          </a:p>
          <a:p>
            <a:r>
              <a:rPr lang="cs-CZ" dirty="0"/>
              <a:t>Epilepsie není homogenní z hlediska etiologického, patogenetického ani sémiologického.</a:t>
            </a:r>
          </a:p>
          <a:p>
            <a:r>
              <a:rPr lang="cs-CZ" dirty="0"/>
              <a:t>U každého pacienta, který prodělal první epileptický záchvat, se provádí podrobný anamnestický rozbor obtíží, interní a neurologické vyšetření. </a:t>
            </a:r>
          </a:p>
          <a:p>
            <a:r>
              <a:rPr lang="cs-CZ" dirty="0"/>
              <a:t>Nezbytným vyšetřením je vyšetření elektroencefalografické EEG</a:t>
            </a:r>
            <a:r>
              <a:rPr lang="cs-CZ" b="1" dirty="0"/>
              <a:t> </a:t>
            </a:r>
            <a:r>
              <a:rPr lang="cs-CZ" dirty="0"/>
              <a:t>a zobrazovací vyšetření magnetickou rezonancí než CT</a:t>
            </a:r>
            <a:r>
              <a:rPr lang="cs-CZ" b="1" dirty="0"/>
              <a:t> </a:t>
            </a:r>
            <a:r>
              <a:rPr lang="cs-CZ" dirty="0"/>
              <a:t>mozku.</a:t>
            </a:r>
          </a:p>
          <a:p>
            <a:endParaRPr lang="cs-CZ" dirty="0"/>
          </a:p>
        </p:txBody>
      </p:sp>
    </p:spTree>
    <p:extLst>
      <p:ext uri="{BB962C8B-B14F-4D97-AF65-F5344CB8AC3E}">
        <p14:creationId xmlns:p14="http://schemas.microsoft.com/office/powerpoint/2010/main" val="39204598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A37DB-6067-4D1A-9A26-BA87722E89CF}"/>
              </a:ext>
            </a:extLst>
          </p:cNvPr>
          <p:cNvSpPr>
            <a:spLocks noGrp="1"/>
          </p:cNvSpPr>
          <p:nvPr>
            <p:ph type="title"/>
          </p:nvPr>
        </p:nvSpPr>
        <p:spPr/>
        <p:txBody>
          <a:bodyPr/>
          <a:lstStyle/>
          <a:p>
            <a:r>
              <a:rPr lang="cs-CZ" b="1" dirty="0"/>
              <a:t>Sluchové postižení</a:t>
            </a:r>
            <a:endParaRPr lang="cs-CZ" dirty="0"/>
          </a:p>
        </p:txBody>
      </p:sp>
      <p:sp>
        <p:nvSpPr>
          <p:cNvPr id="3" name="Zástupný symbol pro obsah 2">
            <a:extLst>
              <a:ext uri="{FF2B5EF4-FFF2-40B4-BE49-F238E27FC236}">
                <a16:creationId xmlns:a16="http://schemas.microsoft.com/office/drawing/2014/main" id="{BA517854-E8A4-4BF5-BE0A-B06E71D67AA1}"/>
              </a:ext>
            </a:extLst>
          </p:cNvPr>
          <p:cNvSpPr>
            <a:spLocks noGrp="1"/>
          </p:cNvSpPr>
          <p:nvPr>
            <p:ph idx="1"/>
          </p:nvPr>
        </p:nvSpPr>
        <p:spPr/>
        <p:txBody>
          <a:bodyPr/>
          <a:lstStyle/>
          <a:p>
            <a:r>
              <a:rPr lang="cs-CZ" dirty="0"/>
              <a:t>Sluchové postižení je jedním z nejrozšířenějších somaticko-funkčních postižení. </a:t>
            </a:r>
          </a:p>
          <a:p>
            <a:r>
              <a:rPr lang="cs-CZ" dirty="0"/>
              <a:t>Objektem </a:t>
            </a:r>
            <a:r>
              <a:rPr lang="cs-CZ" b="1" dirty="0" err="1"/>
              <a:t>surdopedické</a:t>
            </a:r>
            <a:r>
              <a:rPr lang="cs-CZ" b="1" dirty="0"/>
              <a:t> intervence </a:t>
            </a:r>
            <a:r>
              <a:rPr lang="cs-CZ" dirty="0"/>
              <a:t>jsou osoby se sluchovým postižením, v mnoha případech i osoby s dalším přidruženým postižením – hluchoslepí, neslyšící s poruchou autistického spektra, neslyšící s mentálním postižením.</a:t>
            </a:r>
          </a:p>
          <a:p>
            <a:r>
              <a:rPr lang="cs-CZ" dirty="0"/>
              <a:t>Označení </a:t>
            </a:r>
            <a:r>
              <a:rPr lang="cs-CZ" b="1" dirty="0"/>
              <a:t>sluchové postižení </a:t>
            </a:r>
            <a:r>
              <a:rPr lang="cs-CZ" dirty="0"/>
              <a:t>se týká heterogenní skupiny osob, která je diferencovaná podle </a:t>
            </a:r>
            <a:r>
              <a:rPr lang="cs-CZ" b="1" dirty="0"/>
              <a:t>stupně</a:t>
            </a:r>
            <a:r>
              <a:rPr lang="cs-CZ" dirty="0"/>
              <a:t> a </a:t>
            </a:r>
            <a:r>
              <a:rPr lang="cs-CZ" b="1" dirty="0"/>
              <a:t>typu sluchového postižení.</a:t>
            </a:r>
          </a:p>
          <a:p>
            <a:r>
              <a:rPr lang="cs-CZ" dirty="0"/>
              <a:t>Termín zahrnuje základní kategorie osob: </a:t>
            </a:r>
            <a:r>
              <a:rPr lang="cs-CZ" b="1" dirty="0"/>
              <a:t>neslyšící</a:t>
            </a:r>
            <a:r>
              <a:rPr lang="cs-CZ" dirty="0"/>
              <a:t>, </a:t>
            </a:r>
            <a:r>
              <a:rPr lang="cs-CZ" b="1" dirty="0"/>
              <a:t>nedoslýchavé, ohluchlé.</a:t>
            </a:r>
          </a:p>
          <a:p>
            <a:endParaRPr lang="cs-CZ" dirty="0"/>
          </a:p>
        </p:txBody>
      </p:sp>
    </p:spTree>
    <p:extLst>
      <p:ext uri="{BB962C8B-B14F-4D97-AF65-F5344CB8AC3E}">
        <p14:creationId xmlns:p14="http://schemas.microsoft.com/office/powerpoint/2010/main" val="8687074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6E3BCF-CCE0-403B-933F-D63871287B19}"/>
              </a:ext>
            </a:extLst>
          </p:cNvPr>
          <p:cNvSpPr>
            <a:spLocks noGrp="1"/>
          </p:cNvSpPr>
          <p:nvPr>
            <p:ph type="title"/>
          </p:nvPr>
        </p:nvSpPr>
        <p:spPr/>
        <p:txBody>
          <a:bodyPr/>
          <a:lstStyle/>
          <a:p>
            <a:r>
              <a:rPr lang="cs-CZ" b="1" dirty="0"/>
              <a:t>Klasifikace sluchových poruch a vad</a:t>
            </a:r>
            <a:endParaRPr lang="cs-CZ" dirty="0"/>
          </a:p>
        </p:txBody>
      </p:sp>
      <p:sp>
        <p:nvSpPr>
          <p:cNvPr id="3" name="Zástupný symbol pro obsah 2">
            <a:extLst>
              <a:ext uri="{FF2B5EF4-FFF2-40B4-BE49-F238E27FC236}">
                <a16:creationId xmlns:a16="http://schemas.microsoft.com/office/drawing/2014/main" id="{E2F6B540-2B77-4EEA-9D27-E0D8BAE2615D}"/>
              </a:ext>
            </a:extLst>
          </p:cNvPr>
          <p:cNvSpPr>
            <a:spLocks noGrp="1"/>
          </p:cNvSpPr>
          <p:nvPr>
            <p:ph idx="1"/>
          </p:nvPr>
        </p:nvSpPr>
        <p:spPr/>
        <p:txBody>
          <a:bodyPr>
            <a:normAutofit fontScale="92500" lnSpcReduction="10000"/>
          </a:bodyPr>
          <a:lstStyle/>
          <a:p>
            <a:r>
              <a:rPr lang="cs-CZ" b="1" dirty="0"/>
              <a:t>Centrální nedoslýchavost (hluchota) </a:t>
            </a:r>
            <a:r>
              <a:rPr lang="cs-CZ" dirty="0"/>
              <a:t>– zahrnuje komplikované vady způsobené různými procesy, které postihují korový a podkorový systém sluchových vad. Jedná se o nesprávné zpracování zvukového signálu v mozku.</a:t>
            </a:r>
          </a:p>
          <a:p>
            <a:pPr marL="0" indent="0">
              <a:buNone/>
            </a:pPr>
            <a:endParaRPr lang="cs-CZ" dirty="0"/>
          </a:p>
          <a:p>
            <a:pPr marL="0" indent="0">
              <a:buNone/>
            </a:pPr>
            <a:r>
              <a:rPr lang="cs-CZ" dirty="0"/>
              <a:t>Období vzniku sluchového postižení</a:t>
            </a:r>
          </a:p>
          <a:p>
            <a:pPr marL="514350" indent="-514350">
              <a:buAutoNum type="arabicPeriod"/>
            </a:pPr>
            <a:r>
              <a:rPr lang="cs-CZ" dirty="0"/>
              <a:t>Vrozené (</a:t>
            </a:r>
            <a:r>
              <a:rPr lang="cs-CZ" dirty="0" err="1"/>
              <a:t>dědičné-hereditární</a:t>
            </a:r>
            <a:r>
              <a:rPr lang="cs-CZ" dirty="0"/>
              <a:t>) vady sluchu</a:t>
            </a:r>
          </a:p>
          <a:p>
            <a:r>
              <a:rPr lang="cs-CZ" b="1" dirty="0"/>
              <a:t>Geneticky podmíněné sluchové vady </a:t>
            </a:r>
            <a:r>
              <a:rPr lang="cs-CZ" dirty="0"/>
              <a:t>– téměř z 80-90 % jsou způsobeny autozomálně recesivní formou onemocnění, méně se vyskytují poruchy sluchu s autozomálně dominantní formou.</a:t>
            </a:r>
          </a:p>
          <a:p>
            <a:r>
              <a:rPr lang="cs-CZ" b="1" dirty="0"/>
              <a:t>Kongenitálně získané sluchové vady </a:t>
            </a:r>
            <a:r>
              <a:rPr lang="cs-CZ" dirty="0"/>
              <a:t>– z hlediska času je můžeme dělit na prenatálně vzniklé, jejichž etiologie je způsobena negativními vlivy na plod v průběhu těhotenství a perinatální, vzniklé v důsledku protrahovaného porodu, asfyxie, nízké porodní hmotnosti.</a:t>
            </a:r>
          </a:p>
          <a:p>
            <a:endParaRPr lang="cs-CZ" dirty="0"/>
          </a:p>
          <a:p>
            <a:endParaRPr lang="cs-CZ" dirty="0"/>
          </a:p>
        </p:txBody>
      </p:sp>
    </p:spTree>
    <p:extLst>
      <p:ext uri="{BB962C8B-B14F-4D97-AF65-F5344CB8AC3E}">
        <p14:creationId xmlns:p14="http://schemas.microsoft.com/office/powerpoint/2010/main" val="29126799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6A91A6-877A-4F36-BFC3-D8D85AFDF5B4}"/>
              </a:ext>
            </a:extLst>
          </p:cNvPr>
          <p:cNvSpPr>
            <a:spLocks noGrp="1"/>
          </p:cNvSpPr>
          <p:nvPr>
            <p:ph type="title"/>
          </p:nvPr>
        </p:nvSpPr>
        <p:spPr/>
        <p:txBody>
          <a:bodyPr/>
          <a:lstStyle/>
          <a:p>
            <a:r>
              <a:rPr lang="cs-CZ" b="1" dirty="0"/>
              <a:t>Klasifikace sluchových poruch a vad</a:t>
            </a:r>
            <a:endParaRPr lang="cs-CZ" dirty="0"/>
          </a:p>
        </p:txBody>
      </p:sp>
      <p:sp>
        <p:nvSpPr>
          <p:cNvPr id="3" name="Zástupný symbol pro obsah 2">
            <a:extLst>
              <a:ext uri="{FF2B5EF4-FFF2-40B4-BE49-F238E27FC236}">
                <a16:creationId xmlns:a16="http://schemas.microsoft.com/office/drawing/2014/main" id="{B6A2678A-6CA3-43B8-85BB-1D22D601AA7B}"/>
              </a:ext>
            </a:extLst>
          </p:cNvPr>
          <p:cNvSpPr>
            <a:spLocks noGrp="1"/>
          </p:cNvSpPr>
          <p:nvPr>
            <p:ph idx="1"/>
          </p:nvPr>
        </p:nvSpPr>
        <p:spPr/>
        <p:txBody>
          <a:bodyPr/>
          <a:lstStyle/>
          <a:p>
            <a:pPr marL="0" indent="0">
              <a:buNone/>
            </a:pPr>
            <a:r>
              <a:rPr lang="cs-CZ" b="1" dirty="0"/>
              <a:t>2. Získané vady se dělí:</a:t>
            </a:r>
          </a:p>
          <a:p>
            <a:r>
              <a:rPr lang="cs-CZ" b="1" dirty="0"/>
              <a:t>Získané před fixací řeči </a:t>
            </a:r>
            <a:r>
              <a:rPr lang="cs-CZ" dirty="0"/>
              <a:t>(</a:t>
            </a:r>
            <a:r>
              <a:rPr lang="cs-CZ" dirty="0" err="1"/>
              <a:t>prelingválně</a:t>
            </a:r>
            <a:r>
              <a:rPr lang="cs-CZ" dirty="0"/>
              <a:t>) – tj. do 6. roku života dítěte – vady sluchu mají různý dopad na komunikační možnosti, řeč se nerozvíjí a dochází k rozpadu získaných řečových stereotypů.</a:t>
            </a:r>
          </a:p>
          <a:p>
            <a:pPr marL="0" indent="0">
              <a:buNone/>
            </a:pPr>
            <a:r>
              <a:rPr lang="cs-CZ" dirty="0"/>
              <a:t>Etiologie: infekční choroby, traumata, úrazy hlavy, poškození mozku, onkologická onemocnění, opakované záněty středního ucha</a:t>
            </a:r>
          </a:p>
          <a:p>
            <a:r>
              <a:rPr lang="cs-CZ" b="1" dirty="0"/>
              <a:t>Získané po fixaci řeči </a:t>
            </a:r>
            <a:r>
              <a:rPr lang="cs-CZ" dirty="0"/>
              <a:t>(</a:t>
            </a:r>
            <a:r>
              <a:rPr lang="cs-CZ" dirty="0" err="1"/>
              <a:t>postlingválně</a:t>
            </a:r>
            <a:r>
              <a:rPr lang="cs-CZ" dirty="0"/>
              <a:t>) – tj. po 6. roce života a jeho průběhu.</a:t>
            </a:r>
          </a:p>
          <a:p>
            <a:pPr marL="0" indent="0">
              <a:buNone/>
            </a:pPr>
            <a:r>
              <a:rPr lang="cs-CZ" dirty="0"/>
              <a:t>Etiologie: stařecká nedoslýchavost, poranění v oblasti hlavy a vnitřního ucha, dlouhodobé působení silné hlukové zátěže, toxiny, jedy.</a:t>
            </a:r>
          </a:p>
          <a:p>
            <a:endParaRPr lang="cs-CZ" dirty="0"/>
          </a:p>
        </p:txBody>
      </p:sp>
    </p:spTree>
    <p:extLst>
      <p:ext uri="{BB962C8B-B14F-4D97-AF65-F5344CB8AC3E}">
        <p14:creationId xmlns:p14="http://schemas.microsoft.com/office/powerpoint/2010/main" val="902681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6EB03C-2404-40D5-B9F4-2964681ACC4C}"/>
              </a:ext>
            </a:extLst>
          </p:cNvPr>
          <p:cNvSpPr>
            <a:spLocks noGrp="1"/>
          </p:cNvSpPr>
          <p:nvPr>
            <p:ph type="title"/>
          </p:nvPr>
        </p:nvSpPr>
        <p:spPr/>
        <p:txBody>
          <a:bodyPr/>
          <a:lstStyle/>
          <a:p>
            <a:r>
              <a:rPr lang="cs-CZ" b="1" dirty="0"/>
              <a:t>Klasifikace sluchových poruch a vad</a:t>
            </a:r>
            <a:endParaRPr lang="cs-CZ" dirty="0"/>
          </a:p>
        </p:txBody>
      </p:sp>
      <p:sp>
        <p:nvSpPr>
          <p:cNvPr id="3" name="Zástupný symbol pro obsah 2">
            <a:extLst>
              <a:ext uri="{FF2B5EF4-FFF2-40B4-BE49-F238E27FC236}">
                <a16:creationId xmlns:a16="http://schemas.microsoft.com/office/drawing/2014/main" id="{B9AD16AB-6750-4D07-A474-D9D422AC57A2}"/>
              </a:ext>
            </a:extLst>
          </p:cNvPr>
          <p:cNvSpPr>
            <a:spLocks noGrp="1"/>
          </p:cNvSpPr>
          <p:nvPr>
            <p:ph idx="1"/>
          </p:nvPr>
        </p:nvSpPr>
        <p:spPr/>
        <p:txBody>
          <a:bodyPr/>
          <a:lstStyle/>
          <a:p>
            <a:pPr marL="0" indent="0">
              <a:buNone/>
            </a:pPr>
            <a:r>
              <a:rPr lang="cs-CZ" dirty="0"/>
              <a:t>Klasifikace sluchových vad podle stupně postižení</a:t>
            </a:r>
          </a:p>
          <a:p>
            <a:r>
              <a:rPr lang="cs-CZ" dirty="0"/>
              <a:t>Lehká nedoslýchavost</a:t>
            </a:r>
          </a:p>
          <a:p>
            <a:r>
              <a:rPr lang="cs-CZ" dirty="0"/>
              <a:t>Středně těžká nedoslýchavost</a:t>
            </a:r>
          </a:p>
          <a:p>
            <a:r>
              <a:rPr lang="cs-CZ" dirty="0"/>
              <a:t>Těžká nedoslýchavost</a:t>
            </a:r>
          </a:p>
          <a:p>
            <a:r>
              <a:rPr lang="cs-CZ" dirty="0"/>
              <a:t>Praktická hluchota</a:t>
            </a:r>
          </a:p>
          <a:p>
            <a:r>
              <a:rPr lang="cs-CZ" dirty="0"/>
              <a:t>Úplná hluchota</a:t>
            </a:r>
          </a:p>
          <a:p>
            <a:endParaRPr lang="cs-CZ" dirty="0"/>
          </a:p>
        </p:txBody>
      </p:sp>
    </p:spTree>
    <p:extLst>
      <p:ext uri="{BB962C8B-B14F-4D97-AF65-F5344CB8AC3E}">
        <p14:creationId xmlns:p14="http://schemas.microsoft.com/office/powerpoint/2010/main" val="477684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EAF0C9-AEC0-48A0-8226-38F7E3FB6B58}"/>
              </a:ext>
            </a:extLst>
          </p:cNvPr>
          <p:cNvSpPr>
            <a:spLocks noGrp="1"/>
          </p:cNvSpPr>
          <p:nvPr>
            <p:ph type="title"/>
          </p:nvPr>
        </p:nvSpPr>
        <p:spPr/>
        <p:txBody>
          <a:bodyPr/>
          <a:lstStyle/>
          <a:p>
            <a:r>
              <a:rPr lang="sk-SK" b="1" dirty="0"/>
              <a:t>Sluchová protetika</a:t>
            </a:r>
            <a:endParaRPr lang="cs-CZ" dirty="0"/>
          </a:p>
        </p:txBody>
      </p:sp>
      <p:sp>
        <p:nvSpPr>
          <p:cNvPr id="3" name="Zástupný symbol pro obsah 2">
            <a:extLst>
              <a:ext uri="{FF2B5EF4-FFF2-40B4-BE49-F238E27FC236}">
                <a16:creationId xmlns:a16="http://schemas.microsoft.com/office/drawing/2014/main" id="{1E73DEFB-6FD3-452E-82E7-1E7255EE12F7}"/>
              </a:ext>
            </a:extLst>
          </p:cNvPr>
          <p:cNvSpPr>
            <a:spLocks noGrp="1"/>
          </p:cNvSpPr>
          <p:nvPr>
            <p:ph idx="1"/>
          </p:nvPr>
        </p:nvSpPr>
        <p:spPr/>
        <p:txBody>
          <a:bodyPr/>
          <a:lstStyle/>
          <a:p>
            <a:pPr marL="0" indent="0">
              <a:buNone/>
            </a:pPr>
            <a:r>
              <a:rPr lang="cs-CZ" b="1" dirty="0"/>
              <a:t>Pomůcky usnadňující tvoření mluvené řeči </a:t>
            </a:r>
            <a:r>
              <a:rPr lang="cs-CZ" dirty="0"/>
              <a:t>– logopedické pomůcky artikulační zrcadlo, špátle, </a:t>
            </a:r>
            <a:r>
              <a:rPr lang="cs-CZ" dirty="0" err="1"/>
              <a:t>sondičky</a:t>
            </a:r>
            <a:endParaRPr lang="cs-CZ" dirty="0"/>
          </a:p>
          <a:p>
            <a:pPr marL="0" indent="0">
              <a:buNone/>
            </a:pPr>
            <a:r>
              <a:rPr lang="cs-CZ" b="1" dirty="0"/>
              <a:t>Pomůcky motivující ke čtení </a:t>
            </a:r>
            <a:r>
              <a:rPr lang="cs-CZ" dirty="0"/>
              <a:t>– teletext, skryté titulky</a:t>
            </a:r>
          </a:p>
          <a:p>
            <a:pPr marL="0" indent="0">
              <a:buNone/>
            </a:pPr>
            <a:r>
              <a:rPr lang="cs-CZ" b="1" dirty="0"/>
              <a:t>Pomůcky usnadňující získávání informací </a:t>
            </a:r>
            <a:r>
              <a:rPr lang="cs-CZ" dirty="0"/>
              <a:t>– televizní technika, počítače, multimediální programy, internet, mobilní telefon</a:t>
            </a:r>
          </a:p>
          <a:p>
            <a:endParaRPr lang="cs-CZ" dirty="0"/>
          </a:p>
        </p:txBody>
      </p:sp>
    </p:spTree>
    <p:extLst>
      <p:ext uri="{BB962C8B-B14F-4D97-AF65-F5344CB8AC3E}">
        <p14:creationId xmlns:p14="http://schemas.microsoft.com/office/powerpoint/2010/main" val="26245507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C964EE-45DB-4ED1-8521-33E3E2F42F02}"/>
              </a:ext>
            </a:extLst>
          </p:cNvPr>
          <p:cNvSpPr>
            <a:spLocks noGrp="1"/>
          </p:cNvSpPr>
          <p:nvPr>
            <p:ph type="title"/>
          </p:nvPr>
        </p:nvSpPr>
        <p:spPr/>
        <p:txBody>
          <a:bodyPr/>
          <a:lstStyle/>
          <a:p>
            <a:r>
              <a:rPr lang="cs-CZ" dirty="0"/>
              <a:t>Komunikační formy osob se sluchovým postižením</a:t>
            </a:r>
          </a:p>
        </p:txBody>
      </p:sp>
      <p:sp>
        <p:nvSpPr>
          <p:cNvPr id="3" name="Zástupný symbol pro obsah 2">
            <a:extLst>
              <a:ext uri="{FF2B5EF4-FFF2-40B4-BE49-F238E27FC236}">
                <a16:creationId xmlns:a16="http://schemas.microsoft.com/office/drawing/2014/main" id="{8D05099C-F3DB-4423-9E34-EDE7B73C576C}"/>
              </a:ext>
            </a:extLst>
          </p:cNvPr>
          <p:cNvSpPr>
            <a:spLocks noGrp="1"/>
          </p:cNvSpPr>
          <p:nvPr>
            <p:ph idx="1"/>
          </p:nvPr>
        </p:nvSpPr>
        <p:spPr/>
        <p:txBody>
          <a:bodyPr/>
          <a:lstStyle/>
          <a:p>
            <a:pPr marL="0" indent="0">
              <a:buNone/>
            </a:pPr>
            <a:r>
              <a:rPr lang="cs-CZ" b="1" dirty="0"/>
              <a:t>Odlišnost komunikačních kompetencí </a:t>
            </a:r>
            <a:r>
              <a:rPr lang="cs-CZ" dirty="0"/>
              <a:t>nebo také způsob komunikace je nejvýznamnějším důsledkem sluchového postižení.</a:t>
            </a:r>
          </a:p>
          <a:p>
            <a:pPr marL="0" indent="0">
              <a:buNone/>
            </a:pPr>
            <a:r>
              <a:rPr lang="cs-CZ" dirty="0"/>
              <a:t>Omezení možnosti vnímat a rozlišovat zvukové podněty a chápat jejich význam se projeví potížemi v oblasti osvojení a využití orální řeči, která je  prostředkem sociálního kontaktu a zdrojem poznání.</a:t>
            </a:r>
          </a:p>
          <a:p>
            <a:pPr marL="0" indent="0">
              <a:buNone/>
            </a:pPr>
            <a:r>
              <a:rPr lang="cs-CZ" dirty="0"/>
              <a:t>Osoby se sluchovým postižením těžšího stupně většinou používají jiný komunikační systém a z toho mohou vznikat obtíže v dorozumívání v rámci majoritní společnosti.</a:t>
            </a:r>
          </a:p>
          <a:p>
            <a:endParaRPr lang="cs-CZ" dirty="0"/>
          </a:p>
        </p:txBody>
      </p:sp>
    </p:spTree>
    <p:extLst>
      <p:ext uri="{BB962C8B-B14F-4D97-AF65-F5344CB8AC3E}">
        <p14:creationId xmlns:p14="http://schemas.microsoft.com/office/powerpoint/2010/main" val="391748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1F6F0-9E53-422B-8AD5-6808CA42BFD5}"/>
              </a:ext>
            </a:extLst>
          </p:cNvPr>
          <p:cNvSpPr>
            <a:spLocks noGrp="1"/>
          </p:cNvSpPr>
          <p:nvPr>
            <p:ph type="title"/>
          </p:nvPr>
        </p:nvSpPr>
        <p:spPr/>
        <p:txBody>
          <a:bodyPr/>
          <a:lstStyle/>
          <a:p>
            <a:r>
              <a:rPr lang="cs-CZ" dirty="0"/>
              <a:t>Obsah oboru speciální </a:t>
            </a:r>
            <a:r>
              <a:rPr lang="cs-CZ" dirty="0" err="1"/>
              <a:t>gerontagogiky</a:t>
            </a:r>
            <a:endParaRPr lang="cs-CZ" dirty="0"/>
          </a:p>
        </p:txBody>
      </p:sp>
      <p:sp>
        <p:nvSpPr>
          <p:cNvPr id="3" name="Zástupný obsah 2">
            <a:extLst>
              <a:ext uri="{FF2B5EF4-FFF2-40B4-BE49-F238E27FC236}">
                <a16:creationId xmlns:a16="http://schemas.microsoft.com/office/drawing/2014/main" id="{8146F699-F52C-4FBD-AB61-F0C67B41B357}"/>
              </a:ext>
            </a:extLst>
          </p:cNvPr>
          <p:cNvSpPr>
            <a:spLocks noGrp="1"/>
          </p:cNvSpPr>
          <p:nvPr>
            <p:ph idx="1"/>
          </p:nvPr>
        </p:nvSpPr>
        <p:spPr/>
        <p:txBody>
          <a:bodyPr/>
          <a:lstStyle/>
          <a:p>
            <a:pPr marL="0" indent="0">
              <a:buNone/>
            </a:pPr>
            <a:r>
              <a:rPr lang="cs-CZ" dirty="0"/>
              <a:t>Zaměřuje se na oblasti:  </a:t>
            </a:r>
          </a:p>
          <a:p>
            <a:r>
              <a:rPr lang="cs-CZ" dirty="0"/>
              <a:t>teoretického základu oboru</a:t>
            </a:r>
          </a:p>
          <a:p>
            <a:r>
              <a:rPr lang="cs-CZ" dirty="0"/>
              <a:t>základní terminologii  oboru </a:t>
            </a:r>
          </a:p>
          <a:p>
            <a:r>
              <a:rPr lang="cs-CZ" dirty="0"/>
              <a:t>metodologii  </a:t>
            </a:r>
          </a:p>
          <a:p>
            <a:r>
              <a:rPr lang="cs-CZ" dirty="0"/>
              <a:t>diagnostiku </a:t>
            </a:r>
          </a:p>
          <a:p>
            <a:r>
              <a:rPr lang="cs-CZ" dirty="0"/>
              <a:t>teorii rozvoje (udržení) lidského potenciálu seniorů se znevýhodněním </a:t>
            </a:r>
          </a:p>
          <a:p>
            <a:r>
              <a:rPr lang="cs-CZ" dirty="0"/>
              <a:t>teorii řízení a organizace v institucích a organizacích podporujících tuto cílovou skupinu.</a:t>
            </a:r>
          </a:p>
        </p:txBody>
      </p:sp>
    </p:spTree>
    <p:extLst>
      <p:ext uri="{BB962C8B-B14F-4D97-AF65-F5344CB8AC3E}">
        <p14:creationId xmlns:p14="http://schemas.microsoft.com/office/powerpoint/2010/main" val="17438356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C7BC3-49B7-4F84-8B27-5D26F9357472}"/>
              </a:ext>
            </a:extLst>
          </p:cNvPr>
          <p:cNvSpPr>
            <a:spLocks noGrp="1"/>
          </p:cNvSpPr>
          <p:nvPr>
            <p:ph type="title"/>
          </p:nvPr>
        </p:nvSpPr>
        <p:spPr/>
        <p:txBody>
          <a:bodyPr/>
          <a:lstStyle/>
          <a:p>
            <a:r>
              <a:rPr lang="cs-CZ" dirty="0"/>
              <a:t>Komunikační formy osob se sluchovým postižením</a:t>
            </a:r>
          </a:p>
        </p:txBody>
      </p:sp>
      <p:sp>
        <p:nvSpPr>
          <p:cNvPr id="3" name="Zástupný symbol pro obsah 2">
            <a:extLst>
              <a:ext uri="{FF2B5EF4-FFF2-40B4-BE49-F238E27FC236}">
                <a16:creationId xmlns:a16="http://schemas.microsoft.com/office/drawing/2014/main" id="{AC3C99C2-5306-4919-8D20-D07FBFA4AD92}"/>
              </a:ext>
            </a:extLst>
          </p:cNvPr>
          <p:cNvSpPr>
            <a:spLocks noGrp="1"/>
          </p:cNvSpPr>
          <p:nvPr>
            <p:ph idx="1"/>
          </p:nvPr>
        </p:nvSpPr>
        <p:spPr/>
        <p:txBody>
          <a:bodyPr/>
          <a:lstStyle/>
          <a:p>
            <a:pPr marL="0" indent="0">
              <a:buNone/>
            </a:pPr>
            <a:r>
              <a:rPr lang="cs-CZ" dirty="0"/>
              <a:t>Základní komunikační systémy osob se sluchovým postižením:</a:t>
            </a:r>
          </a:p>
          <a:p>
            <a:r>
              <a:rPr lang="cs-CZ" dirty="0" err="1"/>
              <a:t>Audioorální</a:t>
            </a:r>
            <a:r>
              <a:rPr lang="cs-CZ" dirty="0"/>
              <a:t> komunikační systém – osoba využívá jazyk majoritní slyšící společnosti</a:t>
            </a:r>
          </a:p>
          <a:p>
            <a:r>
              <a:rPr lang="cs-CZ" dirty="0" err="1"/>
              <a:t>Vizuálněmotorický</a:t>
            </a:r>
            <a:r>
              <a:rPr lang="cs-CZ" dirty="0"/>
              <a:t> – osoba využívá především znakový jazyk, znakovaný jazyk nebo prstovou abecedu.</a:t>
            </a:r>
          </a:p>
          <a:p>
            <a:pPr marL="0" indent="0">
              <a:buNone/>
            </a:pPr>
            <a:r>
              <a:rPr lang="cs-CZ" b="1" dirty="0"/>
              <a:t>Znakový jazyk </a:t>
            </a:r>
            <a:r>
              <a:rPr lang="cs-CZ" dirty="0"/>
              <a:t>– základní dorozumívací prostředek osob se sluchovým postižením: …přirozený jazyk a plnohodnotný komunikační systém tvořený specifickými </a:t>
            </a:r>
            <a:r>
              <a:rPr lang="cs-CZ" dirty="0" err="1"/>
              <a:t>vizuálněpohybovými</a:t>
            </a:r>
            <a:r>
              <a:rPr lang="cs-CZ" dirty="0"/>
              <a:t> prostředky, tj. tvary rukou, jejich postavením a pohyby, mimikou, pozicemi hlavy a horní části trupu. </a:t>
            </a:r>
          </a:p>
          <a:p>
            <a:endParaRPr lang="cs-CZ" dirty="0"/>
          </a:p>
        </p:txBody>
      </p:sp>
    </p:spTree>
    <p:extLst>
      <p:ext uri="{BB962C8B-B14F-4D97-AF65-F5344CB8AC3E}">
        <p14:creationId xmlns:p14="http://schemas.microsoft.com/office/powerpoint/2010/main" val="28771050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218A43-D5BD-481A-A3F1-FEF2B3DBFC60}"/>
              </a:ext>
            </a:extLst>
          </p:cNvPr>
          <p:cNvSpPr>
            <a:spLocks noGrp="1"/>
          </p:cNvSpPr>
          <p:nvPr>
            <p:ph type="title"/>
          </p:nvPr>
        </p:nvSpPr>
        <p:spPr/>
        <p:txBody>
          <a:bodyPr/>
          <a:lstStyle/>
          <a:p>
            <a:r>
              <a:rPr lang="cs-CZ" dirty="0"/>
              <a:t>Komunikační formy osob se sluchovým postižením</a:t>
            </a:r>
          </a:p>
        </p:txBody>
      </p:sp>
      <p:sp>
        <p:nvSpPr>
          <p:cNvPr id="3" name="Zástupný symbol pro obsah 2">
            <a:extLst>
              <a:ext uri="{FF2B5EF4-FFF2-40B4-BE49-F238E27FC236}">
                <a16:creationId xmlns:a16="http://schemas.microsoft.com/office/drawing/2014/main" id="{0527A398-42D5-480D-AD00-0EB88E8B4052}"/>
              </a:ext>
            </a:extLst>
          </p:cNvPr>
          <p:cNvSpPr>
            <a:spLocks noGrp="1"/>
          </p:cNvSpPr>
          <p:nvPr>
            <p:ph idx="1"/>
          </p:nvPr>
        </p:nvSpPr>
        <p:spPr/>
        <p:txBody>
          <a:bodyPr/>
          <a:lstStyle/>
          <a:p>
            <a:pPr marL="0" indent="0">
              <a:buNone/>
            </a:pPr>
            <a:r>
              <a:rPr lang="cs-CZ" b="1" dirty="0"/>
              <a:t>Znakovaná čeština </a:t>
            </a:r>
            <a:r>
              <a:rPr lang="cs-CZ" dirty="0"/>
              <a:t>– je </a:t>
            </a:r>
            <a:r>
              <a:rPr lang="cs-CZ" dirty="0" err="1"/>
              <a:t>vizuálněmotorickou</a:t>
            </a:r>
            <a:r>
              <a:rPr lang="cs-CZ" dirty="0"/>
              <a:t> formou dorozumívání, které je závislé na jazyce mluveném v ČR.</a:t>
            </a:r>
          </a:p>
          <a:p>
            <a:pPr marL="0" indent="0">
              <a:buNone/>
            </a:pPr>
            <a:r>
              <a:rPr lang="cs-CZ" dirty="0"/>
              <a:t>Je definován jako: …uměle vytvořený jazykový systém využívající gramatické prostředky češtiny, která je současně hlasitě nebo bezhlasně artikulována. Spolu s jednotlivými českými slovy jsou pohybem a postavením rukou ukazovány odpovídající znaky českého znakového jazyka.</a:t>
            </a:r>
          </a:p>
          <a:p>
            <a:pPr marL="0" indent="0">
              <a:buNone/>
            </a:pPr>
            <a:r>
              <a:rPr lang="cs-CZ" dirty="0"/>
              <a:t>Oba termíny jsou v zákoně o znakové řeči zahrnuty pod společným názvem </a:t>
            </a:r>
            <a:r>
              <a:rPr lang="cs-CZ" b="1" dirty="0"/>
              <a:t>znakovaná řeč.</a:t>
            </a:r>
          </a:p>
          <a:p>
            <a:pPr marL="0" indent="0">
              <a:buNone/>
            </a:pPr>
            <a:r>
              <a:rPr lang="cs-CZ" b="1" dirty="0"/>
              <a:t>Osoby se sluchovým postižením mají právo být vzděláváni v tomto jazyce.</a:t>
            </a:r>
          </a:p>
          <a:p>
            <a:endParaRPr lang="cs-CZ" dirty="0"/>
          </a:p>
        </p:txBody>
      </p:sp>
    </p:spTree>
    <p:extLst>
      <p:ext uri="{BB962C8B-B14F-4D97-AF65-F5344CB8AC3E}">
        <p14:creationId xmlns:p14="http://schemas.microsoft.com/office/powerpoint/2010/main" val="345023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D4AEFC-F437-4D57-8CD3-2B4335E5E871}"/>
              </a:ext>
            </a:extLst>
          </p:cNvPr>
          <p:cNvSpPr>
            <a:spLocks noGrp="1"/>
          </p:cNvSpPr>
          <p:nvPr>
            <p:ph type="title"/>
          </p:nvPr>
        </p:nvSpPr>
        <p:spPr/>
        <p:txBody>
          <a:bodyPr/>
          <a:lstStyle/>
          <a:p>
            <a:r>
              <a:rPr lang="cs-CZ" dirty="0"/>
              <a:t>Cíl speciální </a:t>
            </a:r>
            <a:r>
              <a:rPr lang="cs-CZ" dirty="0" err="1"/>
              <a:t>gerontagogiky</a:t>
            </a:r>
            <a:endParaRPr lang="cs-CZ" dirty="0"/>
          </a:p>
        </p:txBody>
      </p:sp>
      <p:sp>
        <p:nvSpPr>
          <p:cNvPr id="3" name="Zástupný obsah 2">
            <a:extLst>
              <a:ext uri="{FF2B5EF4-FFF2-40B4-BE49-F238E27FC236}">
                <a16:creationId xmlns:a16="http://schemas.microsoft.com/office/drawing/2014/main" id="{8CEF1A21-40C3-4696-B0C1-AF7EF8EE05C0}"/>
              </a:ext>
            </a:extLst>
          </p:cNvPr>
          <p:cNvSpPr>
            <a:spLocks noGrp="1"/>
          </p:cNvSpPr>
          <p:nvPr>
            <p:ph idx="1"/>
          </p:nvPr>
        </p:nvSpPr>
        <p:spPr/>
        <p:txBody>
          <a:bodyPr>
            <a:normAutofit/>
          </a:bodyPr>
          <a:lstStyle/>
          <a:p>
            <a:r>
              <a:rPr lang="cs-CZ" sz="2000" b="1" dirty="0"/>
              <a:t>Cílem speciální </a:t>
            </a:r>
            <a:r>
              <a:rPr lang="cs-CZ" sz="2000" b="1" dirty="0" err="1"/>
              <a:t>gerontagogiky</a:t>
            </a:r>
            <a:r>
              <a:rPr lang="cs-CZ" sz="2000" b="1" dirty="0"/>
              <a:t> </a:t>
            </a:r>
            <a:r>
              <a:rPr lang="cs-CZ" sz="2000" dirty="0"/>
              <a:t>je udržet či </a:t>
            </a:r>
            <a:r>
              <a:rPr lang="cs-CZ" sz="2000" b="1" dirty="0"/>
              <a:t>zvýšit kvalitu života </a:t>
            </a:r>
            <a:r>
              <a:rPr lang="cs-CZ" sz="2000" dirty="0"/>
              <a:t>člověka. Kvalita života bývá definována z různých úhlů pohledu, nicméně lze rozeznat objektivní a subjektivní kvalitu. </a:t>
            </a:r>
          </a:p>
          <a:p>
            <a:r>
              <a:rPr lang="cs-CZ" sz="2000" b="1" dirty="0"/>
              <a:t>Objektivně</a:t>
            </a:r>
            <a:r>
              <a:rPr lang="cs-CZ" sz="2000" dirty="0"/>
              <a:t> vnímaná kvalita života je dána většinou životními podmínkami člověka a jeho zdravím, </a:t>
            </a:r>
            <a:r>
              <a:rPr lang="cs-CZ" sz="2000" b="1" dirty="0"/>
              <a:t>subjektivní </a:t>
            </a:r>
            <a:r>
              <a:rPr lang="cs-CZ" sz="2000" dirty="0"/>
              <a:t>rovina je podle většiny odborné literatury vázána na osobní zkušenost, životní spokojenost, soulad mezi realitou a očekáváním. </a:t>
            </a:r>
          </a:p>
          <a:p>
            <a:r>
              <a:rPr lang="cs-CZ" sz="2000" dirty="0"/>
              <a:t>Významnou roli jistě hraje také vnímání tzv. </a:t>
            </a:r>
            <a:r>
              <a:rPr lang="cs-CZ" sz="2000" b="1" dirty="0"/>
              <a:t>sociální opory</a:t>
            </a:r>
            <a:r>
              <a:rPr lang="cs-CZ" sz="2000" dirty="0"/>
              <a:t>. </a:t>
            </a:r>
            <a:r>
              <a:rPr lang="cs-CZ" sz="2000" dirty="0" err="1"/>
              <a:t>Mühlpachr</a:t>
            </a:r>
            <a:r>
              <a:rPr lang="cs-CZ" sz="2000" dirty="0"/>
              <a:t> (2017) uvádí, že subjektivní spokojenost seniorů se váže k pocitům a prožitkům spokojenosti, štěstí, obav, samoty, strachu nebo naděje.</a:t>
            </a:r>
          </a:p>
        </p:txBody>
      </p:sp>
    </p:spTree>
    <p:extLst>
      <p:ext uri="{BB962C8B-B14F-4D97-AF65-F5344CB8AC3E}">
        <p14:creationId xmlns:p14="http://schemas.microsoft.com/office/powerpoint/2010/main" val="354340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09C47D-FCFB-4879-A034-54FAE1E5BE41}"/>
              </a:ext>
            </a:extLst>
          </p:cNvPr>
          <p:cNvSpPr>
            <a:spLocks noGrp="1"/>
          </p:cNvSpPr>
          <p:nvPr>
            <p:ph type="title"/>
          </p:nvPr>
        </p:nvSpPr>
        <p:spPr/>
        <p:txBody>
          <a:bodyPr/>
          <a:lstStyle/>
          <a:p>
            <a:r>
              <a:rPr lang="cs-CZ" dirty="0"/>
              <a:t>Cílová skupina speciální </a:t>
            </a:r>
            <a:r>
              <a:rPr lang="cs-CZ" dirty="0" err="1"/>
              <a:t>gerontagogiky</a:t>
            </a:r>
            <a:endParaRPr lang="cs-CZ" dirty="0"/>
          </a:p>
        </p:txBody>
      </p:sp>
      <p:sp>
        <p:nvSpPr>
          <p:cNvPr id="3" name="Zástupný obsah 2">
            <a:extLst>
              <a:ext uri="{FF2B5EF4-FFF2-40B4-BE49-F238E27FC236}">
                <a16:creationId xmlns:a16="http://schemas.microsoft.com/office/drawing/2014/main" id="{105C1FE0-EBC1-46A3-8F3C-F71F5515DD0E}"/>
              </a:ext>
            </a:extLst>
          </p:cNvPr>
          <p:cNvSpPr>
            <a:spLocks noGrp="1"/>
          </p:cNvSpPr>
          <p:nvPr>
            <p:ph idx="1"/>
          </p:nvPr>
        </p:nvSpPr>
        <p:spPr/>
        <p:txBody>
          <a:bodyPr>
            <a:normAutofit lnSpcReduction="10000"/>
          </a:bodyPr>
          <a:lstStyle/>
          <a:p>
            <a:r>
              <a:rPr lang="cs-CZ" sz="2400" b="1" dirty="0"/>
              <a:t>Cílovou skupinou </a:t>
            </a:r>
            <a:r>
              <a:rPr lang="cs-CZ" sz="2400" dirty="0"/>
              <a:t>speciální </a:t>
            </a:r>
            <a:r>
              <a:rPr lang="cs-CZ" sz="2400" dirty="0" err="1"/>
              <a:t>gerontagogiky</a:t>
            </a:r>
            <a:r>
              <a:rPr lang="cs-CZ" sz="2400" dirty="0"/>
              <a:t> jsou </a:t>
            </a:r>
            <a:r>
              <a:rPr lang="cs-CZ" sz="2400" b="1" dirty="0"/>
              <a:t>senioři s určitým typem postižení.</a:t>
            </a:r>
            <a:r>
              <a:rPr lang="cs-CZ" sz="2400" dirty="0"/>
              <a:t> </a:t>
            </a:r>
          </a:p>
          <a:p>
            <a:r>
              <a:rPr lang="cs-CZ" sz="2400" dirty="0"/>
              <a:t>Tato disciplína se formuje v posledních desetiletích, protože vzrůstá potřeba aplikovat metody speciální pedagogiky a </a:t>
            </a:r>
            <a:r>
              <a:rPr lang="cs-CZ" sz="2400" dirty="0" err="1"/>
              <a:t>gerontagogiky</a:t>
            </a:r>
            <a:r>
              <a:rPr lang="cs-CZ" sz="2400" dirty="0"/>
              <a:t> na populaci jedinců, kteří se začínají dožívat stále vyššího věku. Se zlepšováním lékařské péče se jedinci s vrozeným postižením dožívají vyššího věku, současně se však objevuje mnoho onemocnění, které postižení způsobují ve starším věku (dříve se buď tak vysoký výskyt onemocnění nebyl, nebo lidé v podobné situaci nepřežili).</a:t>
            </a:r>
          </a:p>
        </p:txBody>
      </p:sp>
    </p:spTree>
    <p:extLst>
      <p:ext uri="{BB962C8B-B14F-4D97-AF65-F5344CB8AC3E}">
        <p14:creationId xmlns:p14="http://schemas.microsoft.com/office/powerpoint/2010/main" val="77336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6173E-B7C1-4B8C-820F-BE254850DA21}"/>
              </a:ext>
            </a:extLst>
          </p:cNvPr>
          <p:cNvSpPr>
            <a:spLocks noGrp="1"/>
          </p:cNvSpPr>
          <p:nvPr>
            <p:ph type="title"/>
          </p:nvPr>
        </p:nvSpPr>
        <p:spPr/>
        <p:txBody>
          <a:bodyPr/>
          <a:lstStyle/>
          <a:p>
            <a:r>
              <a:rPr lang="cs-CZ" dirty="0"/>
              <a:t>Cílovou skupinu lze rozčlenit do několika </a:t>
            </a:r>
            <a:r>
              <a:rPr lang="cs-CZ" dirty="0" err="1"/>
              <a:t>skupin:Podle</a:t>
            </a:r>
            <a:r>
              <a:rPr lang="cs-CZ" dirty="0"/>
              <a:t> druhu postižení</a:t>
            </a:r>
          </a:p>
        </p:txBody>
      </p:sp>
      <p:sp>
        <p:nvSpPr>
          <p:cNvPr id="3" name="Zástupný obsah 2">
            <a:extLst>
              <a:ext uri="{FF2B5EF4-FFF2-40B4-BE49-F238E27FC236}">
                <a16:creationId xmlns:a16="http://schemas.microsoft.com/office/drawing/2014/main" id="{2ED05E73-1B6F-49F2-A5F9-DFB09FDED676}"/>
              </a:ext>
            </a:extLst>
          </p:cNvPr>
          <p:cNvSpPr>
            <a:spLocks noGrp="1"/>
          </p:cNvSpPr>
          <p:nvPr>
            <p:ph idx="1"/>
          </p:nvPr>
        </p:nvSpPr>
        <p:spPr/>
        <p:txBody>
          <a:bodyPr>
            <a:normAutofit fontScale="92500" lnSpcReduction="10000"/>
          </a:bodyPr>
          <a:lstStyle/>
          <a:p>
            <a:pPr marL="0" indent="0">
              <a:buNone/>
            </a:pPr>
            <a:r>
              <a:rPr lang="cs-CZ" dirty="0"/>
              <a:t> PODLE DRUHU POSTIŽENÍ: </a:t>
            </a:r>
          </a:p>
          <a:p>
            <a:pPr marL="0" indent="0">
              <a:buNone/>
            </a:pPr>
            <a:r>
              <a:rPr lang="cs-CZ" b="1" dirty="0"/>
              <a:t>poruchy tělesné </a:t>
            </a:r>
            <a:r>
              <a:rPr lang="cs-CZ" dirty="0"/>
              <a:t>(poruchy hybnosti, dlouhodobě nemocní; mohou být vrozené nebo vzniknout v důsledku chronických nemocí, úrazů, vážných chorob) </a:t>
            </a:r>
          </a:p>
          <a:p>
            <a:pPr marL="0" indent="0">
              <a:buNone/>
            </a:pPr>
            <a:r>
              <a:rPr lang="cs-CZ" b="1" dirty="0"/>
              <a:t>poruchy komunikace </a:t>
            </a:r>
            <a:r>
              <a:rPr lang="cs-CZ" dirty="0"/>
              <a:t>(poruchy s přijímáním, zpracováním a vysíláním podnětů, které vznikly vrozeným poškozením nebo došlo ke ztrátě komunikačních dovedností v průběhu života) </a:t>
            </a:r>
          </a:p>
          <a:p>
            <a:pPr marL="0" indent="0">
              <a:buNone/>
            </a:pPr>
            <a:r>
              <a:rPr lang="cs-CZ" b="1" dirty="0"/>
              <a:t>poruchy mentální </a:t>
            </a:r>
            <a:r>
              <a:rPr lang="cs-CZ" dirty="0"/>
              <a:t>(vrozené postižení: mentální postižení a získané poškození integrity psychických funkcí, demence)  </a:t>
            </a:r>
          </a:p>
          <a:p>
            <a:pPr marL="0" indent="0">
              <a:buNone/>
            </a:pPr>
            <a:r>
              <a:rPr lang="cs-CZ" b="1" dirty="0"/>
              <a:t>poruchy smyslové </a:t>
            </a:r>
            <a:r>
              <a:rPr lang="cs-CZ" dirty="0"/>
              <a:t>(zrakové a sluchové postižení, které vzniklo jako vrozené nebo bylo způsobeno během života) </a:t>
            </a:r>
          </a:p>
          <a:p>
            <a:pPr marL="0" indent="0">
              <a:buNone/>
            </a:pPr>
            <a:r>
              <a:rPr lang="cs-CZ" b="1" dirty="0"/>
              <a:t>poruchy chování </a:t>
            </a:r>
            <a:r>
              <a:rPr lang="cs-CZ" dirty="0"/>
              <a:t>(závažné odchylky ve vzorcích chování, které jsou z hlediska sociokulturní normy, psaných či nepsaných pravidel společenského soužití pro danou společnost nežádoucí, nechtěné nebo až nepřijatelné)</a:t>
            </a:r>
          </a:p>
        </p:txBody>
      </p:sp>
    </p:spTree>
    <p:extLst>
      <p:ext uri="{BB962C8B-B14F-4D97-AF65-F5344CB8AC3E}">
        <p14:creationId xmlns:p14="http://schemas.microsoft.com/office/powerpoint/2010/main" val="873973003"/>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839</TotalTime>
  <Words>6314</Words>
  <Application>Microsoft Office PowerPoint</Application>
  <PresentationFormat>Širokoúhlá obrazovka</PresentationFormat>
  <Paragraphs>373</Paragraphs>
  <Slides>61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61</vt:i4>
      </vt:variant>
    </vt:vector>
  </HeadingPairs>
  <TitlesOfParts>
    <vt:vector size="68" baseType="lpstr">
      <vt:lpstr>Arial</vt:lpstr>
      <vt:lpstr>Cambria</vt:lpstr>
      <vt:lpstr>Roboto</vt:lpstr>
      <vt:lpstr>Trebuchet MS</vt:lpstr>
      <vt:lpstr>Wingdings</vt:lpstr>
      <vt:lpstr>Wingdings 3</vt:lpstr>
      <vt:lpstr>Fazeta</vt:lpstr>
      <vt:lpstr>Speciální gerontagogika</vt:lpstr>
      <vt:lpstr>Definování a předmět</vt:lpstr>
      <vt:lpstr>Definování a předmět</vt:lpstr>
      <vt:lpstr>Definování a předmět</vt:lpstr>
      <vt:lpstr>Postavení v systému věd </vt:lpstr>
      <vt:lpstr>Obsah oboru speciální gerontagogiky</vt:lpstr>
      <vt:lpstr>Cíl speciální gerontagogiky</vt:lpstr>
      <vt:lpstr>Cílová skupina speciální gerontagogiky</vt:lpstr>
      <vt:lpstr>Cílovou skupinu lze rozčlenit do několika skupin:Podle druhu postižení</vt:lpstr>
      <vt:lpstr>Cílovou skupinu lze rozčlenit do několika skupin: Funkční stav</vt:lpstr>
      <vt:lpstr>LEGISLATIVA TÝKAJÍCÍ SE OSOB SE ZDRAVOTNÍM POSTIŽENÍM </vt:lpstr>
      <vt:lpstr>LEGISLATIVA TÝKAJÍCÍ SE ZDRAVOTNÍHO POSTIŽENÍ </vt:lpstr>
      <vt:lpstr>Systém péče o dospělé a seniory se zdravotním postižením </vt:lpstr>
      <vt:lpstr>Sociální služby</vt:lpstr>
      <vt:lpstr>SLUŽBY SOCIÁLNÍ PÉČE</vt:lpstr>
      <vt:lpstr>SLUŽBY SOCIÁLNÍ PREVENCE tvoří 18 služeb </vt:lpstr>
      <vt:lpstr>Služby sociální prevence</vt:lpstr>
      <vt:lpstr>Služby sociální prevence</vt:lpstr>
      <vt:lpstr>Služby sociálního poradenství</vt:lpstr>
      <vt:lpstr>FINANČNÍ PODPORA STÁTU – příspěvek na péči </vt:lpstr>
      <vt:lpstr>Příspěvek na péči</vt:lpstr>
      <vt:lpstr>METODY SPECIÁLNÍ PEDAGOGIKY SE ZAMĚŘENÍM NA OSOBY S POSTIŽENÍM SENIORSKÉHO VĚKU </vt:lpstr>
      <vt:lpstr>Základní speciálněpedagogické metody  Metoda je definována jako „postup směřující k vytyčenému cíli nebo také způsob vědeckého poznávání jevů a skutečností.“ </vt:lpstr>
      <vt:lpstr>Terapeutické techniky</vt:lpstr>
      <vt:lpstr>Arteterapie</vt:lpstr>
      <vt:lpstr>Muzikoterapie</vt:lpstr>
      <vt:lpstr>Dramaterapie a teatroterapie</vt:lpstr>
      <vt:lpstr>Tanečně-pohybové terapie</vt:lpstr>
      <vt:lpstr>Biblioterapie a poetoterapie</vt:lpstr>
      <vt:lpstr>Zooterapie</vt:lpstr>
      <vt:lpstr>Aktivity zaměřené na funkční zdatnost a soběstačnost</vt:lpstr>
      <vt:lpstr>Kognitivní trénink</vt:lpstr>
      <vt:lpstr>Rodina se členem se zdravotním postižením</vt:lpstr>
      <vt:lpstr>Demence – získané mentální postižení</vt:lpstr>
      <vt:lpstr>Demence – získané mentální postižení</vt:lpstr>
      <vt:lpstr>Demence – získané mentální postižení</vt:lpstr>
      <vt:lpstr>Demence – získané mentální postižení</vt:lpstr>
      <vt:lpstr>Alzheimerova choroba </vt:lpstr>
      <vt:lpstr>Parkinsonova choroba</vt:lpstr>
      <vt:lpstr>Ischemicko-vaskulární demence  </vt:lpstr>
      <vt:lpstr>Narušená komunikační schopnost</vt:lpstr>
      <vt:lpstr>Narušená komunikační schopnost u seniorů</vt:lpstr>
      <vt:lpstr>Prezentace aplikace PowerPoint</vt:lpstr>
      <vt:lpstr>MOŽNOSTI LOGOPEDICKÉ INTERVENCE</vt:lpstr>
      <vt:lpstr>Zrakové postižení</vt:lpstr>
      <vt:lpstr>Stupně zrakového postižení</vt:lpstr>
      <vt:lpstr>Charakteristika zrakových vad</vt:lpstr>
      <vt:lpstr>Tělesná postižení</vt:lpstr>
      <vt:lpstr>Vybrané druhy obrn centrálních a periferních I.</vt:lpstr>
      <vt:lpstr>Vybrané druhy obrn centrálních a periferních II</vt:lpstr>
      <vt:lpstr>Deformace, malformace, amputace</vt:lpstr>
      <vt:lpstr>Mozková obrna (dětská mozková obrna)</vt:lpstr>
      <vt:lpstr>Epilepsie</vt:lpstr>
      <vt:lpstr>Sluchové postižení</vt:lpstr>
      <vt:lpstr>Klasifikace sluchových poruch a vad</vt:lpstr>
      <vt:lpstr>Klasifikace sluchových poruch a vad</vt:lpstr>
      <vt:lpstr>Klasifikace sluchových poruch a vad</vt:lpstr>
      <vt:lpstr>Sluchová protetika</vt:lpstr>
      <vt:lpstr>Komunikační formy osob se sluchovým postižením</vt:lpstr>
      <vt:lpstr>Komunikační formy osob se sluchovým postižením</vt:lpstr>
      <vt:lpstr>Komunikační formy osob se sluchovým postižením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Speciální gerontagogika</dc:title>
  <dc:creator>Petr Pipek</dc:creator>
  <cp:lastModifiedBy>Administrator</cp:lastModifiedBy>
  <cp:revision>40</cp:revision>
  <dcterms:created xsi:type="dcterms:W3CDTF">2021-02-25T20:18:08Z</dcterms:created>
  <dcterms:modified xsi:type="dcterms:W3CDTF">2022-04-21T15:34:36Z</dcterms:modified>
</cp:coreProperties>
</file>