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012E07-4548-4DA1-A015-DD15C210E2C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4FD8305-E931-4006-BD49-0124687BC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81A63E1-000C-4D36-A9A7-12767370A56E}"/>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A5E0060B-EE48-414D-9081-29CCB894685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CA1392-E019-4C7D-A672-8443157E17AC}"/>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34522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6449C-EC28-41C2-BF56-CF7361AEDD9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673DE2E-A040-46B3-AAA0-594245D149F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EB8B092-2584-46B2-90E0-2CA88D576240}"/>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4F111AA0-B70B-469E-87AD-CB9BA1AD1E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171414-A3C3-483D-BD40-5253CD476234}"/>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149126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19FB2E0-DAB5-47D2-B822-AA8291B17B9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0ED578F-BA39-4FEA-B4A6-0A0BA06F951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B414C9-00F6-4180-84EC-5CE6F809B810}"/>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17D944C3-CFF6-47A7-93AE-6BE3BE13A65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E97743-0192-419E-89CF-C30A84E126C9}"/>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325200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FC09C-D3A3-4FE0-B98E-D2510142802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396AD7-3BB8-4CB3-92DD-80F0EB53825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46D964-2F95-4F00-AC93-9E734216C32C}"/>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9DFBC238-9F77-4E8E-8DE5-3894239AD7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5475AA-C10D-4E6B-BCD6-CC7A5F16C30E}"/>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1513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64F3C-270F-4AB6-BD8E-054DC2C42F9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E4246B82-C481-4069-837C-3163CDF97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A891E56-391B-4449-8362-A77EB2311F1A}"/>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4C95199A-87D0-4B75-80D4-351F2120F84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765116-D1BA-4BD7-B475-D76F70CBD36D}"/>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3769208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C4414-F8AD-4FA7-A996-F903A0B893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1C1ADC-E3A8-45C0-9DE4-4776289747A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D75EC4D-45C0-4486-B36B-A7A55F52A7F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C6F0398-0291-4374-BA4F-BCCACC425831}"/>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6" name="Zástupný symbol pro zápatí 5">
            <a:extLst>
              <a:ext uri="{FF2B5EF4-FFF2-40B4-BE49-F238E27FC236}">
                <a16:creationId xmlns:a16="http://schemas.microsoft.com/office/drawing/2014/main" id="{B958EF85-13A9-4032-A4E3-E69CC5B63EF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9C3D400-8103-4431-8A9E-A9B2D3515480}"/>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23221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45577E-EDAE-4A11-8CC5-8293DD88C38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FDDC0A6-2948-447B-BBCC-CD6327D2AA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C4D2FC1-D50B-4EE6-83EE-6C5386E8DFF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2B668E6-2770-4A3F-9AAF-BCE1AE6899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7EEB007-C57B-49CB-9C21-AAF263DA081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10686F6-47FD-4FBF-BA23-FD31A4E449A0}"/>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8" name="Zástupný symbol pro zápatí 7">
            <a:extLst>
              <a:ext uri="{FF2B5EF4-FFF2-40B4-BE49-F238E27FC236}">
                <a16:creationId xmlns:a16="http://schemas.microsoft.com/office/drawing/2014/main" id="{4DA31772-7B82-4F3D-8ED8-29E6BBA41D8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8ED7128-A59C-4E82-B1C5-B5E3C8A3E704}"/>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181603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D4A0C7-71F4-43D9-A619-F5D4C19D159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B1BBACC-ACA1-42AF-8842-28ED193CA0AF}"/>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4" name="Zástupný symbol pro zápatí 3">
            <a:extLst>
              <a:ext uri="{FF2B5EF4-FFF2-40B4-BE49-F238E27FC236}">
                <a16:creationId xmlns:a16="http://schemas.microsoft.com/office/drawing/2014/main" id="{6506EFD3-E31E-4536-8BAC-16D02244000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34A0B6C-84CF-488D-AD1B-230E96892CE7}"/>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745829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7242FF1-A1E7-4239-95D4-7FB045B44342}"/>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3" name="Zástupný symbol pro zápatí 2">
            <a:extLst>
              <a:ext uri="{FF2B5EF4-FFF2-40B4-BE49-F238E27FC236}">
                <a16:creationId xmlns:a16="http://schemas.microsoft.com/office/drawing/2014/main" id="{ECA7160A-7236-440C-A2E0-5BF646628B0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4C3F774-BDA5-4660-943D-6816FF7E4F05}"/>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62684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32D202-B16E-4139-911B-CC5FEBF7D86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FA026EA-406F-420F-9C6A-94FE3040E1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215CA17-0F51-4FA9-A9E8-9ACA21D67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0E9C651-4CC0-4B90-BCFF-D34D3A49FAC0}"/>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6" name="Zástupný symbol pro zápatí 5">
            <a:extLst>
              <a:ext uri="{FF2B5EF4-FFF2-40B4-BE49-F238E27FC236}">
                <a16:creationId xmlns:a16="http://schemas.microsoft.com/office/drawing/2014/main" id="{7FED6684-DCFE-4B80-AD29-B65F82D3A76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D2A6C25-A555-4289-B22C-D7F843F0368E}"/>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681348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FE134-5E18-4E73-9B65-8A6AF5C4774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77C9FF6-4E36-48D6-B996-A749E2165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FEC8589-B457-4536-9EDA-06B59D769A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AE470CD-47D4-4A53-863E-45FC739C2980}"/>
              </a:ext>
            </a:extLst>
          </p:cNvPr>
          <p:cNvSpPr>
            <a:spLocks noGrp="1"/>
          </p:cNvSpPr>
          <p:nvPr>
            <p:ph type="dt" sz="half" idx="10"/>
          </p:nvPr>
        </p:nvSpPr>
        <p:spPr/>
        <p:txBody>
          <a:bodyPr/>
          <a:lstStyle/>
          <a:p>
            <a:fld id="{E86A2BFB-83CC-440D-B457-86368DE8F5FE}" type="datetimeFigureOut">
              <a:rPr lang="cs-CZ" smtClean="0"/>
              <a:t>24.02.2021</a:t>
            </a:fld>
            <a:endParaRPr lang="cs-CZ"/>
          </a:p>
        </p:txBody>
      </p:sp>
      <p:sp>
        <p:nvSpPr>
          <p:cNvPr id="6" name="Zástupný symbol pro zápatí 5">
            <a:extLst>
              <a:ext uri="{FF2B5EF4-FFF2-40B4-BE49-F238E27FC236}">
                <a16:creationId xmlns:a16="http://schemas.microsoft.com/office/drawing/2014/main" id="{09209E31-709A-4B01-9D08-C3AD9647BD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37DD54-7F1F-4702-A06A-4AEA8EA476ED}"/>
              </a:ext>
            </a:extLst>
          </p:cNvPr>
          <p:cNvSpPr>
            <a:spLocks noGrp="1"/>
          </p:cNvSpPr>
          <p:nvPr>
            <p:ph type="sldNum" sz="quarter" idx="12"/>
          </p:nvPr>
        </p:nvSpPr>
        <p:spPr/>
        <p:txBody>
          <a:bodyPr/>
          <a:lstStyle/>
          <a:p>
            <a:fld id="{D14DDA7F-0732-4F37-BCEA-968DFB29A1D2}" type="slidenum">
              <a:rPr lang="cs-CZ" smtClean="0"/>
              <a:t>‹#›</a:t>
            </a:fld>
            <a:endParaRPr lang="cs-CZ"/>
          </a:p>
        </p:txBody>
      </p:sp>
    </p:spTree>
    <p:extLst>
      <p:ext uri="{BB962C8B-B14F-4D97-AF65-F5344CB8AC3E}">
        <p14:creationId xmlns:p14="http://schemas.microsoft.com/office/powerpoint/2010/main" val="2636124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64B7F7B-7A95-4942-B6DF-CD2AEDD23A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ADB6B9D-0A99-484E-9CCE-FC5BDB569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8EE665E-3151-4F91-BB52-97983E9527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A2BFB-83CC-440D-B457-86368DE8F5FE}" type="datetimeFigureOut">
              <a:rPr lang="cs-CZ" smtClean="0"/>
              <a:t>24.02.2021</a:t>
            </a:fld>
            <a:endParaRPr lang="cs-CZ"/>
          </a:p>
        </p:txBody>
      </p:sp>
      <p:sp>
        <p:nvSpPr>
          <p:cNvPr id="5" name="Zástupný symbol pro zápatí 4">
            <a:extLst>
              <a:ext uri="{FF2B5EF4-FFF2-40B4-BE49-F238E27FC236}">
                <a16:creationId xmlns:a16="http://schemas.microsoft.com/office/drawing/2014/main" id="{2498C917-B202-4B85-836A-36EC702883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1C24DDF-47E4-443C-96C5-441ED0C38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DDA7F-0732-4F37-BCEA-968DFB29A1D2}" type="slidenum">
              <a:rPr lang="cs-CZ" smtClean="0"/>
              <a:t>‹#›</a:t>
            </a:fld>
            <a:endParaRPr lang="cs-CZ"/>
          </a:p>
        </p:txBody>
      </p:sp>
    </p:spTree>
    <p:extLst>
      <p:ext uri="{BB962C8B-B14F-4D97-AF65-F5344CB8AC3E}">
        <p14:creationId xmlns:p14="http://schemas.microsoft.com/office/powerpoint/2010/main" val="192901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12BFB0-063D-4CF9-BFF7-CEC32035CDD2}"/>
              </a:ext>
            </a:extLst>
          </p:cNvPr>
          <p:cNvSpPr>
            <a:spLocks noGrp="1"/>
          </p:cNvSpPr>
          <p:nvPr>
            <p:ph type="ctrTitle"/>
          </p:nvPr>
        </p:nvSpPr>
        <p:spPr/>
        <p:txBody>
          <a:bodyPr/>
          <a:lstStyle/>
          <a:p>
            <a:r>
              <a:rPr lang="cs-CZ" dirty="0"/>
              <a:t>Nekalá soutěž</a:t>
            </a:r>
          </a:p>
        </p:txBody>
      </p:sp>
      <p:sp>
        <p:nvSpPr>
          <p:cNvPr id="3" name="Podnadpis 2">
            <a:extLst>
              <a:ext uri="{FF2B5EF4-FFF2-40B4-BE49-F238E27FC236}">
                <a16:creationId xmlns:a16="http://schemas.microsoft.com/office/drawing/2014/main" id="{8CC4BC1C-5CF3-4EBF-AC69-26638889EDEF}"/>
              </a:ext>
            </a:extLst>
          </p:cNvPr>
          <p:cNvSpPr>
            <a:spLocks noGrp="1"/>
          </p:cNvSpPr>
          <p:nvPr>
            <p:ph type="subTitle" idx="1"/>
          </p:nvPr>
        </p:nvSpPr>
        <p:spPr/>
        <p:txBody>
          <a:bodyPr/>
          <a:lstStyle/>
          <a:p>
            <a:r>
              <a:rPr lang="cs-CZ" dirty="0"/>
              <a:t>Ondřej Pavelek</a:t>
            </a:r>
          </a:p>
        </p:txBody>
      </p:sp>
    </p:spTree>
    <p:extLst>
      <p:ext uri="{BB962C8B-B14F-4D97-AF65-F5344CB8AC3E}">
        <p14:creationId xmlns:p14="http://schemas.microsoft.com/office/powerpoint/2010/main" val="1272827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0A5629-6AC4-4EC4-95E5-A23EDC36F761}"/>
              </a:ext>
            </a:extLst>
          </p:cNvPr>
          <p:cNvSpPr>
            <a:spLocks noGrp="1"/>
          </p:cNvSpPr>
          <p:nvPr>
            <p:ph type="title"/>
          </p:nvPr>
        </p:nvSpPr>
        <p:spPr/>
        <p:txBody>
          <a:bodyPr/>
          <a:lstStyle/>
          <a:p>
            <a:pPr algn="ctr"/>
            <a:r>
              <a:rPr lang="cs-CZ" b="1" dirty="0"/>
              <a:t>Podplácení</a:t>
            </a:r>
          </a:p>
        </p:txBody>
      </p:sp>
      <p:sp>
        <p:nvSpPr>
          <p:cNvPr id="3" name="Zástupný obsah 2">
            <a:extLst>
              <a:ext uri="{FF2B5EF4-FFF2-40B4-BE49-F238E27FC236}">
                <a16:creationId xmlns:a16="http://schemas.microsoft.com/office/drawing/2014/main" id="{E3336171-0D2A-489F-B87A-FB314BD23A2A}"/>
              </a:ext>
            </a:extLst>
          </p:cNvPr>
          <p:cNvSpPr>
            <a:spLocks noGrp="1"/>
          </p:cNvSpPr>
          <p:nvPr>
            <p:ph idx="1"/>
          </p:nvPr>
        </p:nvSpPr>
        <p:spPr/>
        <p:txBody>
          <a:bodyPr/>
          <a:lstStyle/>
          <a:p>
            <a:pPr algn="just"/>
            <a:r>
              <a:rPr lang="cs-CZ" b="0" i="0" dirty="0">
                <a:effectLst/>
                <a:latin typeface="Arial" panose="020B0604020202020204" pitchFamily="34" charset="0"/>
              </a:rPr>
              <a:t>Podplácením ve smyslu tohoto zákona je jednání, jímž</a:t>
            </a:r>
          </a:p>
          <a:p>
            <a:pPr lvl="1" algn="just"/>
            <a:r>
              <a:rPr lang="cs-CZ" b="1" i="0" dirty="0">
                <a:effectLst/>
                <a:latin typeface="Arial" panose="020B0604020202020204" pitchFamily="34" charset="0"/>
              </a:rPr>
              <a:t>a)</a:t>
            </a:r>
            <a:r>
              <a:rPr lang="cs-CZ" b="0" i="0" dirty="0">
                <a:effectLst/>
                <a:latin typeface="Arial" panose="020B0604020202020204" pitchFamily="34" charset="0"/>
              </a:rPr>
              <a:t> soutěžitel osobě, která je členem statutárního nebo jiného orgánu jiného soutěžitele nebo je v pracovním poměru k jinému soutěžiteli, přímo nebo nepřímo nabídne, slíbí či poskytne jakýkoliv prospěch za tím účelem, aby jejím nekalým postupem docílil na úkor jiných soutěžitelů pro sebe nebo jiného soutěžitele přednost nebo jinou neoprávněnou výhodu v soutěži, anebo</a:t>
            </a:r>
          </a:p>
          <a:p>
            <a:pPr lvl="1" algn="just"/>
            <a:r>
              <a:rPr lang="cs-CZ" b="1" i="0" dirty="0">
                <a:effectLst/>
                <a:latin typeface="Arial" panose="020B0604020202020204" pitchFamily="34" charset="0"/>
              </a:rPr>
              <a:t>b)</a:t>
            </a:r>
            <a:r>
              <a:rPr lang="cs-CZ" b="0" i="0" dirty="0">
                <a:effectLst/>
                <a:latin typeface="Arial" panose="020B0604020202020204" pitchFamily="34" charset="0"/>
              </a:rPr>
              <a:t> osoba uvedená v písmenu a) přímo či nepřímo žádá, dá si slíbit nebo přijme za stejným účelem jakýkoliv prospěch.</a:t>
            </a:r>
          </a:p>
          <a:p>
            <a:endParaRPr lang="cs-CZ" dirty="0"/>
          </a:p>
        </p:txBody>
      </p:sp>
    </p:spTree>
    <p:extLst>
      <p:ext uri="{BB962C8B-B14F-4D97-AF65-F5344CB8AC3E}">
        <p14:creationId xmlns:p14="http://schemas.microsoft.com/office/powerpoint/2010/main" val="2707396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425E6-2043-41FA-B6F2-9C3DE409D0DC}"/>
              </a:ext>
            </a:extLst>
          </p:cNvPr>
          <p:cNvSpPr>
            <a:spLocks noGrp="1"/>
          </p:cNvSpPr>
          <p:nvPr>
            <p:ph type="title"/>
          </p:nvPr>
        </p:nvSpPr>
        <p:spPr/>
        <p:txBody>
          <a:bodyPr/>
          <a:lstStyle/>
          <a:p>
            <a:pPr algn="ctr"/>
            <a:r>
              <a:rPr lang="cs-CZ" b="1" dirty="0"/>
              <a:t>Zlehčován</a:t>
            </a:r>
            <a:r>
              <a:rPr lang="cs-CZ" dirty="0"/>
              <a:t>í</a:t>
            </a:r>
          </a:p>
        </p:txBody>
      </p:sp>
      <p:sp>
        <p:nvSpPr>
          <p:cNvPr id="3" name="Zástupný obsah 2">
            <a:extLst>
              <a:ext uri="{FF2B5EF4-FFF2-40B4-BE49-F238E27FC236}">
                <a16:creationId xmlns:a16="http://schemas.microsoft.com/office/drawing/2014/main" id="{A5DC5E42-8C33-4B13-8DCC-3D492640628A}"/>
              </a:ext>
            </a:extLst>
          </p:cNvPr>
          <p:cNvSpPr>
            <a:spLocks noGrp="1"/>
          </p:cNvSpPr>
          <p:nvPr>
            <p:ph idx="1"/>
          </p:nvPr>
        </p:nvSpPr>
        <p:spPr/>
        <p:txBody>
          <a:bodyPr/>
          <a:lstStyle/>
          <a:p>
            <a:pPr algn="just"/>
            <a:r>
              <a:rPr lang="cs-CZ" b="0" i="0" dirty="0">
                <a:solidFill>
                  <a:srgbClr val="000000"/>
                </a:solidFill>
                <a:effectLst/>
                <a:latin typeface="Arial" panose="020B0604020202020204" pitchFamily="34" charset="0"/>
              </a:rPr>
              <a:t> </a:t>
            </a:r>
            <a:r>
              <a:rPr lang="cs-CZ" b="0" i="0" dirty="0">
                <a:effectLst/>
                <a:latin typeface="Arial" panose="020B0604020202020204" pitchFamily="34" charset="0"/>
              </a:rPr>
              <a:t>Zlehčováním je jednání, jímž soutěžitel uvede nebo rozšiřuje o poměrech, výkonech nebo výrobku jiného soutěžitele nepravdivý údaj způsobilý tomuto soutěžiteli přivodit újmu.</a:t>
            </a:r>
            <a:endParaRPr lang="cs-CZ" dirty="0"/>
          </a:p>
        </p:txBody>
      </p:sp>
    </p:spTree>
    <p:extLst>
      <p:ext uri="{BB962C8B-B14F-4D97-AF65-F5344CB8AC3E}">
        <p14:creationId xmlns:p14="http://schemas.microsoft.com/office/powerpoint/2010/main" val="138027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CE16AB-7DA0-42CE-9D08-C55ECF78C896}"/>
              </a:ext>
            </a:extLst>
          </p:cNvPr>
          <p:cNvSpPr>
            <a:spLocks noGrp="1"/>
          </p:cNvSpPr>
          <p:nvPr>
            <p:ph type="title"/>
          </p:nvPr>
        </p:nvSpPr>
        <p:spPr/>
        <p:txBody>
          <a:bodyPr/>
          <a:lstStyle/>
          <a:p>
            <a:pPr algn="ctr"/>
            <a:r>
              <a:rPr lang="cs-CZ" b="1" dirty="0"/>
              <a:t>Porušení obchodního tajemství </a:t>
            </a:r>
          </a:p>
        </p:txBody>
      </p:sp>
      <p:sp>
        <p:nvSpPr>
          <p:cNvPr id="3" name="Zástupný obsah 2">
            <a:extLst>
              <a:ext uri="{FF2B5EF4-FFF2-40B4-BE49-F238E27FC236}">
                <a16:creationId xmlns:a16="http://schemas.microsoft.com/office/drawing/2014/main" id="{5D837D71-7844-4E22-828B-44061A487D42}"/>
              </a:ext>
            </a:extLst>
          </p:cNvPr>
          <p:cNvSpPr>
            <a:spLocks noGrp="1"/>
          </p:cNvSpPr>
          <p:nvPr>
            <p:ph idx="1"/>
          </p:nvPr>
        </p:nvSpPr>
        <p:spPr/>
        <p:txBody>
          <a:bodyPr/>
          <a:lstStyle/>
          <a:p>
            <a:pPr algn="just"/>
            <a:r>
              <a:rPr lang="cs-CZ" b="0" i="0" dirty="0">
                <a:effectLst/>
                <a:latin typeface="Arial" panose="020B0604020202020204" pitchFamily="34" charset="0"/>
              </a:rPr>
              <a:t>Porušením obchodního tajemství je jednání, jímž jednající jiné osobě neoprávněně sdělí, zpřístupní, pro sebe nebo pro jiného využije obchodní tajemství, které může být využito v soutěži a o němž se dověděl</a:t>
            </a:r>
          </a:p>
          <a:p>
            <a:pPr algn="just"/>
            <a:r>
              <a:rPr lang="cs-CZ" b="1" i="0" dirty="0">
                <a:effectLst/>
                <a:latin typeface="Arial" panose="020B0604020202020204" pitchFamily="34" charset="0"/>
              </a:rPr>
              <a:t>a)</a:t>
            </a:r>
            <a:r>
              <a:rPr lang="cs-CZ" b="0" i="0" dirty="0">
                <a:effectLst/>
                <a:latin typeface="Arial" panose="020B0604020202020204" pitchFamily="34" charset="0"/>
              </a:rPr>
              <a:t> tím, že mu tajemství bylo svěřeno nebo jinak se stalo přístupným na základě jeho pracovního poměru k soutěžiteli nebo na základě jiného vztahu k němu, popřípadě v rámci výkonu funkce, k níž byl soudem nebo jiným orgánem povolán, nebo</a:t>
            </a:r>
          </a:p>
          <a:p>
            <a:pPr algn="just"/>
            <a:r>
              <a:rPr lang="cs-CZ" b="1" i="0" dirty="0">
                <a:effectLst/>
                <a:latin typeface="Arial" panose="020B0604020202020204" pitchFamily="34" charset="0"/>
              </a:rPr>
              <a:t>b)</a:t>
            </a:r>
            <a:r>
              <a:rPr lang="cs-CZ" b="0" i="0" dirty="0">
                <a:effectLst/>
                <a:latin typeface="Arial" panose="020B0604020202020204" pitchFamily="34" charset="0"/>
              </a:rPr>
              <a:t> vlastním nebo cizím jednáním příčícím se zákonu.</a:t>
            </a:r>
          </a:p>
          <a:p>
            <a:endParaRPr lang="cs-CZ" dirty="0"/>
          </a:p>
        </p:txBody>
      </p:sp>
    </p:spTree>
    <p:extLst>
      <p:ext uri="{BB962C8B-B14F-4D97-AF65-F5344CB8AC3E}">
        <p14:creationId xmlns:p14="http://schemas.microsoft.com/office/powerpoint/2010/main" val="2399603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344801-2290-42B8-88BE-7DC25DAAEFD0}"/>
              </a:ext>
            </a:extLst>
          </p:cNvPr>
          <p:cNvSpPr>
            <a:spLocks noGrp="1"/>
          </p:cNvSpPr>
          <p:nvPr>
            <p:ph type="title"/>
          </p:nvPr>
        </p:nvSpPr>
        <p:spPr/>
        <p:txBody>
          <a:bodyPr/>
          <a:lstStyle/>
          <a:p>
            <a:pPr algn="ctr"/>
            <a:r>
              <a:rPr lang="cs-CZ" b="1" dirty="0"/>
              <a:t>Dotěrné obtěžování</a:t>
            </a:r>
          </a:p>
        </p:txBody>
      </p:sp>
      <p:sp>
        <p:nvSpPr>
          <p:cNvPr id="3" name="Zástupný obsah 2">
            <a:extLst>
              <a:ext uri="{FF2B5EF4-FFF2-40B4-BE49-F238E27FC236}">
                <a16:creationId xmlns:a16="http://schemas.microsoft.com/office/drawing/2014/main" id="{09C3438D-9784-4BFA-A707-0D5AC376788B}"/>
              </a:ext>
            </a:extLst>
          </p:cNvPr>
          <p:cNvSpPr>
            <a:spLocks noGrp="1"/>
          </p:cNvSpPr>
          <p:nvPr>
            <p:ph idx="1"/>
          </p:nvPr>
        </p:nvSpPr>
        <p:spPr/>
        <p:txBody>
          <a:bodyPr/>
          <a:lstStyle/>
          <a:p>
            <a:pPr algn="just"/>
            <a:r>
              <a:rPr lang="cs-CZ" b="0" i="0" dirty="0">
                <a:effectLst/>
                <a:latin typeface="Arial" panose="020B0604020202020204" pitchFamily="34" charset="0"/>
              </a:rPr>
              <a:t>Dotěrné obtěžování je sdělování údajů o soutěžiteli, zboží nebo službách, jakož i nabídka zboží nebo služeb s využitím telefonu, faxového přístroje, elektronické pošty nebo podobných prostředků, ačkoli si takovou činnost příjemce zjevně nepřeje, nebo sdělování reklamy, při kterém její původce utají nebo zastře údaje, podle nichž ho lze zjistit, a neuvede, kde příjemce může bez zvláštních nákladů přikázat ukončení reklamy.</a:t>
            </a:r>
            <a:endParaRPr lang="cs-CZ" dirty="0"/>
          </a:p>
        </p:txBody>
      </p:sp>
    </p:spTree>
    <p:extLst>
      <p:ext uri="{BB962C8B-B14F-4D97-AF65-F5344CB8AC3E}">
        <p14:creationId xmlns:p14="http://schemas.microsoft.com/office/powerpoint/2010/main" val="157354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7FC97F-4170-49DD-A1A5-F215FB31BCC8}"/>
              </a:ext>
            </a:extLst>
          </p:cNvPr>
          <p:cNvSpPr>
            <a:spLocks noGrp="1"/>
          </p:cNvSpPr>
          <p:nvPr>
            <p:ph type="title"/>
          </p:nvPr>
        </p:nvSpPr>
        <p:spPr/>
        <p:txBody>
          <a:bodyPr/>
          <a:lstStyle/>
          <a:p>
            <a:pPr algn="ctr"/>
            <a:r>
              <a:rPr lang="cs-CZ" b="1" dirty="0"/>
              <a:t>Ohrožení zdraví nebo životního prostředí </a:t>
            </a:r>
          </a:p>
        </p:txBody>
      </p:sp>
      <p:sp>
        <p:nvSpPr>
          <p:cNvPr id="3" name="Zástupný obsah 2">
            <a:extLst>
              <a:ext uri="{FF2B5EF4-FFF2-40B4-BE49-F238E27FC236}">
                <a16:creationId xmlns:a16="http://schemas.microsoft.com/office/drawing/2014/main" id="{8CEFFA3C-564A-4B5E-8B25-CE5ACEE33E2F}"/>
              </a:ext>
            </a:extLst>
          </p:cNvPr>
          <p:cNvSpPr>
            <a:spLocks noGrp="1"/>
          </p:cNvSpPr>
          <p:nvPr>
            <p:ph idx="1"/>
          </p:nvPr>
        </p:nvSpPr>
        <p:spPr/>
        <p:txBody>
          <a:bodyPr/>
          <a:lstStyle/>
          <a:p>
            <a:pPr algn="just"/>
            <a:r>
              <a:rPr lang="cs-CZ" b="0" i="0" dirty="0">
                <a:solidFill>
                  <a:srgbClr val="000000"/>
                </a:solidFill>
                <a:effectLst/>
                <a:latin typeface="Arial" panose="020B0604020202020204" pitchFamily="34" charset="0"/>
              </a:rPr>
              <a:t>O</a:t>
            </a:r>
            <a:r>
              <a:rPr lang="cs-CZ" b="0" i="0" dirty="0">
                <a:effectLst/>
                <a:latin typeface="Arial" panose="020B0604020202020204" pitchFamily="34" charset="0"/>
              </a:rPr>
              <a:t>hrožení zdraví nebo životního prostředí je jednání, jímž soutěžitel zkresluje podmínky hospodářské soutěže tím, že provozuje výrobu, uvádí na trh výrobek nebo provádí výkon ohrožující zájem na ochraně zdraví nebo životního prostředí chráněný zákonem, aby tak získal pro sebe nebo pro jiného prospěch na úkor jiného soutěžitele nebo zákazníků.</a:t>
            </a:r>
            <a:endParaRPr lang="cs-CZ" dirty="0"/>
          </a:p>
        </p:txBody>
      </p:sp>
    </p:spTree>
    <p:extLst>
      <p:ext uri="{BB962C8B-B14F-4D97-AF65-F5344CB8AC3E}">
        <p14:creationId xmlns:p14="http://schemas.microsoft.com/office/powerpoint/2010/main" val="3942421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CE8376-662E-4F96-B75F-841ED7CB8B7B}"/>
              </a:ext>
            </a:extLst>
          </p:cNvPr>
          <p:cNvSpPr>
            <a:spLocks noGrp="1"/>
          </p:cNvSpPr>
          <p:nvPr>
            <p:ph type="title"/>
          </p:nvPr>
        </p:nvSpPr>
        <p:spPr/>
        <p:txBody>
          <a:bodyPr/>
          <a:lstStyle/>
          <a:p>
            <a:pPr algn="ctr"/>
            <a:r>
              <a:rPr lang="cs-CZ" b="1" dirty="0"/>
              <a:t>Ochrana proti nekalé soutěži</a:t>
            </a:r>
          </a:p>
        </p:txBody>
      </p:sp>
      <p:sp>
        <p:nvSpPr>
          <p:cNvPr id="3" name="Zástupný obsah 2">
            <a:extLst>
              <a:ext uri="{FF2B5EF4-FFF2-40B4-BE49-F238E27FC236}">
                <a16:creationId xmlns:a16="http://schemas.microsoft.com/office/drawing/2014/main" id="{B4AB753D-D29D-45D2-ACE7-EEB0C01D676B}"/>
              </a:ext>
            </a:extLst>
          </p:cNvPr>
          <p:cNvSpPr>
            <a:spLocks noGrp="1"/>
          </p:cNvSpPr>
          <p:nvPr>
            <p:ph idx="1"/>
          </p:nvPr>
        </p:nvSpPr>
        <p:spPr/>
        <p:txBody>
          <a:bodyPr/>
          <a:lstStyle/>
          <a:p>
            <a:pPr algn="just"/>
            <a:r>
              <a:rPr lang="cs-CZ" b="0" i="0" dirty="0">
                <a:effectLst/>
                <a:latin typeface="Arial" panose="020B0604020202020204" pitchFamily="34" charset="0"/>
              </a:rPr>
              <a:t>Osoba, jejíž právo bylo nekalou soutěží ohroženo nebo porušeno, může proti rušiteli požadovat, aby se nekalé soutěže </a:t>
            </a:r>
            <a:r>
              <a:rPr lang="cs-CZ" b="0" i="0" dirty="0">
                <a:solidFill>
                  <a:srgbClr val="FF0000"/>
                </a:solidFill>
                <a:effectLst/>
                <a:latin typeface="Arial" panose="020B0604020202020204" pitchFamily="34" charset="0"/>
              </a:rPr>
              <a:t>zdržel</a:t>
            </a:r>
            <a:r>
              <a:rPr lang="cs-CZ" b="0" i="0" dirty="0">
                <a:effectLst/>
                <a:latin typeface="Arial" panose="020B0604020202020204" pitchFamily="34" charset="0"/>
              </a:rPr>
              <a:t> nebo </a:t>
            </a:r>
            <a:r>
              <a:rPr lang="cs-CZ" b="0" i="0" dirty="0">
                <a:solidFill>
                  <a:srgbClr val="FF0000"/>
                </a:solidFill>
                <a:effectLst/>
                <a:latin typeface="Arial" panose="020B0604020202020204" pitchFamily="34" charset="0"/>
              </a:rPr>
              <a:t>aby odstranil závadný stav</a:t>
            </a:r>
            <a:r>
              <a:rPr lang="cs-CZ" b="0" i="0" dirty="0">
                <a:effectLst/>
                <a:latin typeface="Arial" panose="020B0604020202020204" pitchFamily="34" charset="0"/>
              </a:rPr>
              <a:t>. Dále může požadovat přiměřené </a:t>
            </a:r>
            <a:r>
              <a:rPr lang="cs-CZ" b="0" i="0" dirty="0">
                <a:solidFill>
                  <a:srgbClr val="FF0000"/>
                </a:solidFill>
                <a:effectLst/>
                <a:latin typeface="Arial" panose="020B0604020202020204" pitchFamily="34" charset="0"/>
              </a:rPr>
              <a:t>zadostiučinění, náhradu škody a vydání bezdůvodného obohacení.</a:t>
            </a:r>
          </a:p>
          <a:p>
            <a:pPr marL="0" indent="0">
              <a:buNone/>
            </a:pPr>
            <a:endParaRPr lang="cs-CZ" dirty="0"/>
          </a:p>
        </p:txBody>
      </p:sp>
    </p:spTree>
    <p:extLst>
      <p:ext uri="{BB962C8B-B14F-4D97-AF65-F5344CB8AC3E}">
        <p14:creationId xmlns:p14="http://schemas.microsoft.com/office/powerpoint/2010/main" val="1887536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718664C-D793-42F3-B36B-0D7CCBB628EB}"/>
              </a:ext>
            </a:extLst>
          </p:cNvPr>
          <p:cNvSpPr>
            <a:spLocks noGrp="1"/>
          </p:cNvSpPr>
          <p:nvPr>
            <p:ph idx="1"/>
          </p:nvPr>
        </p:nvSpPr>
        <p:spPr/>
        <p:txBody>
          <a:bodyPr/>
          <a:lstStyle/>
          <a:p>
            <a:pPr algn="just"/>
            <a:r>
              <a:rPr lang="cs-CZ" b="0" i="0" dirty="0">
                <a:effectLst/>
                <a:latin typeface="Arial" panose="020B0604020202020204" pitchFamily="34" charset="0"/>
              </a:rPr>
              <a:t>Právo, aby se rušitel nekalé soutěže zdržel nebo aby odstranil závadný stav, může mimo případy uvedené v § 2982 až 2985 uplatnit též </a:t>
            </a:r>
            <a:r>
              <a:rPr lang="cs-CZ" b="0" i="0" dirty="0">
                <a:solidFill>
                  <a:srgbClr val="FF0000"/>
                </a:solidFill>
                <a:effectLst/>
                <a:latin typeface="Arial" panose="020B0604020202020204" pitchFamily="34" charset="0"/>
              </a:rPr>
              <a:t>právnická osoba oprávněná hájit zájmy soutěžitelů nebo zákazníků.</a:t>
            </a:r>
          </a:p>
          <a:p>
            <a:pPr algn="just"/>
            <a:r>
              <a:rPr lang="cs-CZ" b="0" i="0" dirty="0">
                <a:effectLst/>
                <a:latin typeface="Arial" panose="020B0604020202020204" pitchFamily="34" charset="0"/>
              </a:rPr>
              <a:t>Uplatní-li spotřebitel právo, aby se rušitel zdržel nekalé soutěže nebo aby odstranil závadný stav a jde-li o některý případ stanovený v § 2976 až 2981 nebo v § 2987, </a:t>
            </a:r>
            <a:r>
              <a:rPr lang="cs-CZ" b="0" i="0" dirty="0">
                <a:solidFill>
                  <a:srgbClr val="FF0000"/>
                </a:solidFill>
                <a:effectLst/>
                <a:latin typeface="Arial" panose="020B0604020202020204" pitchFamily="34" charset="0"/>
              </a:rPr>
              <a:t>musí rušitel prokázat, že se nekalé soutěže nedopustil. </a:t>
            </a:r>
            <a:r>
              <a:rPr lang="cs-CZ" b="0" i="0" dirty="0">
                <a:effectLst/>
                <a:latin typeface="Arial" panose="020B0604020202020204" pitchFamily="34" charset="0"/>
              </a:rPr>
              <a:t>Uplatní-li spotřebitel právo na náhradu škody, musí rušitel prokázat, že škoda nebyla způsobena nekalou soutěží.</a:t>
            </a:r>
          </a:p>
          <a:p>
            <a:endParaRPr lang="cs-CZ" dirty="0"/>
          </a:p>
        </p:txBody>
      </p:sp>
    </p:spTree>
    <p:extLst>
      <p:ext uri="{BB962C8B-B14F-4D97-AF65-F5344CB8AC3E}">
        <p14:creationId xmlns:p14="http://schemas.microsoft.com/office/powerpoint/2010/main" val="4088277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4E3720-D063-40ED-A2B4-FB6C0CD405F6}"/>
              </a:ext>
            </a:extLst>
          </p:cNvPr>
          <p:cNvSpPr>
            <a:spLocks noGrp="1"/>
          </p:cNvSpPr>
          <p:nvPr>
            <p:ph type="title"/>
          </p:nvPr>
        </p:nvSpPr>
        <p:spPr/>
        <p:txBody>
          <a:bodyPr/>
          <a:lstStyle/>
          <a:p>
            <a:pPr algn="ctr"/>
            <a:r>
              <a:rPr lang="cs-CZ" b="1" dirty="0"/>
              <a:t>Děkuji za pozornost</a:t>
            </a:r>
          </a:p>
        </p:txBody>
      </p:sp>
      <p:sp>
        <p:nvSpPr>
          <p:cNvPr id="3" name="Zástupný obsah 2">
            <a:extLst>
              <a:ext uri="{FF2B5EF4-FFF2-40B4-BE49-F238E27FC236}">
                <a16:creationId xmlns:a16="http://schemas.microsoft.com/office/drawing/2014/main" id="{69390383-1745-4050-84B0-D1BDA66E43A3}"/>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90926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FDC5A-3EC0-445C-A503-72A728BA4D78}"/>
              </a:ext>
            </a:extLst>
          </p:cNvPr>
          <p:cNvSpPr>
            <a:spLocks noGrp="1"/>
          </p:cNvSpPr>
          <p:nvPr>
            <p:ph type="title"/>
          </p:nvPr>
        </p:nvSpPr>
        <p:spPr/>
        <p:txBody>
          <a:bodyPr/>
          <a:lstStyle/>
          <a:p>
            <a:pPr algn="ctr"/>
            <a:r>
              <a:rPr lang="cs-CZ" b="1" dirty="0"/>
              <a:t>Hospodářská soutěž</a:t>
            </a:r>
          </a:p>
        </p:txBody>
      </p:sp>
      <p:sp>
        <p:nvSpPr>
          <p:cNvPr id="3" name="Zástupný obsah 2">
            <a:extLst>
              <a:ext uri="{FF2B5EF4-FFF2-40B4-BE49-F238E27FC236}">
                <a16:creationId xmlns:a16="http://schemas.microsoft.com/office/drawing/2014/main" id="{2A2CEE3C-F940-4516-9B91-644A10EBAF13}"/>
              </a:ext>
            </a:extLst>
          </p:cNvPr>
          <p:cNvSpPr>
            <a:spLocks noGrp="1"/>
          </p:cNvSpPr>
          <p:nvPr>
            <p:ph idx="1"/>
          </p:nvPr>
        </p:nvSpPr>
        <p:spPr>
          <a:xfrm>
            <a:off x="762699" y="1850792"/>
            <a:ext cx="10515600" cy="4351338"/>
          </a:xfrm>
        </p:spPr>
        <p:txBody>
          <a:bodyPr/>
          <a:lstStyle/>
          <a:p>
            <a:pPr algn="just"/>
            <a:r>
              <a:rPr lang="cs-CZ" dirty="0"/>
              <a:t>Veřejnoprávní a soukromoprávní regulace</a:t>
            </a:r>
          </a:p>
          <a:p>
            <a:pPr algn="just"/>
            <a:endParaRPr lang="cs-CZ" dirty="0"/>
          </a:p>
          <a:p>
            <a:pPr algn="just"/>
            <a:r>
              <a:rPr lang="cs-CZ" b="0" i="0" dirty="0">
                <a:effectLst/>
                <a:latin typeface="Arial" panose="020B0604020202020204" pitchFamily="34" charset="0"/>
              </a:rPr>
              <a:t>Kdo se účastní hospodářské soutěže (</a:t>
            </a:r>
            <a:r>
              <a:rPr lang="cs-CZ" b="0" i="0" dirty="0">
                <a:solidFill>
                  <a:srgbClr val="FF0000"/>
                </a:solidFill>
                <a:effectLst/>
                <a:latin typeface="Arial" panose="020B0604020202020204" pitchFamily="34" charset="0"/>
              </a:rPr>
              <a:t>soutěžitel</a:t>
            </a:r>
            <a:r>
              <a:rPr lang="cs-CZ" b="0" i="0" dirty="0">
                <a:effectLst/>
                <a:latin typeface="Arial" panose="020B0604020202020204" pitchFamily="34" charset="0"/>
              </a:rPr>
              <a:t>), nesmí při soutěžní činnosti, ani při sdružování k výkonu soutěžní činnosti, vlastní účast v hospodářské soutěži nekalou soutěží zneužívat, ani účast jiných v hospodářské soutěži omezovat.</a:t>
            </a:r>
            <a:endParaRPr lang="cs-CZ" dirty="0"/>
          </a:p>
        </p:txBody>
      </p:sp>
    </p:spTree>
    <p:extLst>
      <p:ext uri="{BB962C8B-B14F-4D97-AF65-F5344CB8AC3E}">
        <p14:creationId xmlns:p14="http://schemas.microsoft.com/office/powerpoint/2010/main" val="369982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ABE4B0-D03E-4BCE-BA4D-BE9C32668351}"/>
              </a:ext>
            </a:extLst>
          </p:cNvPr>
          <p:cNvSpPr>
            <a:spLocks noGrp="1"/>
          </p:cNvSpPr>
          <p:nvPr>
            <p:ph type="title"/>
          </p:nvPr>
        </p:nvSpPr>
        <p:spPr/>
        <p:txBody>
          <a:bodyPr/>
          <a:lstStyle/>
          <a:p>
            <a:pPr algn="ctr"/>
            <a:r>
              <a:rPr lang="cs-CZ" b="1" dirty="0"/>
              <a:t>Nekalá soutěž</a:t>
            </a:r>
          </a:p>
        </p:txBody>
      </p:sp>
      <p:sp>
        <p:nvSpPr>
          <p:cNvPr id="3" name="Zástupný obsah 2">
            <a:extLst>
              <a:ext uri="{FF2B5EF4-FFF2-40B4-BE49-F238E27FC236}">
                <a16:creationId xmlns:a16="http://schemas.microsoft.com/office/drawing/2014/main" id="{7571AAD6-9EEF-44A5-84FA-11C0929D15F2}"/>
              </a:ext>
            </a:extLst>
          </p:cNvPr>
          <p:cNvSpPr>
            <a:spLocks noGrp="1"/>
          </p:cNvSpPr>
          <p:nvPr>
            <p:ph idx="1"/>
          </p:nvPr>
        </p:nvSpPr>
        <p:spPr/>
        <p:txBody>
          <a:bodyPr/>
          <a:lstStyle/>
          <a:p>
            <a:pPr algn="just"/>
            <a:r>
              <a:rPr lang="cs-CZ" b="0" i="0" dirty="0">
                <a:effectLst/>
                <a:latin typeface="Arial" panose="020B0604020202020204" pitchFamily="34" charset="0"/>
              </a:rPr>
              <a:t>Kdo se dostane v hospodářském styku do rozporu s </a:t>
            </a:r>
            <a:r>
              <a:rPr lang="cs-CZ" b="0" i="0" dirty="0">
                <a:solidFill>
                  <a:srgbClr val="FF0000"/>
                </a:solidFill>
                <a:effectLst/>
                <a:latin typeface="Arial" panose="020B0604020202020204" pitchFamily="34" charset="0"/>
              </a:rPr>
              <a:t>dobrými mravy soutěže</a:t>
            </a:r>
            <a:r>
              <a:rPr lang="cs-CZ" b="0" i="0" dirty="0">
                <a:effectLst/>
                <a:latin typeface="Arial" panose="020B0604020202020204" pitchFamily="34" charset="0"/>
              </a:rPr>
              <a:t> </a:t>
            </a:r>
            <a:r>
              <a:rPr lang="cs-CZ" b="0" i="0" u="sng" dirty="0">
                <a:effectLst/>
                <a:latin typeface="Arial" panose="020B0604020202020204" pitchFamily="34" charset="0"/>
              </a:rPr>
              <a:t>jednáním způsobilým přivodit </a:t>
            </a:r>
            <a:r>
              <a:rPr lang="cs-CZ" b="0" i="0" dirty="0">
                <a:effectLst/>
                <a:latin typeface="Arial" panose="020B0604020202020204" pitchFamily="34" charset="0"/>
              </a:rPr>
              <a:t>újmu jiným soutěžitelům nebo zákazníkům, dopustí se nekalé soutěže. </a:t>
            </a:r>
            <a:r>
              <a:rPr lang="cs-CZ" b="0" i="0" dirty="0">
                <a:solidFill>
                  <a:srgbClr val="FF0000"/>
                </a:solidFill>
                <a:effectLst/>
                <a:latin typeface="Arial" panose="020B0604020202020204" pitchFamily="34" charset="0"/>
              </a:rPr>
              <a:t>Nekalá soutěž se zakazuje</a:t>
            </a:r>
            <a:r>
              <a:rPr lang="cs-CZ" b="0" i="0" dirty="0">
                <a:effectLst/>
                <a:latin typeface="Arial" panose="020B0604020202020204" pitchFamily="34" charset="0"/>
              </a:rPr>
              <a:t>.</a:t>
            </a:r>
            <a:endParaRPr lang="cs-CZ" dirty="0"/>
          </a:p>
        </p:txBody>
      </p:sp>
    </p:spTree>
    <p:extLst>
      <p:ext uri="{BB962C8B-B14F-4D97-AF65-F5344CB8AC3E}">
        <p14:creationId xmlns:p14="http://schemas.microsoft.com/office/powerpoint/2010/main" val="237222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12D0E-CEDB-4296-9A5E-3D1585FCBE3F}"/>
              </a:ext>
            </a:extLst>
          </p:cNvPr>
          <p:cNvSpPr>
            <a:spLocks noGrp="1"/>
          </p:cNvSpPr>
          <p:nvPr>
            <p:ph type="title"/>
          </p:nvPr>
        </p:nvSpPr>
        <p:spPr/>
        <p:txBody>
          <a:bodyPr/>
          <a:lstStyle/>
          <a:p>
            <a:pPr algn="ctr"/>
            <a:r>
              <a:rPr lang="cs-CZ" b="1" dirty="0"/>
              <a:t>Skutkové podstaty</a:t>
            </a:r>
          </a:p>
        </p:txBody>
      </p:sp>
      <p:sp>
        <p:nvSpPr>
          <p:cNvPr id="3" name="Zástupný obsah 2">
            <a:extLst>
              <a:ext uri="{FF2B5EF4-FFF2-40B4-BE49-F238E27FC236}">
                <a16:creationId xmlns:a16="http://schemas.microsoft.com/office/drawing/2014/main" id="{7BA7BF85-4FDF-4F78-B1CB-F91B967ED8A7}"/>
              </a:ext>
            </a:extLst>
          </p:cNvPr>
          <p:cNvSpPr>
            <a:spLocks noGrp="1"/>
          </p:cNvSpPr>
          <p:nvPr>
            <p:ph idx="1"/>
          </p:nvPr>
        </p:nvSpPr>
        <p:spPr/>
        <p:txBody>
          <a:bodyPr>
            <a:normAutofit lnSpcReduction="10000"/>
          </a:bodyPr>
          <a:lstStyle/>
          <a:p>
            <a:pPr algn="just"/>
            <a:r>
              <a:rPr lang="cs-CZ" b="0" i="0" dirty="0">
                <a:effectLst/>
                <a:latin typeface="Arial" panose="020B0604020202020204" pitchFamily="34" charset="0"/>
              </a:rPr>
              <a:t>Nekalou soutěží je zejména</a:t>
            </a:r>
          </a:p>
          <a:p>
            <a:pPr lvl="1" algn="just"/>
            <a:r>
              <a:rPr lang="cs-CZ" b="1" i="0" dirty="0">
                <a:effectLst/>
                <a:latin typeface="Arial" panose="020B0604020202020204" pitchFamily="34" charset="0"/>
              </a:rPr>
              <a:t>a)</a:t>
            </a:r>
            <a:r>
              <a:rPr lang="cs-CZ" b="0" i="0" dirty="0">
                <a:effectLst/>
                <a:latin typeface="Arial" panose="020B0604020202020204" pitchFamily="34" charset="0"/>
              </a:rPr>
              <a:t> klamavá reklama,</a:t>
            </a:r>
          </a:p>
          <a:p>
            <a:pPr lvl="1" algn="just"/>
            <a:r>
              <a:rPr lang="cs-CZ" b="1" i="0" dirty="0">
                <a:effectLst/>
                <a:latin typeface="Arial" panose="020B0604020202020204" pitchFamily="34" charset="0"/>
              </a:rPr>
              <a:t>b)</a:t>
            </a:r>
            <a:r>
              <a:rPr lang="cs-CZ" b="0" i="0" dirty="0">
                <a:effectLst/>
                <a:latin typeface="Arial" panose="020B0604020202020204" pitchFamily="34" charset="0"/>
              </a:rPr>
              <a:t> klamavé označování zboží a služeb,</a:t>
            </a:r>
          </a:p>
          <a:p>
            <a:pPr lvl="1" algn="just"/>
            <a:r>
              <a:rPr lang="cs-CZ" b="1" i="0" dirty="0">
                <a:effectLst/>
                <a:latin typeface="Arial" panose="020B0604020202020204" pitchFamily="34" charset="0"/>
              </a:rPr>
              <a:t>c)</a:t>
            </a:r>
            <a:r>
              <a:rPr lang="cs-CZ" b="0" i="0" dirty="0">
                <a:effectLst/>
                <a:latin typeface="Arial" panose="020B0604020202020204" pitchFamily="34" charset="0"/>
              </a:rPr>
              <a:t> vyvolání nebezpečí záměny,</a:t>
            </a:r>
          </a:p>
          <a:p>
            <a:pPr lvl="1" algn="just"/>
            <a:r>
              <a:rPr lang="cs-CZ" b="1" i="0" dirty="0">
                <a:effectLst/>
                <a:latin typeface="Arial" panose="020B0604020202020204" pitchFamily="34" charset="0"/>
              </a:rPr>
              <a:t>d)</a:t>
            </a:r>
            <a:r>
              <a:rPr lang="cs-CZ" b="0" i="0" dirty="0">
                <a:effectLst/>
                <a:latin typeface="Arial" panose="020B0604020202020204" pitchFamily="34" charset="0"/>
              </a:rPr>
              <a:t> parazitování na pověsti závodu, výrobku či služeb jiného soutěžitele,</a:t>
            </a:r>
          </a:p>
          <a:p>
            <a:pPr lvl="1" algn="just"/>
            <a:r>
              <a:rPr lang="cs-CZ" b="1" i="0" dirty="0">
                <a:effectLst/>
                <a:latin typeface="Arial" panose="020B0604020202020204" pitchFamily="34" charset="0"/>
              </a:rPr>
              <a:t>e)</a:t>
            </a:r>
            <a:r>
              <a:rPr lang="cs-CZ" b="0" i="0" dirty="0">
                <a:effectLst/>
                <a:latin typeface="Arial" panose="020B0604020202020204" pitchFamily="34" charset="0"/>
              </a:rPr>
              <a:t> podplácení,</a:t>
            </a:r>
          </a:p>
          <a:p>
            <a:pPr lvl="1" algn="just"/>
            <a:r>
              <a:rPr lang="cs-CZ" b="1" i="0" dirty="0">
                <a:effectLst/>
                <a:latin typeface="Arial" panose="020B0604020202020204" pitchFamily="34" charset="0"/>
              </a:rPr>
              <a:t>f)</a:t>
            </a:r>
            <a:r>
              <a:rPr lang="cs-CZ" b="0" i="0" dirty="0">
                <a:effectLst/>
                <a:latin typeface="Arial" panose="020B0604020202020204" pitchFamily="34" charset="0"/>
              </a:rPr>
              <a:t> zlehčování,</a:t>
            </a:r>
          </a:p>
          <a:p>
            <a:pPr lvl="1" algn="just"/>
            <a:r>
              <a:rPr lang="cs-CZ" b="1" i="0" dirty="0">
                <a:effectLst/>
                <a:latin typeface="Arial" panose="020B0604020202020204" pitchFamily="34" charset="0"/>
              </a:rPr>
              <a:t>g)</a:t>
            </a:r>
            <a:r>
              <a:rPr lang="cs-CZ" b="0" i="0" dirty="0">
                <a:effectLst/>
                <a:latin typeface="Arial" panose="020B0604020202020204" pitchFamily="34" charset="0"/>
              </a:rPr>
              <a:t> srovnávací reklama, pokud není dovolena jako přípustná,</a:t>
            </a:r>
          </a:p>
          <a:p>
            <a:pPr lvl="1" algn="just"/>
            <a:r>
              <a:rPr lang="cs-CZ" b="1" i="0" dirty="0">
                <a:effectLst/>
                <a:latin typeface="Arial" panose="020B0604020202020204" pitchFamily="34" charset="0"/>
              </a:rPr>
              <a:t>h)</a:t>
            </a:r>
            <a:r>
              <a:rPr lang="cs-CZ" b="0" i="0" dirty="0">
                <a:effectLst/>
                <a:latin typeface="Arial" panose="020B0604020202020204" pitchFamily="34" charset="0"/>
              </a:rPr>
              <a:t> porušení obchodního tajemství,</a:t>
            </a:r>
          </a:p>
          <a:p>
            <a:pPr lvl="1" algn="just"/>
            <a:r>
              <a:rPr lang="cs-CZ" b="1" i="0" dirty="0">
                <a:effectLst/>
                <a:latin typeface="Arial" panose="020B0604020202020204" pitchFamily="34" charset="0"/>
              </a:rPr>
              <a:t>i)</a:t>
            </a:r>
            <a:r>
              <a:rPr lang="cs-CZ" b="0" i="0" dirty="0">
                <a:effectLst/>
                <a:latin typeface="Arial" panose="020B0604020202020204" pitchFamily="34" charset="0"/>
              </a:rPr>
              <a:t> dotěrné obtěžování a</a:t>
            </a:r>
          </a:p>
          <a:p>
            <a:pPr lvl="1" algn="just"/>
            <a:r>
              <a:rPr lang="cs-CZ" b="1" i="0" dirty="0">
                <a:effectLst/>
                <a:latin typeface="Arial" panose="020B0604020202020204" pitchFamily="34" charset="0"/>
              </a:rPr>
              <a:t>j)</a:t>
            </a:r>
            <a:r>
              <a:rPr lang="cs-CZ" b="0" i="0" dirty="0">
                <a:effectLst/>
                <a:latin typeface="Arial" panose="020B0604020202020204" pitchFamily="34" charset="0"/>
              </a:rPr>
              <a:t> ohrožení zdraví a životního prostředí</a:t>
            </a:r>
            <a:r>
              <a:rPr lang="cs-CZ" b="0" i="0" dirty="0">
                <a:solidFill>
                  <a:srgbClr val="000000"/>
                </a:solidFill>
                <a:effectLst/>
                <a:latin typeface="Arial" panose="020B0604020202020204" pitchFamily="34" charset="0"/>
              </a:rPr>
              <a:t>.</a:t>
            </a:r>
          </a:p>
          <a:p>
            <a:endParaRPr lang="cs-CZ" dirty="0"/>
          </a:p>
        </p:txBody>
      </p:sp>
    </p:spTree>
    <p:extLst>
      <p:ext uri="{BB962C8B-B14F-4D97-AF65-F5344CB8AC3E}">
        <p14:creationId xmlns:p14="http://schemas.microsoft.com/office/powerpoint/2010/main" val="353739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F0F9D6-5C5F-47B9-BB29-6BE74724A3CE}"/>
              </a:ext>
            </a:extLst>
          </p:cNvPr>
          <p:cNvSpPr>
            <a:spLocks noGrp="1"/>
          </p:cNvSpPr>
          <p:nvPr>
            <p:ph type="title"/>
          </p:nvPr>
        </p:nvSpPr>
        <p:spPr/>
        <p:txBody>
          <a:bodyPr/>
          <a:lstStyle/>
          <a:p>
            <a:pPr algn="ctr"/>
            <a:r>
              <a:rPr lang="cs-CZ" b="1" dirty="0"/>
              <a:t>Klamavá reklama</a:t>
            </a:r>
          </a:p>
        </p:txBody>
      </p:sp>
      <p:sp>
        <p:nvSpPr>
          <p:cNvPr id="3" name="Zástupný obsah 2">
            <a:extLst>
              <a:ext uri="{FF2B5EF4-FFF2-40B4-BE49-F238E27FC236}">
                <a16:creationId xmlns:a16="http://schemas.microsoft.com/office/drawing/2014/main" id="{326F90EC-F181-4E7D-B505-E4E8A70A59AD}"/>
              </a:ext>
            </a:extLst>
          </p:cNvPr>
          <p:cNvSpPr>
            <a:spLocks noGrp="1"/>
          </p:cNvSpPr>
          <p:nvPr>
            <p:ph idx="1"/>
          </p:nvPr>
        </p:nvSpPr>
        <p:spPr/>
        <p:txBody>
          <a:bodyPr>
            <a:normAutofit lnSpcReduction="10000"/>
          </a:bodyPr>
          <a:lstStyle/>
          <a:p>
            <a:pPr algn="just"/>
            <a:r>
              <a:rPr lang="cs-CZ" b="0" i="0" dirty="0">
                <a:effectLst/>
                <a:latin typeface="Arial" panose="020B0604020202020204" pitchFamily="34" charset="0"/>
              </a:rPr>
              <a:t>Klamavá reklama je taková reklama, která souvisí s podnikáním nebo povoláním, sleduje podpořit odbyt movitých nebo nemovitých věcí nebo poskytování služeb, včetně práv a povinností, klame nebo je způsobilá klamat podáním nebo jakýmkoli jiným způsobem osoby, jimž je určena nebo k nimž dospěje, a tím i zřejmě způsobilá ovlivnit hospodářské chování takových osob.</a:t>
            </a:r>
          </a:p>
          <a:p>
            <a:pPr algn="just"/>
            <a:endParaRPr lang="cs-CZ" dirty="0">
              <a:latin typeface="Arial" panose="020B0604020202020204" pitchFamily="34" charset="0"/>
            </a:endParaRPr>
          </a:p>
          <a:p>
            <a:pPr algn="just"/>
            <a:r>
              <a:rPr lang="cs-CZ" b="0" i="0" dirty="0">
                <a:effectLst/>
                <a:latin typeface="Arial" panose="020B0604020202020204" pitchFamily="34" charset="0"/>
              </a:rPr>
              <a:t> Způsobilost oklamat může mít i údaj sám o sobě správný, může-li uvést v omyl vzhledem k okolnostem a souvislostem, za nichž byl učiněn.</a:t>
            </a:r>
            <a:endParaRPr lang="cs-CZ" dirty="0"/>
          </a:p>
        </p:txBody>
      </p:sp>
    </p:spTree>
    <p:extLst>
      <p:ext uri="{BB962C8B-B14F-4D97-AF65-F5344CB8AC3E}">
        <p14:creationId xmlns:p14="http://schemas.microsoft.com/office/powerpoint/2010/main" val="150051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8E634A-5B3A-4C19-BBE0-B59486C86C48}"/>
              </a:ext>
            </a:extLst>
          </p:cNvPr>
          <p:cNvSpPr>
            <a:spLocks noGrp="1"/>
          </p:cNvSpPr>
          <p:nvPr>
            <p:ph type="title"/>
          </p:nvPr>
        </p:nvSpPr>
        <p:spPr/>
        <p:txBody>
          <a:bodyPr/>
          <a:lstStyle/>
          <a:p>
            <a:pPr algn="ctr"/>
            <a:r>
              <a:rPr lang="cs-CZ" b="1" dirty="0"/>
              <a:t>Klamavé označení zboží </a:t>
            </a:r>
          </a:p>
        </p:txBody>
      </p:sp>
      <p:sp>
        <p:nvSpPr>
          <p:cNvPr id="3" name="Zástupný obsah 2">
            <a:extLst>
              <a:ext uri="{FF2B5EF4-FFF2-40B4-BE49-F238E27FC236}">
                <a16:creationId xmlns:a16="http://schemas.microsoft.com/office/drawing/2014/main" id="{FB09F92D-B6EA-4774-9E2A-B130445B13C3}"/>
              </a:ext>
            </a:extLst>
          </p:cNvPr>
          <p:cNvSpPr>
            <a:spLocks noGrp="1"/>
          </p:cNvSpPr>
          <p:nvPr>
            <p:ph idx="1"/>
          </p:nvPr>
        </p:nvSpPr>
        <p:spPr/>
        <p:txBody>
          <a:bodyPr/>
          <a:lstStyle/>
          <a:p>
            <a:pPr algn="just"/>
            <a:r>
              <a:rPr lang="cs-CZ" b="0" i="0" dirty="0">
                <a:effectLst/>
                <a:latin typeface="Arial" panose="020B0604020202020204" pitchFamily="34" charset="0"/>
              </a:rPr>
              <a:t> Klamavé označení zboží nebo služby je takové označení, které je způsobilé vyvolat v hospodářském styku mylnou domněnku, že jím označené zboží nebo služba pocházejí z určité oblasti či místa nebo od určitého výrobce, anebo že vykazují zvláštní charakteristický znak nebo zvláštní jakost. Nerozhodné je, zda označení bylo uvedeno bezprostředně na zboží, na obalu, obchodní písemnosti nebo jinde. Rovněž je nerozhodné, zda ke klamavému označení došlo přímo nebo nepřímo a jakým prostředkem se tak stalo.</a:t>
            </a:r>
            <a:endParaRPr lang="cs-CZ" dirty="0"/>
          </a:p>
        </p:txBody>
      </p:sp>
    </p:spTree>
    <p:extLst>
      <p:ext uri="{BB962C8B-B14F-4D97-AF65-F5344CB8AC3E}">
        <p14:creationId xmlns:p14="http://schemas.microsoft.com/office/powerpoint/2010/main" val="135824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FE2ADC-AD4C-478E-828A-D173103D96FA}"/>
              </a:ext>
            </a:extLst>
          </p:cNvPr>
          <p:cNvSpPr>
            <a:spLocks noGrp="1"/>
          </p:cNvSpPr>
          <p:nvPr>
            <p:ph type="title"/>
          </p:nvPr>
        </p:nvSpPr>
        <p:spPr/>
        <p:txBody>
          <a:bodyPr/>
          <a:lstStyle/>
          <a:p>
            <a:pPr algn="ctr"/>
            <a:r>
              <a:rPr lang="cs-CZ" b="1" dirty="0"/>
              <a:t>Srovnávací reklama</a:t>
            </a:r>
          </a:p>
        </p:txBody>
      </p:sp>
      <p:sp>
        <p:nvSpPr>
          <p:cNvPr id="3" name="Zástupný obsah 2">
            <a:extLst>
              <a:ext uri="{FF2B5EF4-FFF2-40B4-BE49-F238E27FC236}">
                <a16:creationId xmlns:a16="http://schemas.microsoft.com/office/drawing/2014/main" id="{2ECA4572-5EB1-4A92-84F4-6700DD8AB162}"/>
              </a:ext>
            </a:extLst>
          </p:cNvPr>
          <p:cNvSpPr>
            <a:spLocks noGrp="1"/>
          </p:cNvSpPr>
          <p:nvPr>
            <p:ph idx="1"/>
          </p:nvPr>
        </p:nvSpPr>
        <p:spPr/>
        <p:txBody>
          <a:bodyPr>
            <a:normAutofit fontScale="92500" lnSpcReduction="20000"/>
          </a:bodyPr>
          <a:lstStyle/>
          <a:p>
            <a:pPr algn="just"/>
            <a:r>
              <a:rPr lang="cs-CZ" b="0" i="0" dirty="0">
                <a:effectLst/>
                <a:latin typeface="Arial" panose="020B0604020202020204" pitchFamily="34" charset="0"/>
              </a:rPr>
              <a:t>Srovnávací reklama přímo nebo nepřímo označuje jiného soutěžitele nebo jeho zboží či službu.</a:t>
            </a:r>
          </a:p>
          <a:p>
            <a:pPr algn="just"/>
            <a:r>
              <a:rPr lang="cs-CZ" b="0" i="0" dirty="0">
                <a:solidFill>
                  <a:srgbClr val="FF0000"/>
                </a:solidFill>
                <a:effectLst/>
                <a:latin typeface="Arial" panose="020B0604020202020204" pitchFamily="34" charset="0"/>
              </a:rPr>
              <a:t>Srovnávací reklama je přípustná</a:t>
            </a:r>
            <a:r>
              <a:rPr lang="cs-CZ" b="0" i="0" dirty="0">
                <a:effectLst/>
                <a:latin typeface="Arial" panose="020B0604020202020204" pitchFamily="34" charset="0"/>
              </a:rPr>
              <a:t>, pokud se srovnání týče,</a:t>
            </a:r>
          </a:p>
          <a:p>
            <a:pPr lvl="1" algn="just"/>
            <a:r>
              <a:rPr lang="cs-CZ" b="1" i="0" dirty="0">
                <a:effectLst/>
                <a:latin typeface="Arial" panose="020B0604020202020204" pitchFamily="34" charset="0"/>
              </a:rPr>
              <a:t>a)</a:t>
            </a:r>
            <a:r>
              <a:rPr lang="cs-CZ" b="0" i="0" dirty="0">
                <a:effectLst/>
                <a:latin typeface="Arial" panose="020B0604020202020204" pitchFamily="34" charset="0"/>
              </a:rPr>
              <a:t> není-li klamavá,</a:t>
            </a:r>
          </a:p>
          <a:p>
            <a:pPr lvl="1" algn="just"/>
            <a:r>
              <a:rPr lang="cs-CZ" b="1" i="0" dirty="0">
                <a:effectLst/>
                <a:latin typeface="Arial" panose="020B0604020202020204" pitchFamily="34" charset="0"/>
              </a:rPr>
              <a:t>b)</a:t>
            </a:r>
            <a:r>
              <a:rPr lang="cs-CZ" b="0" i="0" dirty="0">
                <a:effectLst/>
                <a:latin typeface="Arial" panose="020B0604020202020204" pitchFamily="34" charset="0"/>
              </a:rPr>
              <a:t> srovnává-li jen zboží a službu uspokojující stejnou potřebu nebo určené ke stejnému účelu,</a:t>
            </a:r>
          </a:p>
          <a:p>
            <a:pPr lvl="1" algn="just"/>
            <a:r>
              <a:rPr lang="cs-CZ" b="1" i="0" dirty="0">
                <a:effectLst/>
                <a:latin typeface="Arial" panose="020B0604020202020204" pitchFamily="34" charset="0"/>
              </a:rPr>
              <a:t>c)</a:t>
            </a:r>
            <a:r>
              <a:rPr lang="cs-CZ" b="0" i="0" dirty="0">
                <a:effectLst/>
                <a:latin typeface="Arial" panose="020B0604020202020204" pitchFamily="34" charset="0"/>
              </a:rPr>
              <a:t> srovnává-li objektivně jednu nebo více podstatných, důležitých, ověřitelných a příznačných vlastností zboží nebo služeb včetně ceny,</a:t>
            </a:r>
          </a:p>
          <a:p>
            <a:pPr lvl="1" algn="just"/>
            <a:r>
              <a:rPr lang="cs-CZ" b="1" i="0" dirty="0">
                <a:effectLst/>
                <a:latin typeface="Arial" panose="020B0604020202020204" pitchFamily="34" charset="0"/>
              </a:rPr>
              <a:t>d)</a:t>
            </a:r>
            <a:r>
              <a:rPr lang="cs-CZ" b="0" i="0" dirty="0">
                <a:effectLst/>
                <a:latin typeface="Arial" panose="020B0604020202020204" pitchFamily="34" charset="0"/>
              </a:rPr>
              <a:t> srovnává-li zboží s označením původu pouze se zbožím stejného označení,</a:t>
            </a:r>
          </a:p>
          <a:p>
            <a:pPr lvl="1" algn="just"/>
            <a:r>
              <a:rPr lang="cs-CZ" b="1" i="0" dirty="0">
                <a:effectLst/>
                <a:latin typeface="Arial" panose="020B0604020202020204" pitchFamily="34" charset="0"/>
              </a:rPr>
              <a:t>e)</a:t>
            </a:r>
            <a:r>
              <a:rPr lang="cs-CZ" b="0" i="0" dirty="0">
                <a:effectLst/>
                <a:latin typeface="Arial" panose="020B0604020202020204" pitchFamily="34" charset="0"/>
              </a:rPr>
              <a:t> nezlehčuje-li soutěžitele, jeho postavení, jeho činnost nebo její výsledky nebo jejich označení ani z nich nekalým způsobem netěží, a</a:t>
            </a:r>
          </a:p>
          <a:p>
            <a:pPr lvl="1" algn="just"/>
            <a:r>
              <a:rPr lang="cs-CZ" b="1" i="0" dirty="0">
                <a:effectLst/>
                <a:latin typeface="Arial" panose="020B0604020202020204" pitchFamily="34" charset="0"/>
              </a:rPr>
              <a:t>f)</a:t>
            </a:r>
            <a:r>
              <a:rPr lang="cs-CZ" b="0" i="0" dirty="0">
                <a:effectLst/>
                <a:latin typeface="Arial" panose="020B0604020202020204" pitchFamily="34" charset="0"/>
              </a:rPr>
              <a:t> nenabízí-li zboží nebo službu jako napodobení či reprodukci zboží nebo služby označovaných ochrannou známkou soutěžitele nebo jeho názvem.</a:t>
            </a:r>
          </a:p>
          <a:p>
            <a:endParaRPr lang="cs-CZ" dirty="0"/>
          </a:p>
        </p:txBody>
      </p:sp>
    </p:spTree>
    <p:extLst>
      <p:ext uri="{BB962C8B-B14F-4D97-AF65-F5344CB8AC3E}">
        <p14:creationId xmlns:p14="http://schemas.microsoft.com/office/powerpoint/2010/main" val="406839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93C6CB-59AF-4E52-B63B-5BD88F88E863}"/>
              </a:ext>
            </a:extLst>
          </p:cNvPr>
          <p:cNvSpPr>
            <a:spLocks noGrp="1"/>
          </p:cNvSpPr>
          <p:nvPr>
            <p:ph type="title"/>
          </p:nvPr>
        </p:nvSpPr>
        <p:spPr/>
        <p:txBody>
          <a:bodyPr/>
          <a:lstStyle/>
          <a:p>
            <a:pPr algn="ctr"/>
            <a:r>
              <a:rPr lang="cs-CZ" b="1" dirty="0"/>
              <a:t>Vyvolání nebezpečné záměny</a:t>
            </a:r>
          </a:p>
        </p:txBody>
      </p:sp>
      <p:sp>
        <p:nvSpPr>
          <p:cNvPr id="3" name="Zástupný obsah 2">
            <a:extLst>
              <a:ext uri="{FF2B5EF4-FFF2-40B4-BE49-F238E27FC236}">
                <a16:creationId xmlns:a16="http://schemas.microsoft.com/office/drawing/2014/main" id="{753FB21C-CFF7-4654-A81D-F0DD7BB3B908}"/>
              </a:ext>
            </a:extLst>
          </p:cNvPr>
          <p:cNvSpPr>
            <a:spLocks noGrp="1"/>
          </p:cNvSpPr>
          <p:nvPr>
            <p:ph idx="1"/>
          </p:nvPr>
        </p:nvSpPr>
        <p:spPr/>
        <p:txBody>
          <a:bodyPr/>
          <a:lstStyle/>
          <a:p>
            <a:pPr algn="just"/>
            <a:r>
              <a:rPr lang="cs-CZ" dirty="0">
                <a:effectLst/>
              </a:rPr>
              <a:t>Kdo užije jména osoby nebo zvláštního označení závodu užívaného již po právu jiným soutěžitelem, vyvolá tím nebezpečí záměny.</a:t>
            </a:r>
          </a:p>
          <a:p>
            <a:pPr marL="0" indent="0">
              <a:buNone/>
            </a:pPr>
            <a:br>
              <a:rPr lang="cs-CZ" b="1" i="0" dirty="0">
                <a:solidFill>
                  <a:srgbClr val="000000"/>
                </a:solidFill>
                <a:effectLst/>
                <a:latin typeface="Arial" panose="020B0604020202020204" pitchFamily="34" charset="0"/>
              </a:rPr>
            </a:br>
            <a:endParaRPr lang="cs-CZ" dirty="0"/>
          </a:p>
        </p:txBody>
      </p:sp>
    </p:spTree>
    <p:extLst>
      <p:ext uri="{BB962C8B-B14F-4D97-AF65-F5344CB8AC3E}">
        <p14:creationId xmlns:p14="http://schemas.microsoft.com/office/powerpoint/2010/main" val="325568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33244-7440-4C45-BAAD-DE9F9236367A}"/>
              </a:ext>
            </a:extLst>
          </p:cNvPr>
          <p:cNvSpPr>
            <a:spLocks noGrp="1"/>
          </p:cNvSpPr>
          <p:nvPr>
            <p:ph type="title"/>
          </p:nvPr>
        </p:nvSpPr>
        <p:spPr/>
        <p:txBody>
          <a:bodyPr/>
          <a:lstStyle/>
          <a:p>
            <a:pPr algn="ctr"/>
            <a:r>
              <a:rPr lang="cs-CZ" b="1" dirty="0"/>
              <a:t>Parazitování na pověsti </a:t>
            </a:r>
          </a:p>
        </p:txBody>
      </p:sp>
      <p:sp>
        <p:nvSpPr>
          <p:cNvPr id="3" name="Zástupný obsah 2">
            <a:extLst>
              <a:ext uri="{FF2B5EF4-FFF2-40B4-BE49-F238E27FC236}">
                <a16:creationId xmlns:a16="http://schemas.microsoft.com/office/drawing/2014/main" id="{CCBBF992-F606-47F0-9D54-69EE312A9476}"/>
              </a:ext>
            </a:extLst>
          </p:cNvPr>
          <p:cNvSpPr>
            <a:spLocks noGrp="1"/>
          </p:cNvSpPr>
          <p:nvPr>
            <p:ph idx="1"/>
          </p:nvPr>
        </p:nvSpPr>
        <p:spPr/>
        <p:txBody>
          <a:bodyPr/>
          <a:lstStyle/>
          <a:p>
            <a:pPr algn="just"/>
            <a:r>
              <a:rPr lang="cs-CZ" b="0" i="0" dirty="0">
                <a:effectLst/>
                <a:latin typeface="Arial" panose="020B0604020202020204" pitchFamily="34" charset="0"/>
              </a:rPr>
              <a:t>Parazitováním je zneužití pověsti závodu, výrobku nebo služby jiného soutěžitele umožňující získat pro výsledky vlastního nebo cizího podnikání prospěch, jehož by soutěžitel jinak nedosáhl.</a:t>
            </a:r>
            <a:endParaRPr lang="cs-CZ" dirty="0"/>
          </a:p>
        </p:txBody>
      </p:sp>
    </p:spTree>
    <p:extLst>
      <p:ext uri="{BB962C8B-B14F-4D97-AF65-F5344CB8AC3E}">
        <p14:creationId xmlns:p14="http://schemas.microsoft.com/office/powerpoint/2010/main" val="1149638916"/>
      </p:ext>
    </p:extLst>
  </p:cSld>
  <p:clrMapOvr>
    <a:masterClrMapping/>
  </p:clrMapOvr>
</p:sld>
</file>

<file path=ppt/theme/theme1.xml><?xml version="1.0" encoding="utf-8"?>
<a:theme xmlns:a="http://schemas.openxmlformats.org/drawingml/2006/main" name="Motiv Office">
  <a:themeElements>
    <a:clrScheme name="Vlastní 12">
      <a:dk1>
        <a:srgbClr val="0070C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1000</Words>
  <Application>Microsoft Office PowerPoint</Application>
  <PresentationFormat>Širokoúhlá obrazovka</PresentationFormat>
  <Paragraphs>59</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Nekalá soutěž</vt:lpstr>
      <vt:lpstr>Hospodářská soutěž</vt:lpstr>
      <vt:lpstr>Nekalá soutěž</vt:lpstr>
      <vt:lpstr>Skutkové podstaty</vt:lpstr>
      <vt:lpstr>Klamavá reklama</vt:lpstr>
      <vt:lpstr>Klamavé označení zboží </vt:lpstr>
      <vt:lpstr>Srovnávací reklama</vt:lpstr>
      <vt:lpstr>Vyvolání nebezpečné záměny</vt:lpstr>
      <vt:lpstr>Parazitování na pověsti </vt:lpstr>
      <vt:lpstr>Podplácení</vt:lpstr>
      <vt:lpstr>Zlehčování</vt:lpstr>
      <vt:lpstr>Porušení obchodního tajemství </vt:lpstr>
      <vt:lpstr>Dotěrné obtěžování</vt:lpstr>
      <vt:lpstr>Ohrožení zdraví nebo životního prostředí </vt:lpstr>
      <vt:lpstr>Ochrana proti nekalé soutěži</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Nekalá soutěž</dc:title>
  <dc:creator>Ondřej Pavelek</dc:creator>
  <cp:lastModifiedBy>Ondřej Pavelek</cp:lastModifiedBy>
  <cp:revision>8</cp:revision>
  <dcterms:created xsi:type="dcterms:W3CDTF">2021-02-24T08:47:48Z</dcterms:created>
  <dcterms:modified xsi:type="dcterms:W3CDTF">2021-02-24T08:59:25Z</dcterms:modified>
</cp:coreProperties>
</file>