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2" r:id="rId9"/>
    <p:sldId id="263" r:id="rId10"/>
    <p:sldId id="270" r:id="rId11"/>
    <p:sldId id="264" r:id="rId12"/>
    <p:sldId id="265" r:id="rId13"/>
    <p:sldId id="266" r:id="rId14"/>
    <p:sldId id="267" r:id="rId15"/>
    <p:sldId id="268" r:id="rId16"/>
    <p:sldId id="269" r:id="rId17"/>
    <p:sldId id="260" r:id="rId18"/>
    <p:sldId id="261" r:id="rId19"/>
    <p:sldId id="271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84B856-CF57-4F13-A09A-B512CD033F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B78A5AB-4087-403F-9DF9-53120123A2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791A4C-8D75-46BC-AB02-011460D23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DF75F-B5BC-4C67-AC12-A6F6937675B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1E07A8-18A4-4A82-B724-94E82F064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D67CFF-A099-430B-8E54-6394F7E20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C997-92F7-49D6-A0F4-482E176C52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856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B2F849-8610-4A18-A399-6F7D29ABE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98CDA5F-2C5F-402B-8719-D038BDD3D5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6A5A29-7585-4B23-9ACC-9339A48D6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DF75F-B5BC-4C67-AC12-A6F6937675B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FA752C-4D3E-4C37-A724-8CEF50AB0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151EFF-4DBA-4E33-9164-86FD1C9E3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C997-92F7-49D6-A0F4-482E176C52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48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14FAD79-A30F-4B63-B4F5-A98E1C833A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8B9AFA8-9B56-4A56-8AB3-31E1144847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7CCE51-E0D2-4AF7-9DD5-865EA8109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DF75F-B5BC-4C67-AC12-A6F6937675B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0FE7B0-23EF-446C-9D4C-226074B16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FBF78C-8E4B-4F22-BEB4-E8A54FE7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C997-92F7-49D6-A0F4-482E176C52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614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59E3B5-155C-4C0C-AD22-7B82BAA25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B27CF4-D102-4338-A3D9-CBCDCD50C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7A8ED2-D791-4A21-B999-3A7E3B6C1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DF75F-B5BC-4C67-AC12-A6F6937675B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B171BB-16FD-4D3D-92AB-FF14B5D9A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0E696A-FF32-4CEA-B139-EB2164E22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C997-92F7-49D6-A0F4-482E176C52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660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DDA19D-61C7-4786-9170-FC46D35E2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E73E7F1-0708-42D5-A6CB-97A139E93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E58DA8-2611-4641-9E57-1E4A7D22F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DF75F-B5BC-4C67-AC12-A6F6937675B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32D6BF-6B58-47C3-9229-775C9C6DA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A41B11-AC51-4451-A2EA-65257B49D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C997-92F7-49D6-A0F4-482E176C52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767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88B927-479D-4321-95F9-7A4411985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A237C3-5AA6-4FF7-AAC0-3CEE5DF5B1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D2AF6E9-E55C-491E-BD26-4ACB7064A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C329350-9010-41CE-B9A0-1CB6796B1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DF75F-B5BC-4C67-AC12-A6F6937675B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A59FE7-A679-4E7B-9B45-F4BE7CA8F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9AE8EAA-3150-4144-A21C-76A196DC0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C997-92F7-49D6-A0F4-482E176C52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658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90DF8E-3EB2-4F6A-B9B1-333D697C4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A17025F-6CDA-4F05-9E5F-156E6000C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05DB9A7-E1DF-4D2F-BA88-4EE2235F0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82DE9F7-D8DF-4F2B-AAA9-A046B9316D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E69C610-51A1-4CAE-AB95-CD5B06A444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A998272-30DB-4896-B39B-AB793CED8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DF75F-B5BC-4C67-AC12-A6F6937675B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C3FC30F-8C4E-4F4A-BB4C-78602EAA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2BCEFDC-CB88-4584-81E6-546912625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C997-92F7-49D6-A0F4-482E176C52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522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84C909-C0E3-46D6-9033-7A3152793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67F9AB7-9EAE-43D3-8B97-BDEBAA9D5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DF75F-B5BC-4C67-AC12-A6F6937675B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2698E72-489F-465D-9309-0C5628215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6AB1760-2221-40E3-B16B-E2F754B26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C997-92F7-49D6-A0F4-482E176C52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871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0F4DE4C-767D-4642-8428-607B979B9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DF75F-B5BC-4C67-AC12-A6F6937675B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8175758-FC50-465F-AD35-DDE45BD85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973500D-7C55-432F-9E3D-28440EFDF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C997-92F7-49D6-A0F4-482E176C52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76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81C639-B424-4959-A717-65EB39DA7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35F5C7-3203-45C0-BDA2-1974D95B6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8BDD1A7-4197-4E1B-8BA5-53C7114C3D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AC8ADC2-DADA-401A-BFC3-B84829F74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DF75F-B5BC-4C67-AC12-A6F6937675B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7DB793A-A71F-446C-9309-1779AEC3D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BAC9DE8-2B59-4848-97B9-C7D3C8689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C997-92F7-49D6-A0F4-482E176C52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707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27A3BB-4548-4AC8-90A5-32801FC6A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E39FCB8-AED5-440C-AE6B-EFA4FC68D2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8283D8-CACA-4573-B74B-189DD69D2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F0ABD61-2572-44D8-9921-3A7E5C366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DF75F-B5BC-4C67-AC12-A6F6937675B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37161CD-D910-4A49-98AF-D60488028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CFCB9EF-E750-4D5D-BF4E-257796E92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C997-92F7-49D6-A0F4-482E176C52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045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36A82E9-F8C3-4AEA-835E-18BE5E0CA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92EBC59-47A8-4C80-847D-132B9FF59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D2CD32-50C7-4E85-BA5B-088CB87A20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DF75F-B5BC-4C67-AC12-A6F6937675B1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5CCA59-10CE-42A0-9D02-65E37E1B7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866666-C8B1-4669-9456-BED1973A55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7C997-92F7-49D6-A0F4-482E176C52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157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Dobr%C3%A1_pov%C4%9Bst" TargetMode="External"/><Relationship Id="rId2" Type="http://schemas.openxmlformats.org/officeDocument/2006/relationships/hyperlink" Target="https://cs.wikipedia.org/w/index.php?title=Osobn%C3%AD_%C4%8Dest&amp;action=edit&amp;redlink=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1C4F7-02B4-4A24-A373-7331352486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Ochrana osobnosti </a:t>
            </a:r>
            <a:br>
              <a:rPr lang="cs-CZ" b="1" dirty="0"/>
            </a:br>
            <a:r>
              <a:rPr lang="cs-CZ" b="1" dirty="0"/>
              <a:t>v mediálním prostoru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018A70C-7691-4675-9BE4-14FD17FE8C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19662"/>
            <a:ext cx="9144000" cy="1038138"/>
          </a:xfrm>
        </p:spPr>
        <p:txBody>
          <a:bodyPr/>
          <a:lstStyle/>
          <a:p>
            <a:r>
              <a:rPr lang="cs-CZ" dirty="0"/>
              <a:t>Ondřej Pavelek</a:t>
            </a:r>
          </a:p>
        </p:txBody>
      </p:sp>
    </p:spTree>
    <p:extLst>
      <p:ext uri="{BB962C8B-B14F-4D97-AF65-F5344CB8AC3E}">
        <p14:creationId xmlns:p14="http://schemas.microsoft.com/office/powerpoint/2010/main" val="535925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CFEA6C-AD3D-4095-A7F7-F55C6E984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Podoba a soukromí (§ 84 až 90 OZ)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E9AA60-7AFE-4BEC-B443-77F08F158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0" i="0" dirty="0">
                <a:effectLst/>
                <a:latin typeface="Arial" panose="020B0604020202020204" pitchFamily="34" charset="0"/>
              </a:rPr>
              <a:t>Nikdo nesmí zasáhnout do soukromí jiného, nemá-li k tomu 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zákonný důvod</a:t>
            </a:r>
            <a:r>
              <a:rPr lang="cs-CZ" b="0" i="0" dirty="0">
                <a:effectLst/>
                <a:latin typeface="Arial" panose="020B0604020202020204" pitchFamily="34" charset="0"/>
              </a:rPr>
              <a:t>. Zejména nelze bez svolení člověka narušit jeho soukromé prostory, sledovat jeho soukromý život nebo pořizovat o tom zvukový nebo obrazový záznam, využívat takové či jiné záznamy pořízené o soukromém životě člověka třetí osobou, nebo takové záznamy o jeho soukromém životě šířit. Ve stejném rozsahu jsou chráněny i soukromé písemnosti osobní povahy.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0666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C6B69D-C26B-4C5E-8484-0F1387AAE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Podoba a soukromí (§ 84 až 90 OZ)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260870-F9D4-45C6-9CB0-638150E50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effectLst/>
                <a:latin typeface="Arial" panose="020B0604020202020204" pitchFamily="34" charset="0"/>
              </a:rPr>
              <a:t>Kdo svolil k použití písemnosti osobní povahy, podobizny nebo zvukového či obrazového záznamu týkajícího se člověka nebo jeho projevů osobní povahy, 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může svolení odvolat</a:t>
            </a:r>
            <a:r>
              <a:rPr lang="cs-CZ" b="0" i="0" dirty="0">
                <a:effectLst/>
                <a:latin typeface="Arial" panose="020B0604020202020204" pitchFamily="34" charset="0"/>
              </a:rPr>
              <a:t>, třebaže je udělil na určitou dobu.</a:t>
            </a: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Bylo-li svolení udělené na určitou dobu odvoláno, aniž to odůvodňuje podstatná změna okolností nebo jiný rozumný důvod, nahradí odvolávající škodu z toho vzniklou osobě, které svolení udělil.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6211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5E6B0C-5CAB-4DA3-A898-375343675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Podoba a soukromí (§ 84 až 90 OZ)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79A803-904F-4240-B19B-EFA0FA204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Svolení není třeba</a:t>
            </a:r>
            <a:r>
              <a:rPr lang="cs-CZ" b="0" i="0" dirty="0">
                <a:effectLst/>
                <a:latin typeface="Arial" panose="020B0604020202020204" pitchFamily="34" charset="0"/>
              </a:rPr>
              <a:t>, pokud se podobizna nebo zvukový či obrazový záznam pořídí nebo použijí 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 výkonu nebo ochraně jiných práv nebo právem chráněných zájmů jiných osob</a:t>
            </a:r>
            <a:r>
              <a:rPr lang="cs-CZ" b="0" i="0" dirty="0">
                <a:effectLst/>
                <a:latin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cs-CZ" b="0" i="0" dirty="0"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effectLst/>
                <a:latin typeface="Arial" panose="020B0604020202020204" pitchFamily="34" charset="0"/>
              </a:rPr>
              <a:t>Svolení není třeba ani v případě, když se podobizna, písemnost osobní povahy nebo zvukový či obrazový záznam pořídí nebo použijí na základě 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zákona k úřednímu účelu nebo v případě, že někdo veřejně vystoupí v záležitosti veřejného zájmu</a:t>
            </a:r>
            <a:r>
              <a:rPr lang="cs-CZ" b="0" i="0" dirty="0">
                <a:effectLst/>
                <a:latin typeface="Arial" panose="020B0604020202020204" pitchFamily="34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7760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ADBDE7-6294-45B6-985B-BB9143885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Podoba a soukromí (§ 84 až 90 OZ)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3CCB69-55C8-475A-B632-362259385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0" i="0" dirty="0">
                <a:effectLst/>
                <a:latin typeface="Arial" panose="020B0604020202020204" pitchFamily="34" charset="0"/>
              </a:rPr>
              <a:t>Podobizna nebo zvukový či obrazový záznam se mohou bez svolení člověka také pořídit nebo použít přiměřeným způsobem též k 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vědeckému nebo uměleckému účelu a pro tiskové, rozhlasové, televizní nebo obdobné zpravodajství</a:t>
            </a:r>
            <a:r>
              <a:rPr lang="cs-CZ" b="0" i="0" dirty="0">
                <a:effectLst/>
                <a:latin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cs-CZ" b="0" i="0" dirty="0"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effectLst/>
                <a:latin typeface="Arial" panose="020B0604020202020204" pitchFamily="34" charset="0"/>
              </a:rPr>
              <a:t>Zákonný důvod k zásahu do soukromí jiného nebo k použití jeho podobizny, písemnosti osobní povahy nebo zvukového či obrazového záznamu 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nesmí být využit nepřiměřeným způsobem v rozporu s oprávněnými zájmy člověka</a:t>
            </a:r>
            <a:r>
              <a:rPr lang="cs-CZ" b="0" i="0" dirty="0">
                <a:effectLst/>
                <a:latin typeface="Arial" panose="020B0604020202020204" pitchFamily="34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387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326E2E-92DB-4413-B8B5-AFE03BD23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Ochrana jména člověka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330C7B-510D-4D8F-A5B9-4EA14BE7D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394" y="1535185"/>
            <a:ext cx="11224470" cy="495769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b="0" i="0" dirty="0">
                <a:effectLst/>
                <a:latin typeface="Arial" panose="020B0604020202020204" pitchFamily="34" charset="0"/>
              </a:rPr>
              <a:t>Jméno člověka je jeho osobní jméno a příjmení, popřípadě jeho další jména a rodné příjmení, která mu podle zákona náležejí. 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Každý člověk má právo užívat své jméno v právním styku</a:t>
            </a:r>
            <a:r>
              <a:rPr lang="cs-CZ" b="0" i="0" dirty="0">
                <a:effectLst/>
                <a:latin typeface="Arial" panose="020B0604020202020204" pitchFamily="34" charset="0"/>
              </a:rPr>
              <a:t>, stejně jako právo na ochranu svého jména a na úctu k němu.</a:t>
            </a:r>
          </a:p>
          <a:p>
            <a:pPr algn="just"/>
            <a:r>
              <a:rPr lang="cs-CZ" b="0" i="0" dirty="0">
                <a:effectLst/>
                <a:latin typeface="Arial" panose="020B0604020202020204" pitchFamily="34" charset="0"/>
              </a:rPr>
              <a:t>Člověk, který 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byl dotčen zpochybněním svého práva ke jménu </a:t>
            </a:r>
            <a:r>
              <a:rPr lang="cs-CZ" b="0" i="0" dirty="0">
                <a:effectLst/>
                <a:latin typeface="Arial" panose="020B0604020202020204" pitchFamily="34" charset="0"/>
              </a:rPr>
              <a:t>nebo který utrpěl újmu pro neoprávněný zásah do tohoto práva, zejména neoprávněným užitím jména, se může domáhat, aby bylo od neoprávněného zásahu upuštěno nebo aby byl odstraněn jeho následek.</a:t>
            </a:r>
            <a:endParaRPr lang="cs-CZ" dirty="0"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effectLst/>
                <a:latin typeface="Arial" panose="020B0604020202020204" pitchFamily="34" charset="0"/>
              </a:rPr>
              <a:t>Člověk může pro určitý obor své činnosti nebo i pro soukromý styk vůbec přijmout pseudonym. Právní jednání pod pseudonymem není na újmu platnosti, je-li zřejmé, kdo jednal, a nemůže-li druhá strana mít pochybnost o osobě jednajícího (§ 77 až 79 OZ).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659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8D213C-798D-444A-8282-495C901F8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Ochrana dobré pověsti právnických osob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8ECE9B-1D0D-4386-9B85-4A832363D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b="0" i="0" dirty="0">
                <a:effectLst/>
                <a:latin typeface="Arial" panose="020B0604020202020204" pitchFamily="34" charset="0"/>
              </a:rPr>
              <a:t>Právnická osoba, která byla dotčena zpochybněním svého práva k názvu nebo která utrpěla újmu pro neoprávněný zásah do tohoto práva, nebo které taková újma hrozí, zejména neoprávněným užitím názvu, se může domáhat, aby bylo od 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neoprávněného zásahu upuštěno nebo aby byl odstraněn jeho následek</a:t>
            </a:r>
            <a:r>
              <a:rPr lang="cs-CZ" b="0" i="0" dirty="0"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cs-CZ" b="0" i="0" dirty="0">
                <a:effectLst/>
                <a:latin typeface="Arial" panose="020B0604020202020204" pitchFamily="34" charset="0"/>
              </a:rPr>
              <a:t>Stejná ochrana náleží právnické osobě proti tomu, kdo bez zákonného důvodu zasahuje do její 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pověsti nebo soukromí</a:t>
            </a:r>
            <a:r>
              <a:rPr lang="cs-CZ" b="0" i="0" dirty="0">
                <a:effectLst/>
                <a:latin typeface="Arial" panose="020B0604020202020204" pitchFamily="34" charset="0"/>
              </a:rPr>
              <a:t>, ledaže se jedná o účely vědecké či umělecké nebo o tiskové, rozhlasové, televizní nebo obdobné zpravodajství; ani takový zásah však nesmí být v rozporu s oprávněnými zájmy právnické osoby.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713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0D7960-7589-4A45-96BE-C7E33C2A3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5BB346-228D-4272-8271-A461B94AA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700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EE9251-95AF-4201-B09D-8FDDC0024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Základní prameny a východiska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20FBE2-51F5-434D-8A7A-EEABFB911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Listina základních práv a svobod </a:t>
            </a:r>
          </a:p>
          <a:p>
            <a:pPr lvl="1"/>
            <a:r>
              <a:rPr lang="cs-CZ" b="0" i="0" dirty="0">
                <a:effectLst/>
                <a:latin typeface="Arial" panose="020B0604020202020204" pitchFamily="34" charset="0"/>
              </a:rPr>
              <a:t>každý má právo, aby byla zachována jeho lidská důstojnost, </a:t>
            </a:r>
            <a:r>
              <a:rPr lang="cs-CZ" b="0" i="0" u="none" strike="noStrike" dirty="0">
                <a:effectLst/>
                <a:latin typeface="Arial" panose="020B0604020202020204" pitchFamily="34" charset="0"/>
                <a:hlinkClick r:id="rId2" tooltip="Osobní čest (stránka neexistuj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osobní čest</a:t>
            </a:r>
            <a:r>
              <a:rPr lang="cs-CZ" b="0" i="0" dirty="0">
                <a:effectLst/>
                <a:latin typeface="Arial" panose="020B0604020202020204" pitchFamily="34" charset="0"/>
              </a:rPr>
              <a:t>, </a:t>
            </a:r>
            <a:r>
              <a:rPr lang="cs-CZ" b="0" i="0" u="none" strike="noStrike" dirty="0">
                <a:effectLst/>
                <a:latin typeface="Arial" panose="020B0604020202020204" pitchFamily="34" charset="0"/>
                <a:hlinkClick r:id="rId3" tooltip="Dobrá pověs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dobrá pověst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 chráněno jeho jméno x judikatura zejména ESLP k ochraně soukromí celebrit a politiků </a:t>
            </a:r>
          </a:p>
          <a:p>
            <a:pPr lvl="1"/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</a:rPr>
              <a:t>Proč chráníme lidská práva? Jaký to má význam? </a:t>
            </a:r>
          </a:p>
          <a:p>
            <a:pPr lvl="1"/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Znáte historické zkušenosti s porušováním lidských práv?</a:t>
            </a:r>
          </a:p>
          <a:p>
            <a:pPr lvl="1"/>
            <a:endParaRPr lang="cs-CZ" dirty="0">
              <a:latin typeface="Arial" panose="020B0604020202020204" pitchFamily="34" charset="0"/>
            </a:endParaRP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Zákon 89/2012 Sb., občanský zákoník </a:t>
            </a:r>
          </a:p>
          <a:p>
            <a:endParaRPr lang="cs-CZ" dirty="0">
              <a:latin typeface="Arial" panose="020B0604020202020204" pitchFamily="34" charset="0"/>
            </a:endParaRP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A další – právě v oblasti regulace tisku, rozhlasu, reklamy, autorských práv apod. </a:t>
            </a:r>
          </a:p>
          <a:p>
            <a:endParaRPr lang="cs-CZ" b="0" i="0" dirty="0">
              <a:effectLst/>
              <a:latin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</a:endParaRPr>
          </a:p>
          <a:p>
            <a:endParaRPr lang="cs-CZ" b="0" i="0" dirty="0">
              <a:effectLst/>
              <a:latin typeface="Arial" panose="020B0604020202020204" pitchFamily="34" charset="0"/>
            </a:endParaRPr>
          </a:p>
          <a:p>
            <a:pPr lvl="1"/>
            <a:endParaRPr lang="cs-CZ" dirty="0">
              <a:latin typeface="Arial" panose="020B0604020202020204" pitchFamily="34" charset="0"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7049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273D9A-CDEC-4E2D-8EF3-129313CA2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Základní východiska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F3C6F3-BCC7-4C24-96A9-631859BB6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0" i="0" dirty="0">
                <a:effectLst/>
                <a:latin typeface="Arial" panose="020B0604020202020204" pitchFamily="34" charset="0"/>
              </a:rPr>
              <a:t>Soukromé právo chrání 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důstojnost</a:t>
            </a:r>
            <a:r>
              <a:rPr lang="cs-CZ" b="0" i="0" dirty="0">
                <a:effectLst/>
                <a:latin typeface="Arial" panose="020B0604020202020204" pitchFamily="34" charset="0"/>
              </a:rPr>
              <a:t> a 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svobodu člověka </a:t>
            </a:r>
            <a:r>
              <a:rPr lang="cs-CZ" b="0" i="0" dirty="0">
                <a:effectLst/>
                <a:latin typeface="Arial" panose="020B0604020202020204" pitchFamily="34" charset="0"/>
              </a:rPr>
              <a:t>i jeho 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přirozené právo </a:t>
            </a:r>
            <a:r>
              <a:rPr lang="cs-CZ" b="0" i="0" dirty="0">
                <a:effectLst/>
                <a:latin typeface="Arial" panose="020B0604020202020204" pitchFamily="34" charset="0"/>
              </a:rPr>
              <a:t>brát se o vlastní štěstí a štěstí jeho rodiny nebo lidí jemu blízkých takovým způsobem, jenž nepůsobí bezdůvodně újmu druhým (§ 3 odst. 1 OZ).</a:t>
            </a:r>
          </a:p>
          <a:p>
            <a:pPr marL="0" indent="0" algn="just">
              <a:buNone/>
            </a:pPr>
            <a:endParaRPr lang="cs-CZ" b="0" i="0" dirty="0"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effectLst/>
                <a:latin typeface="Arial" panose="020B0604020202020204" pitchFamily="34" charset="0"/>
              </a:rPr>
              <a:t>Soukromé právo spočívá zejména na zásadách, že</a:t>
            </a:r>
          </a:p>
          <a:p>
            <a:pPr lvl="1" algn="just"/>
            <a:r>
              <a:rPr lang="cs-CZ" b="1" i="0" dirty="0">
                <a:effectLst/>
                <a:latin typeface="Arial" panose="020B0604020202020204" pitchFamily="34" charset="0"/>
              </a:rPr>
              <a:t>a)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každý má právo na ochranu svého života a zdraví</a:t>
            </a:r>
            <a:r>
              <a:rPr lang="cs-CZ" b="0" i="0" dirty="0">
                <a:effectLst/>
                <a:latin typeface="Arial" panose="020B0604020202020204" pitchFamily="34" charset="0"/>
              </a:rPr>
              <a:t>, jakož i 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svobody, cti, důstojnosti a soukromí</a:t>
            </a:r>
            <a:r>
              <a:rPr lang="cs-CZ" b="0" i="0" dirty="0">
                <a:effectLst/>
                <a:latin typeface="Arial" panose="020B0604020202020204" pitchFamily="34" charset="0"/>
              </a:rPr>
              <a:t>,</a:t>
            </a:r>
          </a:p>
          <a:p>
            <a:pPr lvl="1" algn="just"/>
            <a:r>
              <a:rPr lang="cs-CZ" b="1" i="0" dirty="0">
                <a:effectLst/>
                <a:latin typeface="Arial" panose="020B0604020202020204" pitchFamily="34" charset="0"/>
              </a:rPr>
              <a:t>e)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vlastnické právo </a:t>
            </a:r>
            <a:r>
              <a:rPr lang="cs-CZ" b="0" i="0" dirty="0">
                <a:effectLst/>
                <a:latin typeface="Arial" panose="020B0604020202020204" pitchFamily="34" charset="0"/>
              </a:rPr>
              <a:t>je chráněno zákonem a jen zákon může stanovit, jak vlastnické právo vzniká a zaniká…(§ 3 odst. 2 OZ).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1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80B3E6-CD1E-474D-8C52-162154FF1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Ochrana soukromých práv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2282B3-6DF4-43DD-8A2D-ACB1E1394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0" i="0" dirty="0">
                <a:effectLst/>
                <a:latin typeface="Arial" panose="020B0604020202020204" pitchFamily="34" charset="0"/>
              </a:rPr>
              <a:t>Každý, kdo se cítí ve svém právu zkrácen, může se domáhat ochrany u orgánu vykonávajícího veřejnou moc (dále jen „orgán veřejné moci“). Není-li v zákoně stanoveno něco jiného, je tímto orgánem veřejné moci soud.</a:t>
            </a:r>
          </a:p>
          <a:p>
            <a:pPr algn="just"/>
            <a:endParaRPr lang="cs-CZ" dirty="0"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effectLst/>
                <a:latin typeface="Arial" panose="020B0604020202020204" pitchFamily="34" charset="0"/>
              </a:rPr>
              <a:t>Soudy </a:t>
            </a:r>
            <a:r>
              <a:rPr lang="cs-CZ" dirty="0">
                <a:latin typeface="Arial" panose="020B0604020202020204" pitchFamily="34" charset="0"/>
              </a:rPr>
              <a:t>a jejich role při ochraně práv</a:t>
            </a:r>
          </a:p>
          <a:p>
            <a:pPr lvl="1" algn="just"/>
            <a:r>
              <a:rPr lang="cs-CZ" b="0" i="0" dirty="0">
                <a:effectLst/>
                <a:latin typeface="Arial" panose="020B0604020202020204" pitchFamily="34" charset="0"/>
              </a:rPr>
              <a:t>Vliv judikatury zejména Ústavního soudu a Evropského soudu pro lidská práva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409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D7510F-2B73-4FFA-87A2-A135125E2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Osobnostní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FF22F1-7516-4365-9C47-33FC34F94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0" i="0" dirty="0">
                <a:effectLst/>
                <a:latin typeface="Arial" panose="020B0604020202020204" pitchFamily="34" charset="0"/>
              </a:rPr>
              <a:t> Chráněna je osobnost člověka včetně všech jeho přirozených práv. Každý je povinen ctít svobodné rozhodnutí člověka žít podle svého.</a:t>
            </a: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Ochrany požívají 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zejména </a:t>
            </a:r>
          </a:p>
          <a:p>
            <a:pPr lvl="1"/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život a důstojnost člověka</a:t>
            </a:r>
            <a:r>
              <a:rPr lang="cs-CZ" b="0" i="0" dirty="0">
                <a:effectLst/>
                <a:latin typeface="Arial" panose="020B0604020202020204" pitchFamily="34" charset="0"/>
              </a:rPr>
              <a:t>, </a:t>
            </a:r>
          </a:p>
          <a:p>
            <a:pPr lvl="1"/>
            <a:r>
              <a:rPr lang="cs-CZ" b="0" i="0" dirty="0">
                <a:effectLst/>
                <a:latin typeface="Arial" panose="020B0604020202020204" pitchFamily="34" charset="0"/>
              </a:rPr>
              <a:t>jeho zdraví </a:t>
            </a:r>
          </a:p>
          <a:p>
            <a:pPr lvl="1"/>
            <a:r>
              <a:rPr lang="cs-CZ" b="0" i="0" dirty="0">
                <a:effectLst/>
                <a:latin typeface="Arial" panose="020B0604020202020204" pitchFamily="34" charset="0"/>
              </a:rPr>
              <a:t>právo žít v příznivém životním prostředí, </a:t>
            </a:r>
          </a:p>
          <a:p>
            <a:pPr lvl="1"/>
            <a:r>
              <a:rPr lang="cs-CZ" b="0" i="0" dirty="0">
                <a:effectLst/>
                <a:latin typeface="Arial" panose="020B0604020202020204" pitchFamily="34" charset="0"/>
              </a:rPr>
              <a:t>jeho 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vážnost, </a:t>
            </a:r>
          </a:p>
          <a:p>
            <a:pPr lvl="1"/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čest, </a:t>
            </a:r>
          </a:p>
          <a:p>
            <a:pPr lvl="1"/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soukromí a </a:t>
            </a:r>
          </a:p>
          <a:p>
            <a:pPr lvl="1"/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jeho projevy osobní povahy.</a:t>
            </a:r>
          </a:p>
          <a:p>
            <a:pPr lvl="1"/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</a:rPr>
              <a:t>A další – např. rodinný život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985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337A1-9EA4-4605-A799-9852B462C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Nároky v případě zásahu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033DF5-516A-476F-AA76-1A6F04418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0" i="0" dirty="0">
                <a:effectLst/>
                <a:latin typeface="Arial" panose="020B0604020202020204" pitchFamily="34" charset="0"/>
              </a:rPr>
              <a:t>Upuštění od neoprávněného zásahu </a:t>
            </a: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Odstranění následku</a:t>
            </a:r>
          </a:p>
          <a:p>
            <a:r>
              <a:rPr lang="cs-CZ" dirty="0">
                <a:latin typeface="Arial" panose="020B0604020202020204" pitchFamily="34" charset="0"/>
              </a:rPr>
              <a:t>Náhrada újmy</a:t>
            </a:r>
          </a:p>
          <a:p>
            <a:endParaRPr lang="cs-CZ" dirty="0"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effectLst/>
                <a:latin typeface="Arial" panose="020B0604020202020204" pitchFamily="34" charset="0"/>
              </a:rPr>
              <a:t>Souvisí-li neoprávněný 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zásah do osobnosti člověka s jeho činností v právnické osobě</a:t>
            </a:r>
            <a:r>
              <a:rPr lang="cs-CZ" b="0" i="0" dirty="0">
                <a:effectLst/>
                <a:latin typeface="Arial" panose="020B0604020202020204" pitchFamily="34" charset="0"/>
              </a:rPr>
              <a:t>, může právo na ochranu jeho osobnosti uplatnit i tato právnická osoba; za jeho života však jen jeho jménem a s jeho souhlasem. Není-li člověk schopen projevit vůli pro nepřítomnost nebo pro neschopnost úsudku, není souhlasu třeba.</a:t>
            </a:r>
          </a:p>
          <a:p>
            <a:pPr algn="just"/>
            <a:r>
              <a:rPr lang="cs-CZ" b="0" i="0" dirty="0">
                <a:effectLst/>
                <a:latin typeface="Arial" panose="020B0604020202020204" pitchFamily="34" charset="0"/>
              </a:rPr>
              <a:t>Po smrti člověka se právnická osoba může domáhat, aby od neoprávněného zásahu bylo upuštěno a aby byly odstraněny jeho následky.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2723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68E9DE-4195-4265-B7FB-A9EB7E8BF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Náhrada újmy v případě zásahu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488F2E-C30C-4D0D-8D49-227C5A217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Újma – majetková a nemajetková </a:t>
            </a:r>
          </a:p>
          <a:p>
            <a:endParaRPr lang="cs-CZ" dirty="0"/>
          </a:p>
          <a:p>
            <a:r>
              <a:rPr lang="cs-CZ" dirty="0"/>
              <a:t>Předpoklady </a:t>
            </a:r>
          </a:p>
          <a:p>
            <a:endParaRPr lang="cs-CZ" dirty="0"/>
          </a:p>
          <a:p>
            <a:r>
              <a:rPr lang="cs-CZ" dirty="0"/>
              <a:t>Kritéria pro určení výše náhrady</a:t>
            </a:r>
          </a:p>
        </p:txBody>
      </p:sp>
    </p:spTree>
    <p:extLst>
      <p:ext uri="{BB962C8B-B14F-4D97-AF65-F5344CB8AC3E}">
        <p14:creationId xmlns:p14="http://schemas.microsoft.com/office/powerpoint/2010/main" val="1902711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CE9884-590B-43A8-878F-508B8EB65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Postmortální ochrana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AB266D-26FB-4122-A6F0-F7FCD3AB4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effectLst/>
                <a:latin typeface="Arial" panose="020B0604020202020204" pitchFamily="34" charset="0"/>
              </a:rPr>
              <a:t>Po smrti člověka se může ochrany jeho osobnosti domáhat kterákoli z osob jemu blízkých.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6322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E8146E-A62D-408F-924C-1F8057E64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Podoba a soukromí (§ 84 až 90 OZ)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BEE34D-A9EB-46A0-9A36-A470B6CE5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Zachytit</a:t>
            </a:r>
            <a:r>
              <a:rPr lang="cs-CZ" b="0" i="0" dirty="0">
                <a:effectLst/>
                <a:latin typeface="Arial" panose="020B0604020202020204" pitchFamily="34" charset="0"/>
              </a:rPr>
              <a:t> jakýmkoli způsobem podobu člověka tak, aby podle zobrazení bylo možné určit jeho totožnost, je možné jen s jeho svolením.</a:t>
            </a:r>
          </a:p>
          <a:p>
            <a:pPr algn="just"/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Rozšiřovat</a:t>
            </a:r>
            <a:r>
              <a:rPr lang="cs-CZ" b="0" i="0" dirty="0">
                <a:effectLst/>
                <a:latin typeface="Arial" panose="020B0604020202020204" pitchFamily="34" charset="0"/>
              </a:rPr>
              <a:t> podobu člověka je možné jen s jeho svolením.</a:t>
            </a:r>
            <a:endParaRPr lang="cs-CZ" dirty="0"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effectLst/>
                <a:latin typeface="Arial" panose="020B0604020202020204" pitchFamily="34" charset="0"/>
              </a:rPr>
              <a:t>Svolí-li někdo k zobrazení své podoby za okolností, z nichž je zřejmé, že bude šířeno, platí, že svoluje i k jeho rozmnožování a rozšiřování obvyklým způsobem, jak je mohl vzhledem k okolnostem rozumně předpokládat.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9698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4">
      <a:dk1>
        <a:srgbClr val="0070C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4B563606401C4597EF601F4D29DC4B" ma:contentTypeVersion="0" ma:contentTypeDescription="Vytvoří nový dokument" ma:contentTypeScope="" ma:versionID="9e51ef4772c518de7d06042c240a1b1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cf11d7144156ec8ff49edce0dd6720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9F01BB4-7442-4174-A316-6E1CF73ECC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1AB7519-9368-4A05-B70A-F031041A31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16E71F-F33C-4BBC-867C-A6B998B9DEF3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1064</Words>
  <Application>Microsoft Office PowerPoint</Application>
  <PresentationFormat>Širokoúhlá obrazovka</PresentationFormat>
  <Paragraphs>76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Ochrana osobnosti  v mediálním prostoru</vt:lpstr>
      <vt:lpstr>Základní prameny a východiska</vt:lpstr>
      <vt:lpstr>Základní východiska </vt:lpstr>
      <vt:lpstr>Ochrana soukromých práv</vt:lpstr>
      <vt:lpstr>Osobnostní práva</vt:lpstr>
      <vt:lpstr>Nároky v případě zásahu</vt:lpstr>
      <vt:lpstr>Náhrada újmy v případě zásahu</vt:lpstr>
      <vt:lpstr>Postmortální ochrana</vt:lpstr>
      <vt:lpstr>Podoba a soukromí (§ 84 až 90 OZ)</vt:lpstr>
      <vt:lpstr>Podoba a soukromí (§ 84 až 90 OZ)</vt:lpstr>
      <vt:lpstr>Podoba a soukromí (§ 84 až 90 OZ)</vt:lpstr>
      <vt:lpstr>Podoba a soukromí (§ 84 až 90 OZ)</vt:lpstr>
      <vt:lpstr>Podoba a soukromí (§ 84 až 90 OZ)</vt:lpstr>
      <vt:lpstr>Ochrana jména člověka</vt:lpstr>
      <vt:lpstr>Ochrana dobré pověsti právnických osob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osobnosti  v mediálním prostoru</dc:title>
  <dc:creator>Ondřej Pavelek</dc:creator>
  <cp:lastModifiedBy>Ondřej Pavelek</cp:lastModifiedBy>
  <cp:revision>22</cp:revision>
  <dcterms:created xsi:type="dcterms:W3CDTF">2021-02-24T08:11:48Z</dcterms:created>
  <dcterms:modified xsi:type="dcterms:W3CDTF">2021-02-24T08:39:47Z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0x010100604B563606401C4597EF601F4D29DC4B</vt:lpwstr>
  </property>
</Properties>
</file>