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16F14D-97B1-4D8E-9660-47593DAACEA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5A7D930-D51C-4493-A91D-FA80A66425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0EF4317-61F8-479C-8DC3-7BA56A10DEB7}"/>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B7E238E8-55B6-402E-A101-462DA96D30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480D0C-AA25-4C51-A73E-8087AD42A896}"/>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2329131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38898-854C-44B4-AFF4-66E5856821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27625AA-3068-4C7C-8F6F-51570B580BF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E995FE-98FF-4D0D-BAA0-9C8E7D66415A}"/>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EED429A5-55E3-4BF1-835D-11CA354EB0D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8E17D6E-7D81-4ACC-9167-2EACC9D11968}"/>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408233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C81C322-785F-43DB-AB54-5899388B8F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2CF6744-A562-4989-A205-6320B84647E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FBCF284-6D7A-49BF-AFFF-EF38F98C1D9E}"/>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107C4E32-8BE5-450A-BE57-AEEBD483309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1E8F79B-08F2-4E0E-AACF-11CEEDE086FC}"/>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167833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80C0BF-C5BC-4D0B-B8BA-FDCB6280E2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543A5B-574B-4D1A-B308-BDCB90D20C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BBE7BF-B138-48C6-8C73-6264ACB808AA}"/>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6BCF9F1E-F03B-4743-9939-36F4454220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4E573AA-C76E-45CD-BA65-B8ACF3A8BDA4}"/>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87553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243EC1-A9E4-45CF-8E0B-404F61882B9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6293012-E5F1-4EC8-A828-945A00D83A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4C57807-139A-40B1-9A9E-42D07D4FBF8C}"/>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187749E1-5B71-4461-9249-F0D1D70111A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6A8CE79-AB06-4929-B92F-6C2C00D06AA0}"/>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362151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7D5E34-AD6B-4C58-98B8-BF8F40B3964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07831AE-7FEE-435D-8997-80AA93BE188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D6849A0-F90F-4157-AEA7-32CEE1B5AD1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56033A7-56C5-4A85-AC3F-5A44139C23D4}"/>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6" name="Zástupný symbol pro zápatí 5">
            <a:extLst>
              <a:ext uri="{FF2B5EF4-FFF2-40B4-BE49-F238E27FC236}">
                <a16:creationId xmlns:a16="http://schemas.microsoft.com/office/drawing/2014/main" id="{07F61446-7477-4F8F-AF7B-5433A1C2DF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FFA102-D180-413F-B296-9101CE4771E3}"/>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3528604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931A2-424B-44F6-96D0-3A1A56433A6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8DE1363-1D85-4A14-A1BC-1F1467B23B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A7AF600-F0E2-4DF8-B994-5BB77A95326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CCD86A6-69A0-4DBE-9213-58C904698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0606399-9605-44AC-9248-1E3C03AB1B1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C67E395-5C4E-4AAA-9D55-E53729F6E2FE}"/>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8" name="Zástupný symbol pro zápatí 7">
            <a:extLst>
              <a:ext uri="{FF2B5EF4-FFF2-40B4-BE49-F238E27FC236}">
                <a16:creationId xmlns:a16="http://schemas.microsoft.com/office/drawing/2014/main" id="{87DF2D8B-2995-4B75-AE98-F441597BBB6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99D0FF2-0E82-4B5C-B29F-F08EF13079FF}"/>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145468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D29798-6DAA-40BB-AE88-689C1B55258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59D9A05-2FAA-4E36-BB0E-D80A3804FD8C}"/>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4" name="Zástupný symbol pro zápatí 3">
            <a:extLst>
              <a:ext uri="{FF2B5EF4-FFF2-40B4-BE49-F238E27FC236}">
                <a16:creationId xmlns:a16="http://schemas.microsoft.com/office/drawing/2014/main" id="{0BB8D643-10C8-48B9-BCDE-3704388A2EF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2528820-379F-430D-B1EA-723C777B4F6A}"/>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221546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A5D9F87-697C-4645-B475-37B8F5105316}"/>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3" name="Zástupný symbol pro zápatí 2">
            <a:extLst>
              <a:ext uri="{FF2B5EF4-FFF2-40B4-BE49-F238E27FC236}">
                <a16:creationId xmlns:a16="http://schemas.microsoft.com/office/drawing/2014/main" id="{8C7A4DDB-5F61-4290-A07C-50925AC8AD7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63C729A-6050-4620-BD8D-7166FFB7912E}"/>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163969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C17FB-DD24-49A4-BE8E-C56A62E1C8D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660BE6C-37B2-449B-81D8-4BD3F0EDFF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A66F88E-F0DD-4A7E-91AD-5D1301AC5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181F341-ACEE-42EB-A208-6128E5178293}"/>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6" name="Zástupný symbol pro zápatí 5">
            <a:extLst>
              <a:ext uri="{FF2B5EF4-FFF2-40B4-BE49-F238E27FC236}">
                <a16:creationId xmlns:a16="http://schemas.microsoft.com/office/drawing/2014/main" id="{53CA238B-101F-492F-9649-DBC4FD761C9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94B778D-C137-4454-925A-4E5098D5E5F5}"/>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112106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8831B4-46D7-4D24-943E-E12D68F6336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5846140-830C-4289-B95A-FC21528FDB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DCF47D7-D18B-41E5-B2BB-909C62C9A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571A7B3-9219-4AB4-8E46-A5C6556D3503}"/>
              </a:ext>
            </a:extLst>
          </p:cNvPr>
          <p:cNvSpPr>
            <a:spLocks noGrp="1"/>
          </p:cNvSpPr>
          <p:nvPr>
            <p:ph type="dt" sz="half" idx="10"/>
          </p:nvPr>
        </p:nvSpPr>
        <p:spPr/>
        <p:txBody>
          <a:bodyPr/>
          <a:lstStyle/>
          <a:p>
            <a:fld id="{3734EB87-173B-4C6C-B42A-C495A053B8E6}" type="datetimeFigureOut">
              <a:rPr lang="cs-CZ" smtClean="0"/>
              <a:t>24.02.2021</a:t>
            </a:fld>
            <a:endParaRPr lang="cs-CZ"/>
          </a:p>
        </p:txBody>
      </p:sp>
      <p:sp>
        <p:nvSpPr>
          <p:cNvPr id="6" name="Zástupný symbol pro zápatí 5">
            <a:extLst>
              <a:ext uri="{FF2B5EF4-FFF2-40B4-BE49-F238E27FC236}">
                <a16:creationId xmlns:a16="http://schemas.microsoft.com/office/drawing/2014/main" id="{DC0466EF-CD5D-407F-B1BD-59A3FDD1567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ADC5F4E-D7A7-4B50-BAE3-5E18E3FD68D5}"/>
              </a:ext>
            </a:extLst>
          </p:cNvPr>
          <p:cNvSpPr>
            <a:spLocks noGrp="1"/>
          </p:cNvSpPr>
          <p:nvPr>
            <p:ph type="sldNum" sz="quarter" idx="12"/>
          </p:nvPr>
        </p:nvSpPr>
        <p:spPr/>
        <p:txBody>
          <a:bodyPr/>
          <a:lstStyle/>
          <a:p>
            <a:fld id="{B3FC66B0-5823-4C94-9E23-7985186DA1F2}" type="slidenum">
              <a:rPr lang="cs-CZ" smtClean="0"/>
              <a:t>‹#›</a:t>
            </a:fld>
            <a:endParaRPr lang="cs-CZ"/>
          </a:p>
        </p:txBody>
      </p:sp>
    </p:spTree>
    <p:extLst>
      <p:ext uri="{BB962C8B-B14F-4D97-AF65-F5344CB8AC3E}">
        <p14:creationId xmlns:p14="http://schemas.microsoft.com/office/powerpoint/2010/main" val="117414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07E940F-9C9A-4F43-B648-7E6BF0C7B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CD91691-DC76-4F93-B2ED-17706574F6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80B6461-D4E9-4280-86F8-C9203B50E9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4EB87-173B-4C6C-B42A-C495A053B8E6}" type="datetimeFigureOut">
              <a:rPr lang="cs-CZ" smtClean="0"/>
              <a:t>24.02.2021</a:t>
            </a:fld>
            <a:endParaRPr lang="cs-CZ"/>
          </a:p>
        </p:txBody>
      </p:sp>
      <p:sp>
        <p:nvSpPr>
          <p:cNvPr id="5" name="Zástupný symbol pro zápatí 4">
            <a:extLst>
              <a:ext uri="{FF2B5EF4-FFF2-40B4-BE49-F238E27FC236}">
                <a16:creationId xmlns:a16="http://schemas.microsoft.com/office/drawing/2014/main" id="{5D01DFFA-D013-412A-B16D-528CB8EEC7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F16F344-0C92-4047-9B9A-54586122A8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C66B0-5823-4C94-9E23-7985186DA1F2}" type="slidenum">
              <a:rPr lang="cs-CZ" smtClean="0"/>
              <a:t>‹#›</a:t>
            </a:fld>
            <a:endParaRPr lang="cs-CZ"/>
          </a:p>
        </p:txBody>
      </p:sp>
    </p:spTree>
    <p:extLst>
      <p:ext uri="{BB962C8B-B14F-4D97-AF65-F5344CB8AC3E}">
        <p14:creationId xmlns:p14="http://schemas.microsoft.com/office/powerpoint/2010/main" val="302457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241741-2EBE-4AD7-95FE-89FEB043987C}"/>
              </a:ext>
            </a:extLst>
          </p:cNvPr>
          <p:cNvSpPr>
            <a:spLocks noGrp="1"/>
          </p:cNvSpPr>
          <p:nvPr>
            <p:ph type="ctrTitle"/>
          </p:nvPr>
        </p:nvSpPr>
        <p:spPr/>
        <p:txBody>
          <a:bodyPr/>
          <a:lstStyle/>
          <a:p>
            <a:r>
              <a:rPr lang="cs-CZ" b="1" dirty="0"/>
              <a:t>Regulace reklamy</a:t>
            </a:r>
          </a:p>
        </p:txBody>
      </p:sp>
      <p:sp>
        <p:nvSpPr>
          <p:cNvPr id="3" name="Podnadpis 2">
            <a:extLst>
              <a:ext uri="{FF2B5EF4-FFF2-40B4-BE49-F238E27FC236}">
                <a16:creationId xmlns:a16="http://schemas.microsoft.com/office/drawing/2014/main" id="{7CDA8871-9EFA-4ADD-8136-5A54FF534F0B}"/>
              </a:ext>
            </a:extLst>
          </p:cNvPr>
          <p:cNvSpPr>
            <a:spLocks noGrp="1"/>
          </p:cNvSpPr>
          <p:nvPr>
            <p:ph type="subTitle" idx="1"/>
          </p:nvPr>
        </p:nvSpPr>
        <p:spPr/>
        <p:txBody>
          <a:bodyPr/>
          <a:lstStyle/>
          <a:p>
            <a:r>
              <a:rPr lang="cs-CZ" b="1" dirty="0"/>
              <a:t>Ondřej Pavelek</a:t>
            </a:r>
          </a:p>
        </p:txBody>
      </p:sp>
    </p:spTree>
    <p:extLst>
      <p:ext uri="{BB962C8B-B14F-4D97-AF65-F5344CB8AC3E}">
        <p14:creationId xmlns:p14="http://schemas.microsoft.com/office/powerpoint/2010/main" val="3894911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4141D0-8AE8-4686-B35B-2BC810A041CE}"/>
              </a:ext>
            </a:extLst>
          </p:cNvPr>
          <p:cNvSpPr>
            <a:spLocks noGrp="1"/>
          </p:cNvSpPr>
          <p:nvPr>
            <p:ph type="title"/>
          </p:nvPr>
        </p:nvSpPr>
        <p:spPr/>
        <p:txBody>
          <a:bodyPr/>
          <a:lstStyle/>
          <a:p>
            <a:r>
              <a:rPr lang="cs-CZ" b="1" dirty="0"/>
              <a:t>Reklama podporující darování lidských tkání</a:t>
            </a:r>
          </a:p>
        </p:txBody>
      </p:sp>
      <p:sp>
        <p:nvSpPr>
          <p:cNvPr id="3" name="Zástupný obsah 2">
            <a:extLst>
              <a:ext uri="{FF2B5EF4-FFF2-40B4-BE49-F238E27FC236}">
                <a16:creationId xmlns:a16="http://schemas.microsoft.com/office/drawing/2014/main" id="{13C84407-E735-4AD5-9B69-B3CFFB1A6A9E}"/>
              </a:ext>
            </a:extLst>
          </p:cNvPr>
          <p:cNvSpPr>
            <a:spLocks noGrp="1"/>
          </p:cNvSpPr>
          <p:nvPr>
            <p:ph idx="1"/>
          </p:nvPr>
        </p:nvSpPr>
        <p:spPr/>
        <p:txBody>
          <a:bodyPr/>
          <a:lstStyle/>
          <a:p>
            <a:pPr algn="just"/>
            <a:r>
              <a:rPr lang="cs-CZ" b="0" i="0" dirty="0">
                <a:effectLst/>
                <a:latin typeface="Arial" panose="020B0604020202020204" pitchFamily="34" charset="0"/>
              </a:rPr>
              <a:t>Reklama podporující darování lidských tkání nebo buněk za finanční odměnu nebo jiné srovnatelné výhody se zakazuje.</a:t>
            </a:r>
          </a:p>
          <a:p>
            <a:pPr algn="just"/>
            <a:r>
              <a:rPr lang="cs-CZ" b="0" i="0" dirty="0">
                <a:effectLst/>
                <a:latin typeface="Arial" panose="020B0604020202020204" pitchFamily="34" charset="0"/>
              </a:rPr>
              <a:t>Reklama týkající se potřeby nebo dostupnosti lidských tkání a buněk určených pro použití u člověka, jejímž účelem je nebo která může sloužit k získání finančního zisku nebo jiných srovnatelných výhod, se zakazuje.</a:t>
            </a:r>
          </a:p>
          <a:p>
            <a:pPr algn="just"/>
            <a:r>
              <a:rPr lang="cs-CZ" dirty="0">
                <a:solidFill>
                  <a:srgbClr val="FF0000"/>
                </a:solidFill>
                <a:latin typeface="Arial" panose="020B0604020202020204" pitchFamily="34" charset="0"/>
              </a:rPr>
              <a:t>x zákaz komercionalizace vlastního těla</a:t>
            </a:r>
            <a:endParaRPr lang="cs-CZ" dirty="0">
              <a:solidFill>
                <a:srgbClr val="FF0000"/>
              </a:solidFill>
            </a:endParaRPr>
          </a:p>
        </p:txBody>
      </p:sp>
    </p:spTree>
    <p:extLst>
      <p:ext uri="{BB962C8B-B14F-4D97-AF65-F5344CB8AC3E}">
        <p14:creationId xmlns:p14="http://schemas.microsoft.com/office/powerpoint/2010/main" val="1609404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ADE867-6178-4C5C-898B-08420B1B16BF}"/>
              </a:ext>
            </a:extLst>
          </p:cNvPr>
          <p:cNvSpPr>
            <a:spLocks noGrp="1"/>
          </p:cNvSpPr>
          <p:nvPr>
            <p:ph type="title"/>
          </p:nvPr>
        </p:nvSpPr>
        <p:spPr/>
        <p:txBody>
          <a:bodyPr/>
          <a:lstStyle/>
          <a:p>
            <a:pPr algn="ctr"/>
            <a:r>
              <a:rPr lang="cs-CZ" b="1" dirty="0"/>
              <a:t>Potraviny </a:t>
            </a:r>
          </a:p>
        </p:txBody>
      </p:sp>
      <p:sp>
        <p:nvSpPr>
          <p:cNvPr id="3" name="Zástupný obsah 2">
            <a:extLst>
              <a:ext uri="{FF2B5EF4-FFF2-40B4-BE49-F238E27FC236}">
                <a16:creationId xmlns:a16="http://schemas.microsoft.com/office/drawing/2014/main" id="{D708CEA6-DC66-49E6-8D5B-C412AD39BAFE}"/>
              </a:ext>
            </a:extLst>
          </p:cNvPr>
          <p:cNvSpPr>
            <a:spLocks noGrp="1"/>
          </p:cNvSpPr>
          <p:nvPr>
            <p:ph idx="1"/>
          </p:nvPr>
        </p:nvSpPr>
        <p:spPr/>
        <p:txBody>
          <a:bodyPr/>
          <a:lstStyle/>
          <a:p>
            <a:pPr algn="just"/>
            <a:r>
              <a:rPr lang="cs-CZ" b="0" i="0" dirty="0">
                <a:solidFill>
                  <a:srgbClr val="000000"/>
                </a:solidFill>
                <a:effectLst/>
                <a:latin typeface="Arial" panose="020B0604020202020204" pitchFamily="34" charset="0"/>
              </a:rPr>
              <a:t> </a:t>
            </a:r>
            <a:r>
              <a:rPr lang="cs-CZ" b="0" i="0" dirty="0">
                <a:effectLst/>
                <a:latin typeface="Arial" panose="020B0604020202020204" pitchFamily="34" charset="0"/>
              </a:rPr>
              <a:t>Reklama na potraviny musí splňovat požadavky stanovené zákonem o potravinách a tabákových výrobcích, zejména pokud jde o uvedení informace naznačující, že země původu potraviny je Česká republika, přímo použitelným předpisem Evropské unie o poskytování informací o potravinách spotřebitelům a přímo použitelnými předpisy Evropské unie, které stanoví pravidla pro použití označení původu, zeměpisných označení a tradičních výrazů.</a:t>
            </a:r>
          </a:p>
          <a:p>
            <a:endParaRPr lang="cs-CZ" dirty="0"/>
          </a:p>
        </p:txBody>
      </p:sp>
    </p:spTree>
    <p:extLst>
      <p:ext uri="{BB962C8B-B14F-4D97-AF65-F5344CB8AC3E}">
        <p14:creationId xmlns:p14="http://schemas.microsoft.com/office/powerpoint/2010/main" val="4284050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4D2160-D12F-40AE-B30C-1770F3E6100A}"/>
              </a:ext>
            </a:extLst>
          </p:cNvPr>
          <p:cNvSpPr>
            <a:spLocks noGrp="1"/>
          </p:cNvSpPr>
          <p:nvPr>
            <p:ph type="title"/>
          </p:nvPr>
        </p:nvSpPr>
        <p:spPr/>
        <p:txBody>
          <a:bodyPr/>
          <a:lstStyle/>
          <a:p>
            <a:pPr algn="ctr"/>
            <a:r>
              <a:rPr lang="cs-CZ" b="1" dirty="0"/>
              <a:t>Kojenecká výživa</a:t>
            </a:r>
          </a:p>
        </p:txBody>
      </p:sp>
      <p:sp>
        <p:nvSpPr>
          <p:cNvPr id="3" name="Zástupný obsah 2">
            <a:extLst>
              <a:ext uri="{FF2B5EF4-FFF2-40B4-BE49-F238E27FC236}">
                <a16:creationId xmlns:a16="http://schemas.microsoft.com/office/drawing/2014/main" id="{F7F474BE-BBEE-4A9C-96DA-CA74B4458C93}"/>
              </a:ext>
            </a:extLst>
          </p:cNvPr>
          <p:cNvSpPr>
            <a:spLocks noGrp="1"/>
          </p:cNvSpPr>
          <p:nvPr>
            <p:ph idx="1"/>
          </p:nvPr>
        </p:nvSpPr>
        <p:spPr/>
        <p:txBody>
          <a:bodyPr/>
          <a:lstStyle/>
          <a:p>
            <a:pPr algn="just"/>
            <a:r>
              <a:rPr lang="cs-CZ" b="0" i="0" dirty="0">
                <a:effectLst/>
                <a:latin typeface="Arial" panose="020B0604020202020204" pitchFamily="34" charset="0"/>
              </a:rPr>
              <a:t>Reklama na počáteční kojeneckou výživu musí obsahovat pouze vědecké a věcně správné údaje, může být uváděna pouze v publikacích zaměřených na péči o kojence a ve vědeckých publikacích a nesmí vést k závěru, že počáteční kojenecká výživa je rovnocenná mateřskému mléku nebo je lepší.</a:t>
            </a:r>
            <a:endParaRPr lang="cs-CZ" dirty="0"/>
          </a:p>
        </p:txBody>
      </p:sp>
    </p:spTree>
    <p:extLst>
      <p:ext uri="{BB962C8B-B14F-4D97-AF65-F5344CB8AC3E}">
        <p14:creationId xmlns:p14="http://schemas.microsoft.com/office/powerpoint/2010/main" val="2070238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085F1B-B97A-4C68-A0A4-8908DDFD7064}"/>
              </a:ext>
            </a:extLst>
          </p:cNvPr>
          <p:cNvSpPr>
            <a:spLocks noGrp="1"/>
          </p:cNvSpPr>
          <p:nvPr>
            <p:ph type="title"/>
          </p:nvPr>
        </p:nvSpPr>
        <p:spPr/>
        <p:txBody>
          <a:bodyPr/>
          <a:lstStyle/>
          <a:p>
            <a:pPr algn="ctr"/>
            <a:r>
              <a:rPr lang="cs-CZ" b="1" dirty="0"/>
              <a:t>Pohřebnictví </a:t>
            </a:r>
          </a:p>
        </p:txBody>
      </p:sp>
      <p:sp>
        <p:nvSpPr>
          <p:cNvPr id="3" name="Zástupný obsah 2">
            <a:extLst>
              <a:ext uri="{FF2B5EF4-FFF2-40B4-BE49-F238E27FC236}">
                <a16:creationId xmlns:a16="http://schemas.microsoft.com/office/drawing/2014/main" id="{F89B3AEA-B209-4C2E-87F3-1D064624ABDC}"/>
              </a:ext>
            </a:extLst>
          </p:cNvPr>
          <p:cNvSpPr>
            <a:spLocks noGrp="1"/>
          </p:cNvSpPr>
          <p:nvPr>
            <p:ph idx="1"/>
          </p:nvPr>
        </p:nvSpPr>
        <p:spPr/>
        <p:txBody>
          <a:bodyPr>
            <a:normAutofit/>
          </a:bodyPr>
          <a:lstStyle/>
          <a:p>
            <a:pPr algn="just"/>
            <a:r>
              <a:rPr lang="cs-CZ" b="0" i="0" dirty="0">
                <a:effectLst/>
                <a:latin typeface="Arial" panose="020B0604020202020204" pitchFamily="34" charset="0"/>
              </a:rPr>
              <a:t>Reklama na provozování pohřební služby, na provozování krematoria nebo na provádění </a:t>
            </a:r>
            <a:r>
              <a:rPr lang="cs-CZ" b="0" i="0" dirty="0" err="1">
                <a:effectLst/>
                <a:latin typeface="Arial" panose="020B0604020202020204" pitchFamily="34" charset="0"/>
              </a:rPr>
              <a:t>balzamace</a:t>
            </a:r>
            <a:r>
              <a:rPr lang="cs-CZ" b="0" i="0" dirty="0">
                <a:effectLst/>
                <a:latin typeface="Arial" panose="020B0604020202020204" pitchFamily="34" charset="0"/>
              </a:rPr>
              <a:t> a konzervace nesmí být šířena</a:t>
            </a:r>
          </a:p>
          <a:p>
            <a:pPr lvl="1" algn="just"/>
            <a:r>
              <a:rPr lang="cs-CZ" b="1" i="0" dirty="0">
                <a:effectLst/>
                <a:latin typeface="Arial" panose="020B0604020202020204" pitchFamily="34" charset="0"/>
              </a:rPr>
              <a:t>a)</a:t>
            </a:r>
            <a:r>
              <a:rPr lang="cs-CZ" b="0" i="0" dirty="0">
                <a:effectLst/>
                <a:latin typeface="Arial" panose="020B0604020202020204" pitchFamily="34" charset="0"/>
              </a:rPr>
              <a:t> v areálu zdravotnického zařízení a zařízení sociálních služeb,</a:t>
            </a:r>
          </a:p>
          <a:p>
            <a:pPr lvl="1" algn="just"/>
            <a:r>
              <a:rPr lang="cs-CZ" b="1" i="0" dirty="0">
                <a:effectLst/>
                <a:latin typeface="Arial" panose="020B0604020202020204" pitchFamily="34" charset="0"/>
              </a:rPr>
              <a:t>b)</a:t>
            </a:r>
            <a:r>
              <a:rPr lang="cs-CZ" b="0" i="0" dirty="0">
                <a:effectLst/>
                <a:latin typeface="Arial" panose="020B0604020202020204" pitchFamily="34" charset="0"/>
              </a:rPr>
              <a:t> adresnou formou, zejména prostřednictvím dopisů, letáků nebo elektronickou poštou, nebo</a:t>
            </a:r>
          </a:p>
          <a:p>
            <a:pPr lvl="1" algn="just"/>
            <a:r>
              <a:rPr lang="cs-CZ" b="1" i="0" dirty="0">
                <a:effectLst/>
                <a:latin typeface="Arial" panose="020B0604020202020204" pitchFamily="34" charset="0"/>
              </a:rPr>
              <a:t>c)</a:t>
            </a:r>
            <a:r>
              <a:rPr lang="cs-CZ" b="0" i="0" dirty="0">
                <a:effectLst/>
                <a:latin typeface="Arial" panose="020B0604020202020204" pitchFamily="34" charset="0"/>
              </a:rPr>
              <a:t> v souvislosti s informováním o smrti.</a:t>
            </a:r>
          </a:p>
          <a:p>
            <a:pPr marL="0" indent="0">
              <a:buNone/>
            </a:pPr>
            <a:br>
              <a:rPr lang="cs-CZ" dirty="0"/>
            </a:br>
            <a:endParaRPr lang="cs-CZ" dirty="0"/>
          </a:p>
        </p:txBody>
      </p:sp>
    </p:spTree>
    <p:extLst>
      <p:ext uri="{BB962C8B-B14F-4D97-AF65-F5344CB8AC3E}">
        <p14:creationId xmlns:p14="http://schemas.microsoft.com/office/powerpoint/2010/main" val="3183389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E805B5-5BCE-4D13-A4E8-907DF61C3C1A}"/>
              </a:ext>
            </a:extLst>
          </p:cNvPr>
          <p:cNvSpPr>
            <a:spLocks noGrp="1"/>
          </p:cNvSpPr>
          <p:nvPr>
            <p:ph type="title"/>
          </p:nvPr>
        </p:nvSpPr>
        <p:spPr/>
        <p:txBody>
          <a:bodyPr/>
          <a:lstStyle/>
          <a:p>
            <a:pPr algn="ctr"/>
            <a:r>
              <a:rPr lang="cs-CZ" b="1" dirty="0"/>
              <a:t>Dozor a kontrola</a:t>
            </a:r>
          </a:p>
        </p:txBody>
      </p:sp>
      <p:sp>
        <p:nvSpPr>
          <p:cNvPr id="3" name="Zástupný obsah 2">
            <a:extLst>
              <a:ext uri="{FF2B5EF4-FFF2-40B4-BE49-F238E27FC236}">
                <a16:creationId xmlns:a16="http://schemas.microsoft.com/office/drawing/2014/main" id="{F314306B-45EC-406B-A177-A3297593D253}"/>
              </a:ext>
            </a:extLst>
          </p:cNvPr>
          <p:cNvSpPr>
            <a:spLocks noGrp="1"/>
          </p:cNvSpPr>
          <p:nvPr>
            <p:ph idx="1"/>
          </p:nvPr>
        </p:nvSpPr>
        <p:spPr/>
        <p:txBody>
          <a:bodyPr>
            <a:normAutofit fontScale="92500" lnSpcReduction="20000"/>
          </a:bodyPr>
          <a:lstStyle/>
          <a:p>
            <a:r>
              <a:rPr lang="cs-CZ" b="0" i="0" dirty="0">
                <a:effectLst/>
                <a:latin typeface="Arial" panose="020B0604020202020204" pitchFamily="34" charset="0"/>
              </a:rPr>
              <a:t>Rada pro rozhlasové a televizní vysílání</a:t>
            </a:r>
          </a:p>
          <a:p>
            <a:r>
              <a:rPr lang="cs-CZ" b="0" i="0" dirty="0">
                <a:effectLst/>
                <a:latin typeface="Arial" panose="020B0604020202020204" pitchFamily="34" charset="0"/>
              </a:rPr>
              <a:t> Státní ústav pro kontrolu léči</a:t>
            </a:r>
            <a:r>
              <a:rPr lang="cs-CZ" dirty="0">
                <a:latin typeface="Arial" panose="020B0604020202020204" pitchFamily="34" charset="0"/>
              </a:rPr>
              <a:t>v</a:t>
            </a:r>
          </a:p>
          <a:p>
            <a:r>
              <a:rPr lang="cs-CZ" b="0" i="0" dirty="0">
                <a:effectLst/>
                <a:latin typeface="Arial" panose="020B0604020202020204" pitchFamily="34" charset="0"/>
              </a:rPr>
              <a:t>Ministerstvo zdravotnictví</a:t>
            </a:r>
          </a:p>
          <a:p>
            <a:r>
              <a:rPr lang="cs-CZ" b="0" i="0" dirty="0">
                <a:effectLst/>
                <a:latin typeface="Arial" panose="020B0604020202020204" pitchFamily="34" charset="0"/>
              </a:rPr>
              <a:t>Ústřední kontrolní a zkušební ústav zemědělský</a:t>
            </a:r>
            <a:endParaRPr lang="cs-CZ" dirty="0">
              <a:latin typeface="Arial" panose="020B0604020202020204" pitchFamily="34" charset="0"/>
            </a:endParaRPr>
          </a:p>
          <a:p>
            <a:r>
              <a:rPr lang="cs-CZ" b="0" i="0" dirty="0">
                <a:effectLst/>
                <a:latin typeface="Arial" panose="020B0604020202020204" pitchFamily="34" charset="0"/>
              </a:rPr>
              <a:t>Ústav pro státní kontrolu veterinárních biopreparátů a léčiv</a:t>
            </a:r>
          </a:p>
          <a:p>
            <a:r>
              <a:rPr lang="cs-CZ" b="0" i="0" dirty="0">
                <a:effectLst/>
                <a:latin typeface="Arial" panose="020B0604020202020204" pitchFamily="34" charset="0"/>
              </a:rPr>
              <a:t>Úřad pro ochranu osobních údajů pro nevyžádanou reklamu šířenou elektronickými prostředky</a:t>
            </a:r>
            <a:endParaRPr lang="cs-CZ" dirty="0">
              <a:latin typeface="Arial" panose="020B0604020202020204" pitchFamily="34" charset="0"/>
            </a:endParaRPr>
          </a:p>
          <a:p>
            <a:r>
              <a:rPr lang="cs-CZ" b="0" i="0" dirty="0">
                <a:effectLst/>
                <a:latin typeface="Arial" panose="020B0604020202020204" pitchFamily="34" charset="0"/>
              </a:rPr>
              <a:t>Státní zemědělská a potravinářská inspekce</a:t>
            </a:r>
          </a:p>
          <a:p>
            <a:r>
              <a:rPr lang="cs-CZ" b="0" i="0" dirty="0">
                <a:effectLst/>
                <a:latin typeface="Arial" panose="020B0604020202020204" pitchFamily="34" charset="0"/>
              </a:rPr>
              <a:t>Celní úřady pro reklamu, propagaci nebo podporu hazardních her zakázaných</a:t>
            </a:r>
          </a:p>
          <a:p>
            <a:r>
              <a:rPr lang="cs-CZ" b="0" i="0" dirty="0">
                <a:effectLst/>
                <a:latin typeface="Arial" panose="020B0604020202020204" pitchFamily="34" charset="0"/>
              </a:rPr>
              <a:t>Krajské živnostenské úřady</a:t>
            </a:r>
            <a:endParaRPr lang="cs-CZ" dirty="0"/>
          </a:p>
        </p:txBody>
      </p:sp>
    </p:spTree>
    <p:extLst>
      <p:ext uri="{BB962C8B-B14F-4D97-AF65-F5344CB8AC3E}">
        <p14:creationId xmlns:p14="http://schemas.microsoft.com/office/powerpoint/2010/main" val="2383476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78402A-C533-429D-896C-D205B794055B}"/>
              </a:ext>
            </a:extLst>
          </p:cNvPr>
          <p:cNvSpPr>
            <a:spLocks noGrp="1"/>
          </p:cNvSpPr>
          <p:nvPr>
            <p:ph type="title"/>
          </p:nvPr>
        </p:nvSpPr>
        <p:spPr/>
        <p:txBody>
          <a:bodyPr/>
          <a:lstStyle/>
          <a:p>
            <a:pPr algn="ctr"/>
            <a:r>
              <a:rPr lang="cs-CZ" b="1" dirty="0"/>
              <a:t>Děkuji za pozornost</a:t>
            </a:r>
          </a:p>
        </p:txBody>
      </p:sp>
      <p:sp>
        <p:nvSpPr>
          <p:cNvPr id="3" name="Zástupný obsah 2">
            <a:extLst>
              <a:ext uri="{FF2B5EF4-FFF2-40B4-BE49-F238E27FC236}">
                <a16:creationId xmlns:a16="http://schemas.microsoft.com/office/drawing/2014/main" id="{F761CF89-46FF-4C5E-8246-0D98028EEF3F}"/>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59948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D69AB7-4072-4397-8C58-CD80953E428E}"/>
              </a:ext>
            </a:extLst>
          </p:cNvPr>
          <p:cNvSpPr>
            <a:spLocks noGrp="1"/>
          </p:cNvSpPr>
          <p:nvPr>
            <p:ph type="title"/>
          </p:nvPr>
        </p:nvSpPr>
        <p:spPr/>
        <p:txBody>
          <a:bodyPr/>
          <a:lstStyle/>
          <a:p>
            <a:pPr algn="ctr"/>
            <a:r>
              <a:rPr lang="cs-CZ" b="1" dirty="0"/>
              <a:t>Co je reklama?</a:t>
            </a:r>
          </a:p>
        </p:txBody>
      </p:sp>
      <p:sp>
        <p:nvSpPr>
          <p:cNvPr id="3" name="Zástupný obsah 2">
            <a:extLst>
              <a:ext uri="{FF2B5EF4-FFF2-40B4-BE49-F238E27FC236}">
                <a16:creationId xmlns:a16="http://schemas.microsoft.com/office/drawing/2014/main" id="{0991A42F-6FCB-4F06-AB2E-33AC91AB69D3}"/>
              </a:ext>
            </a:extLst>
          </p:cNvPr>
          <p:cNvSpPr>
            <a:spLocks noGrp="1"/>
          </p:cNvSpPr>
          <p:nvPr>
            <p:ph idx="1"/>
          </p:nvPr>
        </p:nvSpPr>
        <p:spPr/>
        <p:txBody>
          <a:bodyPr/>
          <a:lstStyle/>
          <a:p>
            <a:pPr algn="just"/>
            <a:r>
              <a:rPr lang="cs-CZ" b="0" i="0" dirty="0">
                <a:effectLst/>
                <a:latin typeface="Arial" panose="020B0604020202020204" pitchFamily="34" charset="0"/>
              </a:rPr>
              <a:t>Reklamou se rozumí </a:t>
            </a:r>
            <a:r>
              <a:rPr lang="cs-CZ" b="0" i="0" dirty="0">
                <a:solidFill>
                  <a:srgbClr val="FF0000"/>
                </a:solidFill>
                <a:effectLst/>
                <a:latin typeface="Arial" panose="020B0604020202020204" pitchFamily="34" charset="0"/>
              </a:rPr>
              <a:t>oznámení</a:t>
            </a:r>
            <a:r>
              <a:rPr lang="cs-CZ" b="0" i="0" dirty="0">
                <a:effectLst/>
                <a:latin typeface="Arial" panose="020B0604020202020204" pitchFamily="34" charset="0"/>
              </a:rPr>
              <a:t>, </a:t>
            </a:r>
            <a:r>
              <a:rPr lang="cs-CZ" b="0" i="0" dirty="0">
                <a:solidFill>
                  <a:srgbClr val="FF0000"/>
                </a:solidFill>
                <a:effectLst/>
                <a:latin typeface="Arial" panose="020B0604020202020204" pitchFamily="34" charset="0"/>
              </a:rPr>
              <a:t>předvedení či jiná prezentace </a:t>
            </a:r>
            <a:r>
              <a:rPr lang="cs-CZ" b="0" i="0" dirty="0">
                <a:effectLst/>
                <a:latin typeface="Arial" panose="020B0604020202020204" pitchFamily="34" charset="0"/>
              </a:rPr>
              <a:t>šířené zejména komunikačními médii, mající za cíl podporu podnikatelské činnosti, zejména podporu spotřeby nebo prodeje zboží, výstavby, pronájmu nebo prodeje nemovitostí, prodeje nebo využití práv nebo závazků, podporu poskytování služeb, propagaci ochranné známky, pokud není dále stanoveno jinak.</a:t>
            </a:r>
          </a:p>
          <a:p>
            <a:pPr algn="just"/>
            <a:endParaRPr lang="cs-CZ" dirty="0">
              <a:latin typeface="Arial" panose="020B0604020202020204" pitchFamily="34" charset="0"/>
            </a:endParaRPr>
          </a:p>
          <a:p>
            <a:pPr algn="just"/>
            <a:r>
              <a:rPr lang="cs-CZ" dirty="0">
                <a:latin typeface="Arial" panose="020B0604020202020204" pitchFamily="34" charset="0"/>
              </a:rPr>
              <a:t>Zákon č. 40/1995 Sb., o regulaci reklamy a relevantní předpisy práva EU</a:t>
            </a:r>
            <a:endParaRPr lang="cs-CZ" dirty="0"/>
          </a:p>
        </p:txBody>
      </p:sp>
    </p:spTree>
    <p:extLst>
      <p:ext uri="{BB962C8B-B14F-4D97-AF65-F5344CB8AC3E}">
        <p14:creationId xmlns:p14="http://schemas.microsoft.com/office/powerpoint/2010/main" val="3159775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FEA6E3D-63F4-47D6-AF6C-07B7C7F3AFE9}"/>
              </a:ext>
            </a:extLst>
          </p:cNvPr>
          <p:cNvSpPr>
            <a:spLocks noGrp="1"/>
          </p:cNvSpPr>
          <p:nvPr>
            <p:ph idx="1"/>
          </p:nvPr>
        </p:nvSpPr>
        <p:spPr/>
        <p:txBody>
          <a:bodyPr/>
          <a:lstStyle/>
          <a:p>
            <a:pPr algn="just"/>
            <a:r>
              <a:rPr lang="cs-CZ" b="0" i="0" dirty="0">
                <a:effectLst/>
                <a:latin typeface="Arial" panose="020B0604020202020204" pitchFamily="34" charset="0"/>
              </a:rPr>
              <a:t>Komunikačními médii, kterými je reklama šířena, se rozumí prostředky umožňující přenášení reklamy, zejména periodický tisk</a:t>
            </a:r>
            <a:r>
              <a:rPr lang="cs-CZ" b="1" i="0" baseline="30000" dirty="0">
                <a:effectLst/>
                <a:latin typeface="Arial" panose="020B0604020202020204" pitchFamily="34" charset="0"/>
              </a:rPr>
              <a:t> </a:t>
            </a:r>
            <a:r>
              <a:rPr lang="cs-CZ" b="0" i="0" dirty="0">
                <a:effectLst/>
                <a:latin typeface="Arial" panose="020B0604020202020204" pitchFamily="34" charset="0"/>
              </a:rPr>
              <a:t>a neperiodické publikace, rozhlasové a televizní vysílání, audiovizuální mediální služby na vyžádání, audiovizuální produkce, počítačové sítě, nosiče audiovizuálních děl, plakáty a letáky.</a:t>
            </a:r>
            <a:endParaRPr lang="cs-CZ" dirty="0"/>
          </a:p>
        </p:txBody>
      </p:sp>
    </p:spTree>
    <p:extLst>
      <p:ext uri="{BB962C8B-B14F-4D97-AF65-F5344CB8AC3E}">
        <p14:creationId xmlns:p14="http://schemas.microsoft.com/office/powerpoint/2010/main" val="404009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57EF5-041D-4622-B6EC-626AF4113ADF}"/>
              </a:ext>
            </a:extLst>
          </p:cNvPr>
          <p:cNvSpPr>
            <a:spLocks noGrp="1"/>
          </p:cNvSpPr>
          <p:nvPr>
            <p:ph type="title"/>
          </p:nvPr>
        </p:nvSpPr>
        <p:spPr/>
        <p:txBody>
          <a:bodyPr/>
          <a:lstStyle/>
          <a:p>
            <a:pPr algn="ctr"/>
            <a:r>
              <a:rPr lang="cs-CZ" b="1" dirty="0"/>
              <a:t>Zakázaná reklama</a:t>
            </a:r>
          </a:p>
        </p:txBody>
      </p:sp>
      <p:sp>
        <p:nvSpPr>
          <p:cNvPr id="3" name="Zástupný obsah 2">
            <a:extLst>
              <a:ext uri="{FF2B5EF4-FFF2-40B4-BE49-F238E27FC236}">
                <a16:creationId xmlns:a16="http://schemas.microsoft.com/office/drawing/2014/main" id="{1FADCDD0-27D4-4802-9F43-F39F4ABE7547}"/>
              </a:ext>
            </a:extLst>
          </p:cNvPr>
          <p:cNvSpPr>
            <a:spLocks noGrp="1"/>
          </p:cNvSpPr>
          <p:nvPr>
            <p:ph idx="1"/>
          </p:nvPr>
        </p:nvSpPr>
        <p:spPr>
          <a:xfrm>
            <a:off x="662730" y="1459683"/>
            <a:ext cx="10691070" cy="4717279"/>
          </a:xfrm>
        </p:spPr>
        <p:txBody>
          <a:bodyPr>
            <a:normAutofit fontScale="47500" lnSpcReduction="20000"/>
          </a:bodyPr>
          <a:lstStyle/>
          <a:p>
            <a:pPr algn="just"/>
            <a:r>
              <a:rPr lang="cs-CZ" sz="4500" b="0" i="0" dirty="0">
                <a:effectLst/>
                <a:latin typeface="Arial" panose="020B0604020202020204" pitchFamily="34" charset="0"/>
              </a:rPr>
              <a:t>reklama zboží, služeb nebo jiných výkonů či hodnot, jejichž prodej, poskytování nebo šíření </a:t>
            </a:r>
            <a:r>
              <a:rPr lang="cs-CZ" sz="4500" b="0" i="0" dirty="0">
                <a:solidFill>
                  <a:srgbClr val="FF0000"/>
                </a:solidFill>
                <a:effectLst/>
                <a:latin typeface="Arial" panose="020B0604020202020204" pitchFamily="34" charset="0"/>
              </a:rPr>
              <a:t>je v rozporu s právními předpisy</a:t>
            </a:r>
            <a:r>
              <a:rPr lang="cs-CZ" sz="4500" b="0" i="0" dirty="0">
                <a:effectLst/>
                <a:latin typeface="Arial" panose="020B0604020202020204" pitchFamily="34" charset="0"/>
              </a:rPr>
              <a:t>,</a:t>
            </a:r>
          </a:p>
          <a:p>
            <a:pPr algn="just"/>
            <a:r>
              <a:rPr lang="cs-CZ" sz="4500" b="0" i="0" dirty="0">
                <a:solidFill>
                  <a:srgbClr val="FF0000"/>
                </a:solidFill>
                <a:effectLst/>
                <a:latin typeface="Arial" panose="020B0604020202020204" pitchFamily="34" charset="0"/>
              </a:rPr>
              <a:t>reklama, která je nekalou obchodní praktikou; </a:t>
            </a:r>
            <a:r>
              <a:rPr lang="cs-CZ" sz="4500" b="0" i="0" dirty="0">
                <a:effectLst/>
                <a:latin typeface="Arial" panose="020B0604020202020204" pitchFamily="34" charset="0"/>
              </a:rPr>
              <a:t>za takovou reklamu se nepovažuje umístění produktu v audiovizuálním díle nebo jiném zvukově obrazovém záznamu, splňuje-li podmínky stanovené jiným právním předpisem</a:t>
            </a:r>
            <a:r>
              <a:rPr lang="cs-CZ" sz="4500" b="1" i="0" baseline="30000" dirty="0">
                <a:solidFill>
                  <a:srgbClr val="0563C1"/>
                </a:solidFill>
                <a:effectLst/>
                <a:latin typeface="Arial" panose="020B0604020202020204" pitchFamily="34" charset="0"/>
              </a:rPr>
              <a:t>,</a:t>
            </a:r>
            <a:endParaRPr lang="cs-CZ" sz="4500" b="0" i="0" dirty="0">
              <a:effectLst/>
              <a:latin typeface="Arial" panose="020B0604020202020204" pitchFamily="34" charset="0"/>
            </a:endParaRPr>
          </a:p>
          <a:p>
            <a:pPr algn="just"/>
            <a:r>
              <a:rPr lang="cs-CZ" sz="4500" b="0" i="0" dirty="0">
                <a:solidFill>
                  <a:srgbClr val="FF0000"/>
                </a:solidFill>
                <a:effectLst/>
                <a:latin typeface="Arial" panose="020B0604020202020204" pitchFamily="34" charset="0"/>
              </a:rPr>
              <a:t>šíření nevyžádané reklamy v listinné podobě, pokud adresáta obtěžuje; za reklamu, která obtěžuje, se považuje reklama směřující ke konkrétnímu adresátovi za podmínky, že adresát dal předem jasně a srozumitelně najevo, že si nepřeje, aby vůči němu byla nevyžádaná reklama šířena,</a:t>
            </a:r>
          </a:p>
          <a:p>
            <a:pPr algn="just"/>
            <a:r>
              <a:rPr lang="cs-CZ" sz="4500" b="0" i="0" dirty="0">
                <a:effectLst/>
                <a:latin typeface="Arial" panose="020B0604020202020204" pitchFamily="34" charset="0"/>
              </a:rPr>
              <a:t>reklama šířená na veřejně přístupných místech mimo provozovnu jiným způsobem než prostřednictvím reklamního nebo propagačního zařízení zřízeného podle zvláštního právního předpisu, stanoví-li tak obec svým nařízením vydaným v přenesené působnosti</a:t>
            </a:r>
            <a:endParaRPr lang="cs-CZ" sz="4500" b="1" i="0" baseline="30000" dirty="0">
              <a:solidFill>
                <a:srgbClr val="0563C1"/>
              </a:solidFill>
              <a:effectLst/>
              <a:latin typeface="Arial" panose="020B0604020202020204" pitchFamily="34" charset="0"/>
            </a:endParaRPr>
          </a:p>
          <a:p>
            <a:pPr algn="just"/>
            <a:r>
              <a:rPr lang="cs-CZ" sz="4500" b="0" i="0" dirty="0">
                <a:solidFill>
                  <a:srgbClr val="FF0000"/>
                </a:solidFill>
                <a:effectLst/>
                <a:latin typeface="Arial" panose="020B0604020202020204" pitchFamily="34" charset="0"/>
              </a:rPr>
              <a:t>šíření anonymního oznámení týkajícího se voleb v době od vyhlášení voleb do ukončení hlasování,</a:t>
            </a:r>
          </a:p>
          <a:p>
            <a:pPr algn="just"/>
            <a:r>
              <a:rPr lang="cs-CZ" sz="4500" b="0" i="0" dirty="0">
                <a:effectLst/>
                <a:latin typeface="Arial" panose="020B0604020202020204" pitchFamily="34" charset="0"/>
              </a:rPr>
              <a:t>reklama na </a:t>
            </a:r>
            <a:r>
              <a:rPr lang="cs-CZ" sz="4500" b="0" i="0" dirty="0">
                <a:solidFill>
                  <a:srgbClr val="FF0000"/>
                </a:solidFill>
                <a:effectLst/>
                <a:latin typeface="Arial" panose="020B0604020202020204" pitchFamily="34" charset="0"/>
              </a:rPr>
              <a:t>hazardní hru provozovanou bez základního povolení </a:t>
            </a:r>
            <a:r>
              <a:rPr lang="cs-CZ" sz="4500" b="0" i="0" dirty="0">
                <a:effectLst/>
                <a:latin typeface="Arial" panose="020B0604020202020204" pitchFamily="34" charset="0"/>
              </a:rPr>
              <a:t>podle zákona upravujícího hazardní hry.</a:t>
            </a:r>
          </a:p>
          <a:p>
            <a:endParaRPr lang="cs-CZ" dirty="0"/>
          </a:p>
        </p:txBody>
      </p:sp>
    </p:spTree>
    <p:extLst>
      <p:ext uri="{BB962C8B-B14F-4D97-AF65-F5344CB8AC3E}">
        <p14:creationId xmlns:p14="http://schemas.microsoft.com/office/powerpoint/2010/main" val="2214767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B93EA8-BF7C-42E1-B4C5-8D2DB019D436}"/>
              </a:ext>
            </a:extLst>
          </p:cNvPr>
          <p:cNvSpPr>
            <a:spLocks noGrp="1"/>
          </p:cNvSpPr>
          <p:nvPr>
            <p:ph type="title"/>
          </p:nvPr>
        </p:nvSpPr>
        <p:spPr/>
        <p:txBody>
          <a:bodyPr/>
          <a:lstStyle/>
          <a:p>
            <a:r>
              <a:rPr lang="cs-CZ" b="1" dirty="0"/>
              <a:t>A dále je zakázaná reklama</a:t>
            </a:r>
            <a:endParaRPr lang="cs-CZ" dirty="0"/>
          </a:p>
        </p:txBody>
      </p:sp>
      <p:sp>
        <p:nvSpPr>
          <p:cNvPr id="3" name="Zástupný obsah 2">
            <a:extLst>
              <a:ext uri="{FF2B5EF4-FFF2-40B4-BE49-F238E27FC236}">
                <a16:creationId xmlns:a16="http://schemas.microsoft.com/office/drawing/2014/main" id="{1A94E9D3-1EF5-4679-899F-3F571290D72C}"/>
              </a:ext>
            </a:extLst>
          </p:cNvPr>
          <p:cNvSpPr>
            <a:spLocks noGrp="1"/>
          </p:cNvSpPr>
          <p:nvPr>
            <p:ph idx="1"/>
          </p:nvPr>
        </p:nvSpPr>
        <p:spPr/>
        <p:txBody>
          <a:bodyPr/>
          <a:lstStyle/>
          <a:p>
            <a:pPr algn="just"/>
            <a:r>
              <a:rPr lang="cs-CZ" b="0" i="0" dirty="0">
                <a:effectLst/>
                <a:latin typeface="Arial" panose="020B0604020202020204" pitchFamily="34" charset="0"/>
              </a:rPr>
              <a:t>Reklama nesmí být v rozporu s </a:t>
            </a:r>
            <a:r>
              <a:rPr lang="cs-CZ" b="0" i="0" dirty="0">
                <a:solidFill>
                  <a:srgbClr val="FF0000"/>
                </a:solidFill>
                <a:effectLst/>
                <a:latin typeface="Arial" panose="020B0604020202020204" pitchFamily="34" charset="0"/>
              </a:rPr>
              <a:t>dobrými mravy</a:t>
            </a:r>
            <a:r>
              <a:rPr lang="cs-CZ" b="0" i="0" dirty="0">
                <a:effectLst/>
                <a:latin typeface="Arial" panose="020B0604020202020204" pitchFamily="34" charset="0"/>
              </a:rPr>
              <a:t>, zejména nesmí obsahovat jakoukoliv </a:t>
            </a:r>
            <a:r>
              <a:rPr lang="cs-CZ" b="0" i="0" dirty="0">
                <a:solidFill>
                  <a:srgbClr val="FF0000"/>
                </a:solidFill>
                <a:effectLst/>
                <a:latin typeface="Arial" panose="020B0604020202020204" pitchFamily="34" charset="0"/>
              </a:rPr>
              <a:t>diskriminaci</a:t>
            </a:r>
            <a:r>
              <a:rPr lang="cs-CZ" b="0" i="0" dirty="0">
                <a:effectLst/>
                <a:latin typeface="Arial" panose="020B0604020202020204" pitchFamily="34" charset="0"/>
              </a:rPr>
              <a:t> z důvodů rasy, </a:t>
            </a:r>
            <a:r>
              <a:rPr lang="cs-CZ" b="0" i="0" dirty="0">
                <a:solidFill>
                  <a:srgbClr val="FF0000"/>
                </a:solidFill>
                <a:effectLst/>
                <a:latin typeface="Arial" panose="020B0604020202020204" pitchFamily="34" charset="0"/>
              </a:rPr>
              <a:t>pohlaví</a:t>
            </a:r>
            <a:r>
              <a:rPr lang="cs-CZ" b="0" i="0" dirty="0">
                <a:effectLst/>
                <a:latin typeface="Arial" panose="020B0604020202020204" pitchFamily="34" charset="0"/>
              </a:rPr>
              <a:t> nebo </a:t>
            </a:r>
            <a:r>
              <a:rPr lang="cs-CZ" b="0" i="0" dirty="0">
                <a:solidFill>
                  <a:srgbClr val="FF0000"/>
                </a:solidFill>
                <a:effectLst/>
                <a:latin typeface="Arial" panose="020B0604020202020204" pitchFamily="34" charset="0"/>
              </a:rPr>
              <a:t>národnosti</a:t>
            </a:r>
            <a:r>
              <a:rPr lang="cs-CZ" b="0" i="0" dirty="0">
                <a:effectLst/>
                <a:latin typeface="Arial" panose="020B0604020202020204" pitchFamily="34" charset="0"/>
              </a:rPr>
              <a:t> nebo </a:t>
            </a:r>
            <a:r>
              <a:rPr lang="cs-CZ" b="0" i="0" dirty="0">
                <a:solidFill>
                  <a:srgbClr val="FF0000"/>
                </a:solidFill>
                <a:effectLst/>
                <a:latin typeface="Arial" panose="020B0604020202020204" pitchFamily="34" charset="0"/>
              </a:rPr>
              <a:t>napadat náboženské </a:t>
            </a:r>
            <a:r>
              <a:rPr lang="cs-CZ" b="0" i="0" dirty="0">
                <a:effectLst/>
                <a:latin typeface="Arial" panose="020B0604020202020204" pitchFamily="34" charset="0"/>
              </a:rPr>
              <a:t>nebo </a:t>
            </a:r>
            <a:r>
              <a:rPr lang="cs-CZ" b="0" i="0" dirty="0">
                <a:solidFill>
                  <a:srgbClr val="FF0000"/>
                </a:solidFill>
                <a:effectLst/>
                <a:latin typeface="Arial" panose="020B0604020202020204" pitchFamily="34" charset="0"/>
              </a:rPr>
              <a:t>národnostní cítění</a:t>
            </a:r>
            <a:r>
              <a:rPr lang="cs-CZ" b="0" i="0" dirty="0">
                <a:effectLst/>
                <a:latin typeface="Arial" panose="020B0604020202020204" pitchFamily="34" charset="0"/>
              </a:rPr>
              <a:t>, ohrožovat obecně nepřijatelným způsobem </a:t>
            </a:r>
            <a:r>
              <a:rPr lang="cs-CZ" b="0" i="0" dirty="0">
                <a:solidFill>
                  <a:srgbClr val="FF0000"/>
                </a:solidFill>
                <a:effectLst/>
                <a:latin typeface="Arial" panose="020B0604020202020204" pitchFamily="34" charset="0"/>
              </a:rPr>
              <a:t>mravnost</a:t>
            </a:r>
            <a:r>
              <a:rPr lang="cs-CZ" b="0" i="0" dirty="0">
                <a:effectLst/>
                <a:latin typeface="Arial" panose="020B0604020202020204" pitchFamily="34" charset="0"/>
              </a:rPr>
              <a:t>, </a:t>
            </a:r>
            <a:r>
              <a:rPr lang="cs-CZ" b="0" i="0" dirty="0">
                <a:solidFill>
                  <a:srgbClr val="FF0000"/>
                </a:solidFill>
                <a:effectLst/>
                <a:latin typeface="Arial" panose="020B0604020202020204" pitchFamily="34" charset="0"/>
              </a:rPr>
              <a:t>snižovat lidskou důstojnost</a:t>
            </a:r>
            <a:r>
              <a:rPr lang="cs-CZ" b="0" i="0" dirty="0">
                <a:effectLst/>
                <a:latin typeface="Arial" panose="020B0604020202020204" pitchFamily="34" charset="0"/>
              </a:rPr>
              <a:t>, obsahovat prvky </a:t>
            </a:r>
            <a:r>
              <a:rPr lang="cs-CZ" b="0" i="0" dirty="0">
                <a:solidFill>
                  <a:srgbClr val="FF0000"/>
                </a:solidFill>
                <a:effectLst/>
                <a:latin typeface="Arial" panose="020B0604020202020204" pitchFamily="34" charset="0"/>
              </a:rPr>
              <a:t>pornografie</a:t>
            </a:r>
            <a:r>
              <a:rPr lang="cs-CZ" b="0" i="0" dirty="0">
                <a:effectLst/>
                <a:latin typeface="Arial" panose="020B0604020202020204" pitchFamily="34" charset="0"/>
              </a:rPr>
              <a:t>, násilí nebo prvky </a:t>
            </a:r>
            <a:r>
              <a:rPr lang="cs-CZ" b="0" i="0" dirty="0">
                <a:solidFill>
                  <a:srgbClr val="FF0000"/>
                </a:solidFill>
                <a:effectLst/>
                <a:latin typeface="Arial" panose="020B0604020202020204" pitchFamily="34" charset="0"/>
              </a:rPr>
              <a:t>využívající motivu strachu</a:t>
            </a:r>
            <a:r>
              <a:rPr lang="cs-CZ" b="0" i="0" dirty="0">
                <a:effectLst/>
                <a:latin typeface="Arial" panose="020B0604020202020204" pitchFamily="34" charset="0"/>
              </a:rPr>
              <a:t>. Reklama nesmí napadat </a:t>
            </a:r>
            <a:r>
              <a:rPr lang="cs-CZ" b="0" i="0" dirty="0">
                <a:solidFill>
                  <a:srgbClr val="FF0000"/>
                </a:solidFill>
                <a:effectLst/>
                <a:latin typeface="Arial" panose="020B0604020202020204" pitchFamily="34" charset="0"/>
              </a:rPr>
              <a:t>politické přesvědčení</a:t>
            </a:r>
            <a:r>
              <a:rPr lang="cs-CZ" b="0" i="0" dirty="0">
                <a:effectLst/>
                <a:latin typeface="Arial" panose="020B0604020202020204" pitchFamily="34" charset="0"/>
              </a:rPr>
              <a:t>.</a:t>
            </a:r>
          </a:p>
          <a:p>
            <a:pPr algn="just"/>
            <a:r>
              <a:rPr lang="cs-CZ" b="0" i="0" dirty="0">
                <a:effectLst/>
                <a:latin typeface="Arial" panose="020B0604020202020204" pitchFamily="34" charset="0"/>
              </a:rPr>
              <a:t>Reklama nesmí podporovat chování poškozující zdraví nebo ohrožující bezpečnost osob nebo majetku, jakož i jednání poškozující zájmy na ochranu životního prostředí.</a:t>
            </a:r>
          </a:p>
          <a:p>
            <a:endParaRPr lang="cs-CZ" dirty="0"/>
          </a:p>
        </p:txBody>
      </p:sp>
    </p:spTree>
    <p:extLst>
      <p:ext uri="{BB962C8B-B14F-4D97-AF65-F5344CB8AC3E}">
        <p14:creationId xmlns:p14="http://schemas.microsoft.com/office/powerpoint/2010/main" val="337083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6A166C-A451-4FAD-85FB-986304B53E8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7A419FB-EA48-4359-BD05-7CF87188D591}"/>
              </a:ext>
            </a:extLst>
          </p:cNvPr>
          <p:cNvSpPr>
            <a:spLocks noGrp="1"/>
          </p:cNvSpPr>
          <p:nvPr>
            <p:ph idx="1"/>
          </p:nvPr>
        </p:nvSpPr>
        <p:spPr/>
        <p:txBody>
          <a:bodyPr/>
          <a:lstStyle/>
          <a:p>
            <a:pPr algn="just"/>
            <a:r>
              <a:rPr lang="cs-CZ" b="0" i="0" dirty="0">
                <a:effectLst/>
                <a:latin typeface="Arial" panose="020B0604020202020204" pitchFamily="34" charset="0"/>
              </a:rPr>
              <a:t>Srovnávací reklama na léčivé přípravky určené k podávání lidem nebo na zdravotní služby je při splnění podmínek stanovených občanským zákoníkem přípustná, je-li zaměřena na osoby oprávněné tyto léčivé přípravky předepisovat nebo vydávat anebo tyto zdravotní služby poskytovat.</a:t>
            </a:r>
            <a:endParaRPr lang="cs-CZ" dirty="0"/>
          </a:p>
        </p:txBody>
      </p:sp>
    </p:spTree>
    <p:extLst>
      <p:ext uri="{BB962C8B-B14F-4D97-AF65-F5344CB8AC3E}">
        <p14:creationId xmlns:p14="http://schemas.microsoft.com/office/powerpoint/2010/main" val="3403396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3A40A14-07AF-449C-94EB-D8B716551F6D}"/>
              </a:ext>
            </a:extLst>
          </p:cNvPr>
          <p:cNvSpPr>
            <a:spLocks noGrp="1"/>
          </p:cNvSpPr>
          <p:nvPr>
            <p:ph idx="1"/>
          </p:nvPr>
        </p:nvSpPr>
        <p:spPr>
          <a:xfrm>
            <a:off x="838200" y="788565"/>
            <a:ext cx="10515600" cy="5388398"/>
          </a:xfrm>
        </p:spPr>
        <p:txBody>
          <a:bodyPr/>
          <a:lstStyle/>
          <a:p>
            <a:pPr algn="just"/>
            <a:r>
              <a:rPr lang="cs-CZ" b="0" i="0" dirty="0">
                <a:effectLst/>
                <a:latin typeface="Arial" panose="020B0604020202020204" pitchFamily="34" charset="0"/>
              </a:rPr>
              <a:t>Reklama nesmí, pokud jde o osoby mladší 18 let,</a:t>
            </a:r>
          </a:p>
          <a:p>
            <a:pPr lvl="1" algn="just"/>
            <a:r>
              <a:rPr lang="cs-CZ" b="1" i="0" dirty="0">
                <a:effectLst/>
                <a:latin typeface="Arial" panose="020B0604020202020204" pitchFamily="34" charset="0"/>
              </a:rPr>
              <a:t>a)</a:t>
            </a:r>
            <a:r>
              <a:rPr lang="cs-CZ" b="0" i="0" dirty="0">
                <a:effectLst/>
                <a:latin typeface="Arial" panose="020B0604020202020204" pitchFamily="34" charset="0"/>
              </a:rPr>
              <a:t> podporovat chování ohrožující jejich zdraví, psychický nebo morální vývoj,</a:t>
            </a:r>
          </a:p>
          <a:p>
            <a:pPr lvl="1" algn="just"/>
            <a:r>
              <a:rPr lang="cs-CZ" b="1" i="0" dirty="0">
                <a:effectLst/>
                <a:latin typeface="Arial" panose="020B0604020202020204" pitchFamily="34" charset="0"/>
              </a:rPr>
              <a:t>b)</a:t>
            </a:r>
            <a:r>
              <a:rPr lang="cs-CZ" b="0" i="0" dirty="0">
                <a:effectLst/>
                <a:latin typeface="Arial" panose="020B0604020202020204" pitchFamily="34" charset="0"/>
              </a:rPr>
              <a:t> využívat jejich zvláštní důvěry vůči jejich rodičům nebo zákonným zástupcům nebo jiným osobám,</a:t>
            </a:r>
          </a:p>
          <a:p>
            <a:pPr lvl="1" algn="just"/>
            <a:r>
              <a:rPr lang="cs-CZ" b="1" i="0" dirty="0">
                <a:effectLst/>
                <a:latin typeface="Arial" panose="020B0604020202020204" pitchFamily="34" charset="0"/>
              </a:rPr>
              <a:t>c)</a:t>
            </a:r>
            <a:r>
              <a:rPr lang="cs-CZ" b="0" i="0" dirty="0">
                <a:effectLst/>
                <a:latin typeface="Arial" panose="020B0604020202020204" pitchFamily="34" charset="0"/>
              </a:rPr>
              <a:t> nevhodným způsobem je ukazovat v nebezpečných situacích.</a:t>
            </a:r>
          </a:p>
          <a:p>
            <a:endParaRPr lang="cs-CZ" dirty="0"/>
          </a:p>
        </p:txBody>
      </p:sp>
    </p:spTree>
    <p:extLst>
      <p:ext uri="{BB962C8B-B14F-4D97-AF65-F5344CB8AC3E}">
        <p14:creationId xmlns:p14="http://schemas.microsoft.com/office/powerpoint/2010/main" val="280280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80AE05-5BE9-439C-A633-9C99EC5C9174}"/>
              </a:ext>
            </a:extLst>
          </p:cNvPr>
          <p:cNvSpPr>
            <a:spLocks noGrp="1"/>
          </p:cNvSpPr>
          <p:nvPr>
            <p:ph type="title"/>
          </p:nvPr>
        </p:nvSpPr>
        <p:spPr/>
        <p:txBody>
          <a:bodyPr/>
          <a:lstStyle/>
          <a:p>
            <a:r>
              <a:rPr lang="cs-CZ" dirty="0"/>
              <a:t>Reklama na vymezené produkty: </a:t>
            </a:r>
          </a:p>
        </p:txBody>
      </p:sp>
      <p:sp>
        <p:nvSpPr>
          <p:cNvPr id="3" name="Zástupný obsah 2">
            <a:extLst>
              <a:ext uri="{FF2B5EF4-FFF2-40B4-BE49-F238E27FC236}">
                <a16:creationId xmlns:a16="http://schemas.microsoft.com/office/drawing/2014/main" id="{0A48B328-71FB-4867-B275-403B33852BD3}"/>
              </a:ext>
            </a:extLst>
          </p:cNvPr>
          <p:cNvSpPr>
            <a:spLocks noGrp="1"/>
          </p:cNvSpPr>
          <p:nvPr>
            <p:ph idx="1"/>
          </p:nvPr>
        </p:nvSpPr>
        <p:spPr/>
        <p:txBody>
          <a:bodyPr>
            <a:normAutofit fontScale="85000" lnSpcReduction="20000"/>
          </a:bodyPr>
          <a:lstStyle/>
          <a:p>
            <a:r>
              <a:rPr lang="cs-CZ" dirty="0"/>
              <a:t>Tabákové výrobky</a:t>
            </a:r>
          </a:p>
          <a:p>
            <a:r>
              <a:rPr lang="cs-CZ" dirty="0"/>
              <a:t>Elektronické cigarety</a:t>
            </a:r>
          </a:p>
          <a:p>
            <a:r>
              <a:rPr lang="cs-CZ" dirty="0"/>
              <a:t>Alkoholické nápoje</a:t>
            </a:r>
          </a:p>
          <a:p>
            <a:r>
              <a:rPr lang="cs-CZ" dirty="0"/>
              <a:t>Léčivé prostředky </a:t>
            </a:r>
          </a:p>
          <a:p>
            <a:r>
              <a:rPr lang="cs-CZ" dirty="0"/>
              <a:t>Potraviny</a:t>
            </a:r>
          </a:p>
          <a:p>
            <a:r>
              <a:rPr lang="cs-CZ" dirty="0"/>
              <a:t>Kojenecká výživa</a:t>
            </a:r>
          </a:p>
          <a:p>
            <a:r>
              <a:rPr lang="cs-CZ" dirty="0"/>
              <a:t>Darování lidských tkání</a:t>
            </a:r>
          </a:p>
          <a:p>
            <a:r>
              <a:rPr lang="cs-CZ" dirty="0"/>
              <a:t>Ubytovací zařízení</a:t>
            </a:r>
          </a:p>
          <a:p>
            <a:r>
              <a:rPr lang="cs-CZ" dirty="0"/>
              <a:t>Hazardní hry</a:t>
            </a:r>
          </a:p>
          <a:p>
            <a:r>
              <a:rPr lang="cs-CZ" dirty="0"/>
              <a:t>Střelné zbraně</a:t>
            </a:r>
          </a:p>
          <a:p>
            <a:r>
              <a:rPr lang="cs-CZ" dirty="0"/>
              <a:t>Pohřebnictví </a:t>
            </a:r>
          </a:p>
          <a:p>
            <a:endParaRPr lang="cs-CZ" dirty="0"/>
          </a:p>
          <a:p>
            <a:endParaRPr lang="cs-CZ" dirty="0"/>
          </a:p>
        </p:txBody>
      </p:sp>
    </p:spTree>
    <p:extLst>
      <p:ext uri="{BB962C8B-B14F-4D97-AF65-F5344CB8AC3E}">
        <p14:creationId xmlns:p14="http://schemas.microsoft.com/office/powerpoint/2010/main" val="325160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56A25-583A-4AC4-AA84-5D684C8AAA4A}"/>
              </a:ext>
            </a:extLst>
          </p:cNvPr>
          <p:cNvSpPr>
            <a:spLocks noGrp="1"/>
          </p:cNvSpPr>
          <p:nvPr>
            <p:ph type="title"/>
          </p:nvPr>
        </p:nvSpPr>
        <p:spPr/>
        <p:txBody>
          <a:bodyPr/>
          <a:lstStyle/>
          <a:p>
            <a:r>
              <a:rPr lang="cs-CZ" dirty="0"/>
              <a:t>Reklama na alkoholické nápoje</a:t>
            </a:r>
          </a:p>
        </p:txBody>
      </p:sp>
      <p:sp>
        <p:nvSpPr>
          <p:cNvPr id="3" name="Zástupný obsah 2">
            <a:extLst>
              <a:ext uri="{FF2B5EF4-FFF2-40B4-BE49-F238E27FC236}">
                <a16:creationId xmlns:a16="http://schemas.microsoft.com/office/drawing/2014/main" id="{7DCE64E8-A297-4806-BBDB-EBEE5BF8EAFB}"/>
              </a:ext>
            </a:extLst>
          </p:cNvPr>
          <p:cNvSpPr>
            <a:spLocks noGrp="1"/>
          </p:cNvSpPr>
          <p:nvPr>
            <p:ph idx="1"/>
          </p:nvPr>
        </p:nvSpPr>
        <p:spPr/>
        <p:txBody>
          <a:bodyPr>
            <a:normAutofit fontScale="92500" lnSpcReduction="10000"/>
          </a:bodyPr>
          <a:lstStyle/>
          <a:p>
            <a:pPr algn="just"/>
            <a:r>
              <a:rPr lang="cs-CZ" b="0" i="0" dirty="0">
                <a:effectLst/>
                <a:latin typeface="Arial" panose="020B0604020202020204" pitchFamily="34" charset="0"/>
              </a:rPr>
              <a:t>Reklama na alkoholické nápoje</a:t>
            </a:r>
            <a:r>
              <a:rPr lang="cs-CZ" b="1" i="0" baseline="30000" dirty="0">
                <a:effectLst/>
                <a:latin typeface="Arial" panose="020B0604020202020204" pitchFamily="34" charset="0"/>
              </a:rPr>
              <a:t> </a:t>
            </a:r>
            <a:r>
              <a:rPr lang="cs-CZ" b="0" i="0" dirty="0">
                <a:effectLst/>
                <a:latin typeface="Arial" panose="020B0604020202020204" pitchFamily="34" charset="0"/>
              </a:rPr>
              <a:t>nesmí</a:t>
            </a:r>
          </a:p>
          <a:p>
            <a:pPr lvl="1" algn="just"/>
            <a:r>
              <a:rPr lang="cs-CZ" b="1" i="0" dirty="0">
                <a:effectLst/>
                <a:latin typeface="Arial" panose="020B0604020202020204" pitchFamily="34" charset="0"/>
              </a:rPr>
              <a:t>a)</a:t>
            </a:r>
            <a:r>
              <a:rPr lang="cs-CZ" b="0" i="0" dirty="0">
                <a:effectLst/>
                <a:latin typeface="Arial" panose="020B0604020202020204" pitchFamily="34" charset="0"/>
              </a:rPr>
              <a:t> nabádat k nestřídmému užívání alkoholických nápojů anebo záporně či ironicky hodnotit abstinenci nebo zdrženlivost,</a:t>
            </a:r>
          </a:p>
          <a:p>
            <a:pPr lvl="1" algn="just"/>
            <a:r>
              <a:rPr lang="cs-CZ" b="1" i="0" dirty="0">
                <a:effectLst/>
                <a:latin typeface="Arial" panose="020B0604020202020204" pitchFamily="34" charset="0"/>
              </a:rPr>
              <a:t>b)</a:t>
            </a:r>
            <a:r>
              <a:rPr lang="cs-CZ" b="0" i="0" dirty="0">
                <a:effectLst/>
                <a:latin typeface="Arial" panose="020B0604020202020204" pitchFamily="34" charset="0"/>
              </a:rPr>
              <a:t> být zaměřena na osoby mladší 18 let, zejména nesmí tyto osoby ani osoby, které jako mladší 18 let vyhlížejí, zobrazovat při spotřebě alkoholických nápojů nebo nesmí využívat prvky, prostředky nebo akce, které osoby mladší 18 let oslovují,</a:t>
            </a:r>
          </a:p>
          <a:p>
            <a:pPr lvl="1" algn="just"/>
            <a:r>
              <a:rPr lang="cs-CZ" b="1" i="0" dirty="0">
                <a:effectLst/>
                <a:latin typeface="Arial" panose="020B0604020202020204" pitchFamily="34" charset="0"/>
              </a:rPr>
              <a:t>c)</a:t>
            </a:r>
            <a:r>
              <a:rPr lang="cs-CZ" b="0" i="0" dirty="0">
                <a:effectLst/>
                <a:latin typeface="Arial" panose="020B0604020202020204" pitchFamily="34" charset="0"/>
              </a:rPr>
              <a:t> spojovat spotřebu alkoholu se zvýšenými výkony nebo být užita v souvislosti s řízením vozidla,</a:t>
            </a:r>
          </a:p>
          <a:p>
            <a:pPr lvl="1" algn="just"/>
            <a:r>
              <a:rPr lang="cs-CZ" b="1" i="0" dirty="0">
                <a:effectLst/>
                <a:latin typeface="Arial" panose="020B0604020202020204" pitchFamily="34" charset="0"/>
              </a:rPr>
              <a:t>d)</a:t>
            </a:r>
            <a:r>
              <a:rPr lang="cs-CZ" b="0" i="0" dirty="0">
                <a:effectLst/>
                <a:latin typeface="Arial" panose="020B0604020202020204" pitchFamily="34" charset="0"/>
              </a:rPr>
              <a:t> vytvářet dojem, že spotřeba alkoholu přispívá ke společenskému nebo sexuálnímu úspěchu,</a:t>
            </a:r>
          </a:p>
          <a:p>
            <a:pPr lvl="1" algn="just"/>
            <a:r>
              <a:rPr lang="cs-CZ" b="1" i="0" dirty="0">
                <a:effectLst/>
                <a:latin typeface="Arial" panose="020B0604020202020204" pitchFamily="34" charset="0"/>
              </a:rPr>
              <a:t>e)</a:t>
            </a:r>
            <a:r>
              <a:rPr lang="cs-CZ" b="0" i="0" dirty="0">
                <a:effectLst/>
                <a:latin typeface="Arial" panose="020B0604020202020204" pitchFamily="34" charset="0"/>
              </a:rPr>
              <a:t> tvrdit, že alkohol v nápoji má léčebné vlastnosti nebo povzbuzující nebo uklidňující účinek anebo že je prostředkem řešení osobních problémů,</a:t>
            </a:r>
          </a:p>
          <a:p>
            <a:pPr lvl="1" algn="just"/>
            <a:r>
              <a:rPr lang="cs-CZ" b="1" i="0" dirty="0">
                <a:effectLst/>
                <a:latin typeface="Arial" panose="020B0604020202020204" pitchFamily="34" charset="0"/>
              </a:rPr>
              <a:t>f)</a:t>
            </a:r>
            <a:r>
              <a:rPr lang="cs-CZ" b="0" i="0" dirty="0">
                <a:effectLst/>
                <a:latin typeface="Arial" panose="020B0604020202020204" pitchFamily="34" charset="0"/>
              </a:rPr>
              <a:t> zdůrazňovat obsah alkoholu jako kladnou vlastnost nápoje.</a:t>
            </a:r>
          </a:p>
          <a:p>
            <a:endParaRPr lang="cs-CZ" dirty="0"/>
          </a:p>
        </p:txBody>
      </p:sp>
    </p:spTree>
    <p:extLst>
      <p:ext uri="{BB962C8B-B14F-4D97-AF65-F5344CB8AC3E}">
        <p14:creationId xmlns:p14="http://schemas.microsoft.com/office/powerpoint/2010/main" val="1217807619"/>
      </p:ext>
    </p:extLst>
  </p:cSld>
  <p:clrMapOvr>
    <a:masterClrMapping/>
  </p:clrMapOvr>
</p:sld>
</file>

<file path=ppt/theme/theme1.xml><?xml version="1.0" encoding="utf-8"?>
<a:theme xmlns:a="http://schemas.openxmlformats.org/drawingml/2006/main" name="Motiv Office">
  <a:themeElements>
    <a:clrScheme name="Vlastní 15">
      <a:dk1>
        <a:srgbClr val="0070C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04B563606401C4597EF601F4D29DC4B" ma:contentTypeVersion="0" ma:contentTypeDescription="Vytvoří nový dokument" ma:contentTypeScope="" ma:versionID="9e51ef4772c518de7d06042c240a1b1a">
  <xsd:schema xmlns:xsd="http://www.w3.org/2001/XMLSchema" xmlns:xs="http://www.w3.org/2001/XMLSchema" xmlns:p="http://schemas.microsoft.com/office/2006/metadata/properties" targetNamespace="http://schemas.microsoft.com/office/2006/metadata/properties" ma:root="true" ma:fieldsID="bcf11d7144156ec8ff49edce0dd6720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9D4DCD-E2CD-4C7C-84CB-DD9738B861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32F8B68-1790-41BA-86DA-84F938201CFB}">
  <ds:schemaRefs>
    <ds:schemaRef ds:uri="http://schemas.microsoft.com/sharepoint/v3/contenttype/forms"/>
  </ds:schemaRefs>
</ds:datastoreItem>
</file>

<file path=customXml/itemProps3.xml><?xml version="1.0" encoding="utf-8"?>
<ds:datastoreItem xmlns:ds="http://schemas.openxmlformats.org/officeDocument/2006/customXml" ds:itemID="{567388A1-79CF-49E6-A022-3B6D4936E84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TotalTime>
  <Words>918</Words>
  <Application>Microsoft Office PowerPoint</Application>
  <PresentationFormat>Širokoúhlá obrazovka</PresentationFormat>
  <Paragraphs>67</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Regulace reklamy</vt:lpstr>
      <vt:lpstr>Co je reklama?</vt:lpstr>
      <vt:lpstr>Prezentace aplikace PowerPoint</vt:lpstr>
      <vt:lpstr>Zakázaná reklama</vt:lpstr>
      <vt:lpstr>A dále je zakázaná reklama</vt:lpstr>
      <vt:lpstr>Prezentace aplikace PowerPoint</vt:lpstr>
      <vt:lpstr>Prezentace aplikace PowerPoint</vt:lpstr>
      <vt:lpstr>Reklama na vymezené produkty: </vt:lpstr>
      <vt:lpstr>Reklama na alkoholické nápoje</vt:lpstr>
      <vt:lpstr>Reklama podporující darování lidských tkání</vt:lpstr>
      <vt:lpstr>Potraviny </vt:lpstr>
      <vt:lpstr>Kojenecká výživa</vt:lpstr>
      <vt:lpstr>Pohřebnictví </vt:lpstr>
      <vt:lpstr>Dozor a kontrola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Regulace reklamy</dc:title>
  <dc:creator>Ondřej Pavelek</dc:creator>
  <cp:lastModifiedBy>Ondřej Pavelek</cp:lastModifiedBy>
  <cp:revision>17</cp:revision>
  <dcterms:created xsi:type="dcterms:W3CDTF">2021-02-24T09:05:10Z</dcterms:created>
  <dcterms:modified xsi:type="dcterms:W3CDTF">2021-02-24T09:28:59Z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0x010100604B563606401C4597EF601F4D29DC4B</vt:lpwstr>
  </property>
</Properties>
</file>