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3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99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6385430-38A1-4ADD-88EB-DE1ED329D03F}" type="datetimeFigureOut">
              <a:rPr lang="cs-CZ" smtClean="0"/>
              <a:t>21.02.2022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21.02.2022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21.02.2022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6385430-38A1-4ADD-88EB-DE1ED329D03F}" type="datetimeFigureOut">
              <a:rPr lang="cs-CZ" smtClean="0"/>
              <a:t>21.02.2022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6385430-38A1-4ADD-88EB-DE1ED329D03F}" type="datetimeFigureOut">
              <a:rPr lang="cs-CZ" smtClean="0"/>
              <a:t>21.02.2022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21.02.2022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21.02.2022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6385430-38A1-4ADD-88EB-DE1ED329D03F}" type="datetimeFigureOut">
              <a:rPr lang="cs-CZ" smtClean="0"/>
              <a:t>21.02.2022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21.02.2022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6385430-38A1-4ADD-88EB-DE1ED329D03F}" type="datetimeFigureOut">
              <a:rPr lang="cs-CZ" smtClean="0"/>
              <a:t>21.02.2022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6385430-38A1-4ADD-88EB-DE1ED329D03F}" type="datetimeFigureOut">
              <a:rPr lang="cs-CZ" smtClean="0"/>
              <a:t>21.02.2022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6385430-38A1-4ADD-88EB-DE1ED329D03F}" type="datetimeFigureOut">
              <a:rPr lang="cs-CZ" smtClean="0"/>
              <a:t>21.02.2022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86000" y="2852936"/>
            <a:ext cx="6172200" cy="2165626"/>
          </a:xfrm>
        </p:spPr>
        <p:txBody>
          <a:bodyPr/>
          <a:lstStyle/>
          <a:p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správní právo II. </a:t>
            </a:r>
            <a:b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CP 024, </a:t>
            </a:r>
            <a:b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CK024, </a:t>
            </a:r>
            <a:b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 024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Letní semestr   AK  2021/2022</a:t>
            </a:r>
          </a:p>
        </p:txBody>
      </p:sp>
    </p:spTree>
    <p:extLst>
      <p:ext uri="{BB962C8B-B14F-4D97-AF65-F5344CB8AC3E}">
        <p14:creationId xmlns:p14="http://schemas.microsoft.com/office/powerpoint/2010/main" val="3343533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 fontScale="90000"/>
          </a:bodyPr>
          <a:lstStyle/>
          <a:p>
            <a:r>
              <a:rPr lang="cs-CZ" altLang="cs-CZ" sz="3200" b="1" dirty="0"/>
              <a:t>Letní semestr</a:t>
            </a:r>
            <a:br>
              <a:rPr lang="cs-CZ" altLang="cs-CZ" sz="3200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Výuka v LS                           21. 2 – 22. 5. 2022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Zápočtový týden                  16. 5. -  22. 5. 2022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Zkušební období pro LS     23. 5. – 30. 6. 2022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8. 8. -31. 8. 2022</a:t>
            </a:r>
          </a:p>
          <a:p>
            <a:pPr marL="0" indent="0">
              <a:lnSpc>
                <a:spcPct val="90000"/>
              </a:lnSpc>
              <a:buNone/>
            </a:pP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Přednášky/ semináře - viz </a:t>
            </a: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rozvrhové akce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prezenční forma studia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kombinovaná forma studia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celoživotní forma studia</a:t>
            </a:r>
          </a:p>
          <a:p>
            <a:pPr>
              <a:lnSpc>
                <a:spcPct val="90000"/>
              </a:lnSpc>
            </a:pP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cs-CZ" altLang="cs-CZ" dirty="0"/>
          </a:p>
          <a:p>
            <a:pPr>
              <a:lnSpc>
                <a:spcPct val="90000"/>
              </a:lnSpc>
            </a:pPr>
            <a:endParaRPr lang="cs-CZ" altLang="cs-CZ" dirty="0"/>
          </a:p>
          <a:p>
            <a:pPr marL="0" indent="0">
              <a:lnSpc>
                <a:spcPct val="90000"/>
              </a:lnSpc>
              <a:buNone/>
            </a:pPr>
            <a:endParaRPr lang="cs-CZ" altLang="cs-CZ" dirty="0"/>
          </a:p>
          <a:p>
            <a:pPr marL="0" indent="0">
              <a:lnSpc>
                <a:spcPct val="90000"/>
              </a:lnSpc>
              <a:buNone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110786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cs-CZ" altLang="cs-CZ" dirty="0"/>
              <a:t>Absolvování předmětu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467600" cy="5421216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cs-CZ" altLang="cs-CZ" dirty="0"/>
              <a:t>Předmět je ukončen </a:t>
            </a:r>
            <a:r>
              <a:rPr lang="cs-CZ" altLang="cs-CZ" b="1" dirty="0"/>
              <a:t>zkouškou/ 4 kredity</a:t>
            </a:r>
          </a:p>
          <a:p>
            <a:pPr marL="0" indent="0">
              <a:buNone/>
              <a:defRPr/>
            </a:pPr>
            <a:r>
              <a:rPr lang="cs-CZ" altLang="cs-CZ" dirty="0"/>
              <a:t>Zkouška je písemná, ústní, nebo  kombinací písemní a ústní části.</a:t>
            </a:r>
          </a:p>
          <a:p>
            <a:pPr marL="0" indent="0">
              <a:buNone/>
              <a:defRPr/>
            </a:pPr>
            <a:endParaRPr lang="cs-CZ" altLang="cs-CZ" dirty="0"/>
          </a:p>
          <a:p>
            <a:pPr marL="0" indent="0">
              <a:buNone/>
            </a:pPr>
            <a:r>
              <a:rPr lang="cs-CZ" b="1" dirty="0"/>
              <a:t>Písemný test </a:t>
            </a:r>
            <a:r>
              <a:rPr lang="cs-CZ" dirty="0"/>
              <a:t>k ověření nabytých teoretických znalostí (instituty přezkumu správního rozhodnutí, hmotněprávní pravidla). </a:t>
            </a:r>
            <a:r>
              <a:rPr lang="cs-CZ" b="1" dirty="0"/>
              <a:t>Termín duben 2022 – den bude upřesněn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Vypracování seminární práce podle zvoleného tématu. </a:t>
            </a:r>
            <a:r>
              <a:rPr lang="cs-CZ" altLang="cs-CZ" dirty="0"/>
              <a:t>Zpracování a obhájení </a:t>
            </a:r>
            <a:r>
              <a:rPr lang="cs-CZ" altLang="cs-CZ" b="1" dirty="0"/>
              <a:t>seminární práce</a:t>
            </a:r>
            <a:r>
              <a:rPr lang="cs-CZ" altLang="cs-CZ" dirty="0"/>
              <a:t> na zvolené téma vyplývající z předmětu</a:t>
            </a:r>
            <a:r>
              <a:rPr lang="cs-CZ" altLang="cs-CZ" b="1" dirty="0"/>
              <a:t>.</a:t>
            </a:r>
          </a:p>
          <a:p>
            <a:pPr marL="0" indent="0">
              <a:buNone/>
            </a:pPr>
            <a:r>
              <a:rPr lang="cs-CZ" altLang="cs-CZ" b="1" dirty="0"/>
              <a:t>Termín odevzdání sem. práce  do 16. 5. 2022</a:t>
            </a:r>
          </a:p>
          <a:p>
            <a:pPr>
              <a:defRPr/>
            </a:pPr>
            <a:endParaRPr lang="cs-CZ" altLang="cs-CZ" b="1" dirty="0"/>
          </a:p>
          <a:p>
            <a:pPr>
              <a:buNone/>
              <a:defRPr/>
            </a:pPr>
            <a:endParaRPr lang="cs-CZ" alt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0594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cs-CZ" altLang="cs-CZ" dirty="0"/>
              <a:t>Koncepce Seminární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980728"/>
            <a:ext cx="7601272" cy="5493224"/>
          </a:xfrm>
        </p:spPr>
        <p:txBody>
          <a:bodyPr>
            <a:normAutofit/>
          </a:bodyPr>
          <a:lstStyle/>
          <a:p>
            <a:pPr marL="990600" lvl="1" indent="-533400">
              <a:lnSpc>
                <a:spcPct val="90000"/>
              </a:lnSpc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rozsahu 7 stran bez příloh (úvod, teoretická část, praktická část, závěr, použitá lit.)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seminární práce pro předmět Správní právo II.: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Úvodní (titulní) strana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(univerzita, fakulta, ústav, předmět, název seminární práce, jméno a příjmení zpracovatele, ročník a forma studia, datum)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Osnova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(včetně čísel stran)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Úvod do problematiky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Teorie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</a:pP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Praxe</a:t>
            </a:r>
          </a:p>
          <a:p>
            <a:pPr marL="1752600" lvl="3" indent="-381000">
              <a:lnSpc>
                <a:spcPct val="90000"/>
              </a:lnSpc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Osobní zkušenost s řešenou problematikou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Závěr 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52600" lvl="3" indent="-381000">
              <a:lnSpc>
                <a:spcPct val="90000"/>
              </a:lnSpc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výsledek – vlastní  hodnocení řešeného tématu.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8430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 fontScale="90000"/>
          </a:bodyPr>
          <a:lstStyle/>
          <a:p>
            <a:r>
              <a:rPr lang="cs-CZ" altLang="cs-CZ" dirty="0"/>
              <a:t>Témata přednášek </a:t>
            </a:r>
            <a:br>
              <a:rPr lang="cs-CZ" alt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467600" cy="57812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Rozsah přednášek:</a:t>
            </a:r>
          </a:p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Opakování z min. semestru</a:t>
            </a:r>
          </a:p>
          <a:p>
            <a:pPr marL="0" indent="0">
              <a:buNone/>
            </a:pP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pravné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prostředky: </a:t>
            </a:r>
          </a:p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dvolání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rozklad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správním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řízení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řezkumné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řízení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bnova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řízení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nové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rozhodnutí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Správní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řízení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Exekuce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správním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řízení</a:t>
            </a: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Správní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soudnictví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Přestupky, řízení o přestupcích</a:t>
            </a:r>
          </a:p>
          <a:p>
            <a:pPr marL="0" indent="0">
              <a:buNone/>
            </a:pPr>
            <a:endParaRPr lang="cs-CZ" b="1" dirty="0"/>
          </a:p>
          <a:p>
            <a:pPr marL="0" lvl="0" indent="0">
              <a:buNone/>
            </a:pPr>
            <a:r>
              <a:rPr lang="cs-CZ" b="1" dirty="0"/>
              <a:t>Osobní údaje a evidence obyvatelstva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447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Literatura ke studiu předmětu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cs-CZ" altLang="cs-CZ" dirty="0"/>
          </a:p>
          <a:p>
            <a:pPr>
              <a:lnSpc>
                <a:spcPct val="90000"/>
              </a:lnSpc>
            </a:pPr>
            <a:r>
              <a:rPr lang="cs-CZ" altLang="cs-CZ" dirty="0"/>
              <a:t>Studijní opora  z 2020,  viz  ZS</a:t>
            </a:r>
          </a:p>
          <a:p>
            <a:pPr>
              <a:lnSpc>
                <a:spcPct val="90000"/>
              </a:lnSpc>
            </a:pPr>
            <a:r>
              <a:rPr lang="cs-CZ" altLang="cs-CZ" dirty="0"/>
              <a:t>SCISKALOVÁ, M.,. </a:t>
            </a:r>
            <a:r>
              <a:rPr lang="cs-CZ" altLang="cs-CZ" i="1" dirty="0"/>
              <a:t>Veřejná správa. Distanční studijní opora. </a:t>
            </a:r>
            <a:r>
              <a:rPr lang="cs-CZ" altLang="cs-CZ" dirty="0"/>
              <a:t>SU, 2006. ISBN 80-7248-372-2.</a:t>
            </a:r>
          </a:p>
          <a:p>
            <a:pPr>
              <a:lnSpc>
                <a:spcPct val="90000"/>
              </a:lnSpc>
            </a:pPr>
            <a:endParaRPr lang="cs-CZ" altLang="cs-CZ" dirty="0"/>
          </a:p>
          <a:p>
            <a:pPr>
              <a:lnSpc>
                <a:spcPct val="90000"/>
              </a:lnSpc>
            </a:pPr>
            <a:r>
              <a:rPr lang="cs-CZ" altLang="cs-CZ" dirty="0"/>
              <a:t>SCISKALOVÁ, M.,. </a:t>
            </a:r>
            <a:r>
              <a:rPr lang="cs-CZ" altLang="cs-CZ" i="1" dirty="0"/>
              <a:t>Správní právo, správní řízení. Distanční studijní opora. </a:t>
            </a:r>
            <a:r>
              <a:rPr lang="cs-CZ" altLang="cs-CZ" dirty="0"/>
              <a:t>SU, 2021. </a:t>
            </a:r>
          </a:p>
        </p:txBody>
      </p:sp>
    </p:spTree>
    <p:extLst>
      <p:ext uri="{BB962C8B-B14F-4D97-AF65-F5344CB8AC3E}">
        <p14:creationId xmlns:p14="http://schemas.microsoft.com/office/powerpoint/2010/main" val="940581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Doporučená literatura ke studiu předmětu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defRPr/>
            </a:pPr>
            <a:r>
              <a:rPr lang="cs-CZ" alt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HENDRYCH, D. a kol. </a:t>
            </a:r>
            <a:r>
              <a:rPr lang="cs-CZ" altLang="cs-CZ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Správní věda: teorie veřejné správy. </a:t>
            </a:r>
            <a:r>
              <a:rPr lang="cs-CZ" alt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Praha: ASPI, 2003. ISBN 80-86395-86-3.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KOUDELKA, Z. </a:t>
            </a:r>
            <a:r>
              <a:rPr lang="cs-CZ" altLang="cs-CZ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Průvodce územní samosprávou. </a:t>
            </a:r>
            <a:r>
              <a:rPr lang="cs-CZ" alt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Praha: Linde, 2003. ISBN 80-7201-403-X.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KOUDELKA, Z., ONDRUŠ, R., PRŮCHA, P. </a:t>
            </a:r>
            <a:r>
              <a:rPr lang="cs-CZ" altLang="cs-CZ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o obcích – komentář.</a:t>
            </a:r>
            <a:r>
              <a:rPr lang="cs-CZ" alt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vydání Praha: Linde, 2005. ISBN 80-7201-525-7.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POMAHAČ, R., VIDLÁKOVÁ, O. </a:t>
            </a:r>
            <a:r>
              <a:rPr lang="cs-CZ" altLang="cs-CZ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Veřejná správa. </a:t>
            </a:r>
            <a:r>
              <a:rPr lang="cs-CZ" alt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Praha: C. H. Beck, 2002. ISBN 80-7179-748-0.</a:t>
            </a:r>
          </a:p>
          <a:p>
            <a:pPr>
              <a:lnSpc>
                <a:spcPct val="80000"/>
              </a:lnSpc>
              <a:defRPr/>
            </a:pPr>
            <a:endParaRPr lang="cs-CZ" altLang="cs-C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cs-CZ" alt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Ústava České republiky, ústavní zákon č. 1/1993 Sb..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500/2004 Sb.,  správní řád ve  znění pozdějších předpisů. 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520/2005 Sb., o rozsahu hotových výdajů a ušlého výdělku, které správní orgán hradí jiným osobám, a o výši paušální částky nákladů řízení.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128/2000 Sb., o obcích (obecní řízení), ve znění pozdějších předpisů.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129/2000 Sb., o krajích (krajské řízení), ve znění pozdějších předpisů.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150/2002 Sb., soudní řád správní, ve znění pozdějších předpisů.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312/2002 Sb., o úřednících územně samosprávných celků a o změně některých zákonů.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500/2004 Sb., správní řád, ve znění pozdějších předpisů.</a:t>
            </a:r>
          </a:p>
          <a:p>
            <a:pPr>
              <a:lnSpc>
                <a:spcPct val="80000"/>
              </a:lnSpc>
              <a:defRPr/>
            </a:pPr>
            <a:r>
              <a:rPr lang="cs-CZ" alt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320/2001 Sb., o finanční kontrole ve veřejné správě a o změně některých zákonů (zákon o finanční kontrole), ve znění pozdějších předpisů</a:t>
            </a:r>
            <a:endParaRPr lang="cs-C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14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76</TotalTime>
  <Words>608</Words>
  <Application>Microsoft Office PowerPoint</Application>
  <PresentationFormat>Předvádění na obrazovce (4:3)</PresentationFormat>
  <Paragraphs>72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Century Schoolbook</vt:lpstr>
      <vt:lpstr>Times New Roman</vt:lpstr>
      <vt:lpstr>Wingdings</vt:lpstr>
      <vt:lpstr>Wingdings 2</vt:lpstr>
      <vt:lpstr>Arkýř</vt:lpstr>
      <vt:lpstr>správní právo II.  CP 024,  CK024,  CD 024</vt:lpstr>
      <vt:lpstr>Letní semestr </vt:lpstr>
      <vt:lpstr>Absolvování předmětu</vt:lpstr>
      <vt:lpstr>Koncepce Seminární práce</vt:lpstr>
      <vt:lpstr>Témata přednášek  </vt:lpstr>
      <vt:lpstr>Literatura ke studiu předmětu</vt:lpstr>
      <vt:lpstr>Doporučená literatura ke studiu předmětu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správní právo I.</dc:title>
  <dc:creator>Sciskalova</dc:creator>
  <cp:lastModifiedBy>Marie Sciskalová</cp:lastModifiedBy>
  <cp:revision>15</cp:revision>
  <dcterms:created xsi:type="dcterms:W3CDTF">2017-09-21T07:45:15Z</dcterms:created>
  <dcterms:modified xsi:type="dcterms:W3CDTF">2022-02-21T09:00:42Z</dcterms:modified>
</cp:coreProperties>
</file>